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5" r:id="rId4"/>
  </p:sldMasterIdLst>
  <p:notesMasterIdLst>
    <p:notesMasterId r:id="rId22"/>
  </p:notesMasterIdLst>
  <p:handoutMasterIdLst>
    <p:handoutMasterId r:id="rId23"/>
  </p:handoutMasterIdLst>
  <p:sldIdLst>
    <p:sldId id="531" r:id="rId5"/>
    <p:sldId id="679" r:id="rId6"/>
    <p:sldId id="748" r:id="rId7"/>
    <p:sldId id="743" r:id="rId8"/>
    <p:sldId id="745" r:id="rId9"/>
    <p:sldId id="746" r:id="rId10"/>
    <p:sldId id="632" r:id="rId11"/>
    <p:sldId id="740" r:id="rId12"/>
    <p:sldId id="726" r:id="rId13"/>
    <p:sldId id="741" r:id="rId14"/>
    <p:sldId id="729" r:id="rId15"/>
    <p:sldId id="730" r:id="rId16"/>
    <p:sldId id="732" r:id="rId17"/>
    <p:sldId id="733" r:id="rId18"/>
    <p:sldId id="747" r:id="rId19"/>
    <p:sldId id="742" r:id="rId20"/>
    <p:sldId id="744" r:id="rId21"/>
  </p:sldIdLst>
  <p:sldSz cx="9906000" cy="6858000" type="A4"/>
  <p:notesSz cx="9874250" cy="6797675"/>
  <p:custDataLst>
    <p:tags r:id="rId27"/>
  </p:custDataLst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800" b="1" i="0" u="none" kern="1200" baseline="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00"/>
    <a:srgbClr val="66FF33"/>
    <a:srgbClr val="666633"/>
    <a:srgbClr val="FFFF00"/>
    <a:srgbClr val="008080"/>
    <a:srgbClr val="0066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6"/>
    <p:restoredTop sz="96439"/>
  </p:normalViewPr>
  <p:slideViewPr>
    <p:cSldViewPr showGuides="1">
      <p:cViewPr varScale="1">
        <p:scale>
          <a:sx n="100" d="100"/>
          <a:sy n="100" d="100"/>
        </p:scale>
        <p:origin x="41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4450" y="3228975"/>
            <a:ext cx="7245350" cy="306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83" tIns="44938" rIns="91483" bIns="44938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Click to edit Master notes styles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Second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Third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Fourth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Fifth Level</a:t>
            </a:r>
            <a:endParaRPr kumimoji="0" lang="en-US" altLang="zh-C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387" name="Rectangle 3"/>
          <p:cNvSpPr>
            <a:spLocks noTextEdit="1"/>
          </p:cNvSpPr>
          <p:nvPr>
            <p:ph type="sldImg" idx="2"/>
          </p:nvPr>
        </p:nvSpPr>
        <p:spPr>
          <a:xfrm>
            <a:off x="3098800" y="509588"/>
            <a:ext cx="3679825" cy="2547937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7"/>
          <p:cNvSpPr/>
          <p:nvPr/>
        </p:nvSpPr>
        <p:spPr>
          <a:xfrm>
            <a:off x="742950" y="2393950"/>
            <a:ext cx="8420100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  <a:cxn ang="0">
                <a:pos x="2147483646" y="0"/>
              </a:cxn>
            </a:cxnLst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82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990600"/>
            <a:ext cx="84201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82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68450" y="3429000"/>
            <a:ext cx="75946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0925D84-1C8A-4D02-849A-C8B7FD01012F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0388" y="1268413"/>
            <a:ext cx="4284662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97450" y="1268413"/>
            <a:ext cx="4284663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08825" y="304800"/>
            <a:ext cx="2181225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0388" y="304800"/>
            <a:ext cx="6396037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560388" y="304800"/>
            <a:ext cx="8729662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0250" y="304800"/>
            <a:ext cx="7289800" cy="603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60388" y="1268413"/>
            <a:ext cx="4284662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97450" y="1268413"/>
            <a:ext cx="4284663" cy="47513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00250" y="304800"/>
            <a:ext cx="7289800" cy="603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560388" y="1268413"/>
            <a:ext cx="8721725" cy="4751387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endParaRPr kumimoji="0" lang="zh-CN" altLang="en-US" sz="3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0E3CDE-3484-41EE-8B0E-55D084C61079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43FA4B7-9718-48B3-8E33-FF2BCA3ABCD3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94F666-6D47-42BA-9871-2B7AACC07C63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A390C58-79D1-4E27-BE94-C0F0FC0B25D1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F698A06-9E14-44D4-9CAA-E6A6F253073F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E8FB9DA-59C1-4C5C-ADA3-9615A3445689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155700" y="1981200"/>
            <a:ext cx="39211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41925" y="1981200"/>
            <a:ext cx="39211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D5AE918-7995-4958-A3DA-D2DBF1FAD578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EB3E5E-629C-4F51-BCC4-D3F28DCADA23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0C93A5-5BD4-4739-B2A8-82D06B99E009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BE3B10-833E-4464-8A0F-5FBB0AFD4D54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CD1DF2E-B9A2-42CE-97A6-95FE6F9E9260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556A33-871D-40D9-A594-43B6F49235E8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4E59CD-45E2-4064-B2EB-7DB48F565440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1A57AF4-5362-4C91-BEA9-73829066D3B8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8690ACD-BE2D-4068-8006-1BB645C596DA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DEAED4-0B9C-4274-AA21-5ED3E84F9043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DC43AD2-8A86-42D4-9523-E3F961A9F41B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BF7F742-FC59-4151-9339-08E7FF9D2C33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23FDBF9-D448-4856-AC05-D33ADF91C2DE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037A7BC-7233-499C-B5D9-2D6778F6AE62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61212" y="609600"/>
            <a:ext cx="2001838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55700" y="609600"/>
            <a:ext cx="5840413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259F070-79AC-4B2E-A431-E5424470CF68}" type="datetime1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b="1">
                <a:latin typeface="Verdana" panose="020B060403050404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E152901-6D7F-4F22-BBA0-C39CAFED0D4A}" type="slidenum">
              <a:rPr kumimoji="1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07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400" b="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7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0" hangingPunct="0">
              <a:defRPr sz="1400" b="0"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07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7F80AF-D540-483D-9315-DBE5A862E7DA}" type="slidenum">
              <a:rPr kumimoji="0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2000250" y="304800"/>
            <a:ext cx="7289800" cy="60325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560388" y="1268413"/>
            <a:ext cx="8721725" cy="475138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2" name="AutoShape 4"/>
          <p:cNvSpPr/>
          <p:nvPr/>
        </p:nvSpPr>
        <p:spPr>
          <a:xfrm>
            <a:off x="631825" y="1016000"/>
            <a:ext cx="8621713" cy="109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  <a:cxn ang="0">
                <a:pos x="2147483646" y="0"/>
              </a:cxn>
            </a:cxnLst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 cap="flat" cmpd="sng">
            <a:solidFill>
              <a:schemeClr val="accent2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3" name="Line 5"/>
          <p:cNvSpPr/>
          <p:nvPr/>
        </p:nvSpPr>
        <p:spPr>
          <a:xfrm flipV="1">
            <a:off x="660400" y="6381750"/>
            <a:ext cx="8585200" cy="0"/>
          </a:xfrm>
          <a:prstGeom prst="line">
            <a:avLst/>
          </a:prstGeom>
          <a:ln w="317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0400" y="6245225"/>
            <a:ext cx="2146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 b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200" b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19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146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E55309-485B-4051-AFC5-0CB3B8838BB7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819209" name="Picture 9" descr="title3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76288" y="188913"/>
            <a:ext cx="700087" cy="792162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19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ea typeface="宋体" panose="02010600030101010101" pitchFamily="2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88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60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4180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42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3074" name="Picture 2" descr="2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Rectangle 3"/>
          <p:cNvSpPr>
            <a:spLocks noGrp="1"/>
          </p:cNvSpPr>
          <p:nvPr>
            <p:ph type="title"/>
          </p:nvPr>
        </p:nvSpPr>
        <p:spPr>
          <a:xfrm>
            <a:off x="1155700" y="609600"/>
            <a:ext cx="80073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076" name="Rectangle 4"/>
          <p:cNvSpPr>
            <a:spLocks noGrp="1"/>
          </p:cNvSpPr>
          <p:nvPr>
            <p:ph type="body" idx="1"/>
          </p:nvPr>
        </p:nvSpPr>
        <p:spPr>
          <a:xfrm>
            <a:off x="1155700" y="1981200"/>
            <a:ext cx="800735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741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5700" y="6248400"/>
            <a:ext cx="1981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kumimoji="1" sz="1400" b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F73411A-8109-4FED-AD59-1297D669368F}" type="datetime1">
              <a:rPr kumimoji="1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1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741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kumimoji="1" sz="1400" b="0">
                <a:solidFill>
                  <a:srgbClr val="FFFFFF"/>
                </a:solidFill>
                <a:latin typeface="Times New Roman" panose="02020603050405020304" pitchFamily="18" charset="0"/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741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kumimoji="1" sz="1400" b="0">
                <a:solidFill>
                  <a:srgbClr val="FFFFFF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68D174D-BE61-4860-9118-75E9ACEE38FC}" type="slidenum">
              <a:rPr kumimoji="1" lang="zh-CN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kumimoji="1" lang="en-US" altLang="zh-C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 spd="slow"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7.xml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8.xml"/><Relationship Id="rId5" Type="http://schemas.openxmlformats.org/officeDocument/2006/relationships/image" Target="../media/image7.jpeg"/><Relationship Id="rId4" Type="http://schemas.openxmlformats.org/officeDocument/2006/relationships/image" Target="../media/image6.pn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711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39888" y="2276475"/>
            <a:ext cx="6840538" cy="719138"/>
          </a:xfrm>
        </p:spPr>
        <p:txBody>
          <a:bodyPr vert="horz" wrap="square" lIns="91440" tIns="45720" rIns="91440" bIns="45720" numCol="1" anchor="b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2018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年报</a:t>
            </a:r>
            <a:r>
              <a:rPr kumimoji="0" lang="en-US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2019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定报工业</a:t>
            </a:r>
            <a:r>
              <a:rPr kumimoji="0" lang="zh-CN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能源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和水</a:t>
            </a:r>
            <a:r>
              <a:rPr kumimoji="0" lang="zh-CN" altLang="zh-CN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统计制度</a:t>
            </a:r>
            <a:r>
              <a:rPr kumimoji="0" lang="zh-CN" altLang="en-US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培训</a:t>
            </a:r>
            <a:endParaRPr kumimoji="0" lang="en-US" altLang="zh-CN" sz="3400" b="1" i="1" u="none" strike="noStrike" kern="120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j-cs"/>
            </a:endParaRPr>
          </a:p>
        </p:txBody>
      </p:sp>
      <p:sp>
        <p:nvSpPr>
          <p:cNvPr id="1071108" name="Text Box 19"/>
          <p:cNvSpPr txBox="1"/>
          <p:nvPr/>
        </p:nvSpPr>
        <p:spPr>
          <a:xfrm>
            <a:off x="2432050" y="4868863"/>
            <a:ext cx="53276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zh-CN" altLang="en-US" sz="2400" dirty="0">
                <a:latin typeface="Verdana" panose="020B0604030504040204" pitchFamily="34" charset="0"/>
                <a:ea typeface="方正姚体" pitchFamily="2" charset="-122"/>
              </a:rPr>
              <a:t>开发区能源组</a:t>
            </a:r>
            <a:endParaRPr lang="zh-CN" altLang="en-US" sz="2400" dirty="0">
              <a:latin typeface="Verdana" panose="020B0604030504040204" pitchFamily="34" charset="0"/>
              <a:ea typeface="方正姚体" pitchFamily="2" charset="-122"/>
            </a:endParaRPr>
          </a:p>
        </p:txBody>
      </p:sp>
      <p:sp>
        <p:nvSpPr>
          <p:cNvPr id="1071109" name="Text Box 11"/>
          <p:cNvSpPr txBox="1"/>
          <p:nvPr/>
        </p:nvSpPr>
        <p:spPr>
          <a:xfrm>
            <a:off x="2144713" y="5373688"/>
            <a:ext cx="59055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zh-CN" dirty="0">
                <a:latin typeface="华文细黑" pitchFamily="2" charset="-122"/>
                <a:ea typeface="华文细黑" pitchFamily="2" charset="-122"/>
              </a:rPr>
              <a:t>2018.12</a:t>
            </a:r>
            <a:endParaRPr lang="en-US" altLang="zh-CN" dirty="0">
              <a:latin typeface="华文细黑" pitchFamily="2" charset="-122"/>
              <a:ea typeface="华文细黑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" decel="100000"/>
                                        <p:tgtEl>
                                          <p:spTgt spid="1071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" decel="100000"/>
                                        <p:tgtEl>
                                          <p:spTgt spid="10711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" fill="hold"/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" fill="hold"/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7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71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7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1106" grpId="0"/>
      <p:bldP spid="1071108" grpId="0"/>
      <p:bldP spid="1071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标题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r>
              <a:rPr lang="zh-CN" altLang="en-US" dirty="0"/>
              <a:t>常见能源的填报方法</a:t>
            </a:r>
            <a:r>
              <a:rPr lang="en-US" altLang="zh-CN" dirty="0"/>
              <a:t>-</a:t>
            </a:r>
            <a:r>
              <a:rPr lang="zh-CN" altLang="en-US" dirty="0"/>
              <a:t>汽油、柴油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0388" y="1268413"/>
            <a:ext cx="8721725" cy="47513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注意事项：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、当月预存的金额不能算购进量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本月买了</a:t>
            </a: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元加油卡，三个月后用完，可以简单估算每月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元。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zh-CN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不要把当月的购进量当成本月消费量。</a:t>
            </a:r>
            <a:endParaRPr kumimoji="0" lang="en-US" altLang="zh-CN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、办公用车或者私车公用都算辅助的工业生产消费，放在</a:t>
            </a:r>
            <a:r>
              <a:rPr kumimoji="0" lang="zh-CN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工业生产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和运输工具消费（特殊除外）。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非工业消费：厂房基建能耗、厂区以外宿舍耗能或不为主营业务活动服务（餐厅对外）耗能。</a:t>
            </a:r>
            <a:endParaRPr kumimoji="0" lang="en-US" altLang="zh-CN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endParaRPr kumimoji="0" lang="zh-CN" alt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2"/>
          <p:cNvSpPr>
            <a:spLocks noGrp="1"/>
          </p:cNvSpPr>
          <p:nvPr>
            <p:ph type="title" idx="4294967295"/>
          </p:nvPr>
        </p:nvSpPr>
        <p:spPr>
          <a:xfrm>
            <a:off x="1506538" y="260350"/>
            <a:ext cx="7164387" cy="782638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b="1" dirty="0">
                <a:solidFill>
                  <a:schemeClr val="folHlink"/>
                </a:solidFill>
              </a:rPr>
              <a:t>几种常见能源的填报方法</a:t>
            </a:r>
            <a:r>
              <a:rPr lang="en-US" altLang="zh-CN" b="1" dirty="0">
                <a:solidFill>
                  <a:schemeClr val="folHlink"/>
                </a:solidFill>
              </a:rPr>
              <a:t>-</a:t>
            </a:r>
            <a:r>
              <a:rPr lang="zh-CN" altLang="en-US" b="1" dirty="0">
                <a:solidFill>
                  <a:schemeClr val="folHlink"/>
                </a:solidFill>
              </a:rPr>
              <a:t>热力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27651" name="AutoShape 3"/>
          <p:cNvSpPr/>
          <p:nvPr/>
        </p:nvSpPr>
        <p:spPr>
          <a:xfrm>
            <a:off x="3892550" y="2212975"/>
            <a:ext cx="4519613" cy="3255963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27652" name="Line 4"/>
          <p:cNvSpPr/>
          <p:nvPr/>
        </p:nvSpPr>
        <p:spPr>
          <a:xfrm>
            <a:off x="944563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3" name="Line 5"/>
          <p:cNvSpPr/>
          <p:nvPr/>
        </p:nvSpPr>
        <p:spPr>
          <a:xfrm>
            <a:off x="944563" y="3176588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4" name="Line 6"/>
          <p:cNvSpPr/>
          <p:nvPr/>
        </p:nvSpPr>
        <p:spPr>
          <a:xfrm>
            <a:off x="944563" y="4076700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5" name="Line 7"/>
          <p:cNvSpPr/>
          <p:nvPr/>
        </p:nvSpPr>
        <p:spPr>
          <a:xfrm>
            <a:off x="944563" y="4976813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6" name="Line 8"/>
          <p:cNvSpPr/>
          <p:nvPr/>
        </p:nvSpPr>
        <p:spPr>
          <a:xfrm>
            <a:off x="944563" y="587692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7" name="Line 9"/>
          <p:cNvSpPr/>
          <p:nvPr/>
        </p:nvSpPr>
        <p:spPr>
          <a:xfrm flipV="1">
            <a:off x="3405188" y="3429000"/>
            <a:ext cx="517525" cy="73183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8" name="Line 10"/>
          <p:cNvSpPr/>
          <p:nvPr/>
        </p:nvSpPr>
        <p:spPr>
          <a:xfrm>
            <a:off x="944563" y="227647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9" name="AutoShape 11"/>
          <p:cNvSpPr/>
          <p:nvPr/>
        </p:nvSpPr>
        <p:spPr>
          <a:xfrm>
            <a:off x="1506538" y="28956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7660" name="AutoShape 12"/>
          <p:cNvSpPr/>
          <p:nvPr/>
        </p:nvSpPr>
        <p:spPr>
          <a:xfrm>
            <a:off x="1506538" y="19812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7661" name="AutoShape 13"/>
          <p:cNvSpPr/>
          <p:nvPr/>
        </p:nvSpPr>
        <p:spPr>
          <a:xfrm>
            <a:off x="1436688" y="5562600"/>
            <a:ext cx="1925637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7662" name="AutoShape 14"/>
          <p:cNvSpPr/>
          <p:nvPr/>
        </p:nvSpPr>
        <p:spPr>
          <a:xfrm>
            <a:off x="1506538" y="47244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7663" name="Text Box 15"/>
          <p:cNvSpPr txBox="1"/>
          <p:nvPr/>
        </p:nvSpPr>
        <p:spPr>
          <a:xfrm>
            <a:off x="3968750" y="2187575"/>
            <a:ext cx="4443413" cy="3733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solidFill>
                  <a:schemeClr val="bg1"/>
                </a:solidFill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1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吨蒸汽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=2.51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百万千焦</a:t>
            </a:r>
            <a:endParaRPr lang="en-US" altLang="zh-CN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博大开拓热力会提供吨蒸汽消费量</a:t>
            </a:r>
            <a:endParaRPr lang="zh-CN" altLang="en-US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1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百万千焦相当于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95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元外购热力费用（采暖费）</a:t>
            </a:r>
            <a:endParaRPr lang="zh-CN" altLang="en-US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endParaRPr lang="zh-CN" altLang="en-US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endParaRPr lang="zh-CN" altLang="en-US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  <p:sp>
        <p:nvSpPr>
          <p:cNvPr id="27664" name="AutoShape 16"/>
          <p:cNvSpPr/>
          <p:nvPr/>
        </p:nvSpPr>
        <p:spPr>
          <a:xfrm>
            <a:off x="1506538" y="38100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热力</a:t>
            </a:r>
            <a:endParaRPr lang="zh-CN" altLang="en-US" sz="2400" dirty="0">
              <a:solidFill>
                <a:schemeClr val="bg1"/>
              </a:solidFill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67601" name="AutoShape 17"/>
          <p:cNvSpPr/>
          <p:nvPr/>
        </p:nvSpPr>
        <p:spPr>
          <a:xfrm>
            <a:off x="6897688" y="3825875"/>
            <a:ext cx="703262" cy="457200"/>
          </a:xfrm>
          <a:prstGeom prst="roundRect">
            <a:avLst>
              <a:gd name="adj" fmla="val 16667"/>
            </a:avLst>
          </a:prstGeom>
          <a:solidFill>
            <a:srgbClr val="FFFFFF">
              <a:alpha val="0"/>
            </a:srgbClr>
          </a:solidFill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15000"/>
              </a:lnSpc>
              <a:spcBef>
                <a:spcPct val="10000"/>
              </a:spcBef>
            </a:pPr>
            <a:endParaRPr lang="zh-CN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7602" name="AutoShape 18"/>
          <p:cNvSpPr/>
          <p:nvPr/>
        </p:nvSpPr>
        <p:spPr>
          <a:xfrm>
            <a:off x="7416800" y="4803775"/>
            <a:ext cx="2462213" cy="1150938"/>
          </a:xfrm>
          <a:prstGeom prst="wedgeRoundRectCallout">
            <a:avLst>
              <a:gd name="adj1" fmla="val -51032"/>
              <a:gd name="adj2" fmla="val -89588"/>
              <a:gd name="adj3" fmla="val 16667"/>
            </a:avLst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2019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年定报起，折算标准改为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95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元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/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百万千焦</a:t>
            </a:r>
            <a:endParaRPr lang="zh-CN" altLang="en-US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1" grpId="0" animBg="1"/>
      <p:bldP spid="676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>
          <a:xfrm>
            <a:off x="1436688" y="152400"/>
            <a:ext cx="7188200" cy="781050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b="1" dirty="0">
                <a:solidFill>
                  <a:schemeClr val="folHlink"/>
                </a:solidFill>
              </a:rPr>
              <a:t>几种常见能源的填报方法</a:t>
            </a:r>
            <a:r>
              <a:rPr lang="en-US" altLang="zh-CN" b="1" dirty="0">
                <a:solidFill>
                  <a:schemeClr val="folHlink"/>
                </a:solidFill>
              </a:rPr>
              <a:t>-</a:t>
            </a:r>
            <a:r>
              <a:rPr lang="zh-CN" altLang="en-US" b="1" dirty="0">
                <a:solidFill>
                  <a:schemeClr val="folHlink"/>
                </a:solidFill>
              </a:rPr>
              <a:t>热力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28675" name="AutoShape 3"/>
          <p:cNvSpPr/>
          <p:nvPr/>
        </p:nvSpPr>
        <p:spPr>
          <a:xfrm>
            <a:off x="3967163" y="1497013"/>
            <a:ext cx="4718050" cy="4721225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28676" name="Line 4"/>
          <p:cNvSpPr/>
          <p:nvPr/>
        </p:nvSpPr>
        <p:spPr>
          <a:xfrm>
            <a:off x="944563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7" name="Line 5"/>
          <p:cNvSpPr/>
          <p:nvPr/>
        </p:nvSpPr>
        <p:spPr>
          <a:xfrm>
            <a:off x="944563" y="3176588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8" name="Line 6"/>
          <p:cNvSpPr/>
          <p:nvPr/>
        </p:nvSpPr>
        <p:spPr>
          <a:xfrm>
            <a:off x="944563" y="4076700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9" name="Line 7"/>
          <p:cNvSpPr/>
          <p:nvPr/>
        </p:nvSpPr>
        <p:spPr>
          <a:xfrm>
            <a:off x="944563" y="4976813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0" name="Line 8"/>
          <p:cNvSpPr/>
          <p:nvPr/>
        </p:nvSpPr>
        <p:spPr>
          <a:xfrm>
            <a:off x="944563" y="587692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1" name="Line 9"/>
          <p:cNvSpPr/>
          <p:nvPr/>
        </p:nvSpPr>
        <p:spPr>
          <a:xfrm flipV="1">
            <a:off x="3405188" y="3429000"/>
            <a:ext cx="517525" cy="73183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2" name="Line 10"/>
          <p:cNvSpPr/>
          <p:nvPr/>
        </p:nvSpPr>
        <p:spPr>
          <a:xfrm>
            <a:off x="944563" y="227647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3" name="AutoShape 11"/>
          <p:cNvSpPr/>
          <p:nvPr/>
        </p:nvSpPr>
        <p:spPr>
          <a:xfrm>
            <a:off x="1506538" y="28956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8684" name="AutoShape 12"/>
          <p:cNvSpPr/>
          <p:nvPr/>
        </p:nvSpPr>
        <p:spPr>
          <a:xfrm>
            <a:off x="1436688" y="1981200"/>
            <a:ext cx="1925637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8685" name="AutoShape 13"/>
          <p:cNvSpPr/>
          <p:nvPr/>
        </p:nvSpPr>
        <p:spPr>
          <a:xfrm>
            <a:off x="1436688" y="5638800"/>
            <a:ext cx="1968500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8686" name="AutoShape 14"/>
          <p:cNvSpPr/>
          <p:nvPr/>
        </p:nvSpPr>
        <p:spPr>
          <a:xfrm>
            <a:off x="1506538" y="47244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8687" name="Text Box 15"/>
          <p:cNvSpPr txBox="1"/>
          <p:nvPr/>
        </p:nvSpPr>
        <p:spPr>
          <a:xfrm>
            <a:off x="3968750" y="1447800"/>
            <a:ext cx="4476750" cy="46656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40000"/>
              </a:lnSpc>
              <a:spcBef>
                <a:spcPct val="20000"/>
              </a:spcBef>
            </a:pPr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  <a:r>
              <a:rPr lang="zh-CN" altLang="en-US" sz="2400" i="1" dirty="0">
                <a:solidFill>
                  <a:srgbClr val="C00000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根据采暖费填报热力消费量：   </a:t>
            </a:r>
            <a:endParaRPr lang="en-US" altLang="zh-CN" sz="2400" i="1" dirty="0">
              <a:solidFill>
                <a:srgbClr val="C00000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  <a:p>
            <a:pPr eaLnBrk="1" hangingPunct="1">
              <a:lnSpc>
                <a:spcPct val="140000"/>
              </a:lnSpc>
              <a:spcBef>
                <a:spcPct val="20000"/>
              </a:spcBef>
            </a:pPr>
            <a:r>
              <a:rPr lang="en-US" altLang="zh-CN" sz="2400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  <a:sym typeface="Arial" panose="020B0604020202020204" pitchFamily="34" charset="0"/>
              </a:rPr>
              <a:t>不能将整个采暖期的外购热力费用全部计入当月，必须将其分摊到相应的采暖月</a:t>
            </a:r>
            <a:r>
              <a:rPr lang="zh-CN" altLang="en-US" sz="2400" dirty="0">
                <a:latin typeface="Arial" panose="020B0604020202020204" pitchFamily="34" charset="0"/>
                <a:ea typeface="楷体_GB2312" pitchFamily="49" charset="-122"/>
                <a:sym typeface="Arial" panose="020B0604020202020204" pitchFamily="34" charset="0"/>
              </a:rPr>
              <a:t>。</a:t>
            </a:r>
            <a:endParaRPr lang="zh-CN" altLang="en-US" sz="2400" dirty="0">
              <a:latin typeface="Arial" panose="020B0604020202020204" pitchFamily="34" charset="0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Step1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：</a:t>
            </a:r>
            <a:endParaRPr lang="zh-CN" altLang="en-US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当月采暖费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=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整个采暖季应交费用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/</a:t>
            </a:r>
            <a:endParaRPr lang="en-US" altLang="zh-CN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          采暖天数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×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当月采暖天数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Step2:</a:t>
            </a:r>
            <a:endParaRPr lang="en-US" altLang="zh-CN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当月热力消费量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=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当月采暖费</a:t>
            </a:r>
            <a:r>
              <a:rPr lang="en-US" altLang="zh-CN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/95</a:t>
            </a:r>
            <a:r>
              <a:rPr lang="zh-CN" altLang="en-US" sz="20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元</a:t>
            </a:r>
            <a:endParaRPr lang="zh-CN" altLang="zh-CN" sz="20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zh-CN" dirty="0">
                <a:latin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endParaRPr lang="zh-CN" altLang="zh-CN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  <p:sp>
        <p:nvSpPr>
          <p:cNvPr id="28688" name="AutoShape 16"/>
          <p:cNvSpPr/>
          <p:nvPr/>
        </p:nvSpPr>
        <p:spPr>
          <a:xfrm>
            <a:off x="1506538" y="38100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热力</a:t>
            </a:r>
            <a:endParaRPr lang="zh-CN" altLang="en-US" sz="2400" dirty="0">
              <a:solidFill>
                <a:schemeClr val="bg1"/>
              </a:solidFill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2"/>
          <p:cNvSpPr>
            <a:spLocks noGrp="1"/>
          </p:cNvSpPr>
          <p:nvPr>
            <p:ph type="title" idx="4294967295"/>
          </p:nvPr>
        </p:nvSpPr>
        <p:spPr>
          <a:xfrm>
            <a:off x="1506538" y="222250"/>
            <a:ext cx="8229600" cy="746125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b="1" dirty="0">
                <a:solidFill>
                  <a:schemeClr val="folHlink"/>
                </a:solidFill>
              </a:rPr>
              <a:t>几种常见能源的填报方法</a:t>
            </a:r>
            <a:r>
              <a:rPr lang="en-US" altLang="zh-CN" b="1" dirty="0">
                <a:solidFill>
                  <a:schemeClr val="folHlink"/>
                </a:solidFill>
              </a:rPr>
              <a:t>-</a:t>
            </a:r>
            <a:r>
              <a:rPr lang="zh-CN" altLang="en-US" b="1" dirty="0">
                <a:solidFill>
                  <a:schemeClr val="folHlink"/>
                </a:solidFill>
              </a:rPr>
              <a:t>热力</a:t>
            </a:r>
            <a:endParaRPr lang="zh-CN" altLang="en-US" b="1" dirty="0">
              <a:solidFill>
                <a:schemeClr val="folHlink"/>
              </a:solidFill>
            </a:endParaRPr>
          </a:p>
        </p:txBody>
      </p:sp>
      <p:sp>
        <p:nvSpPr>
          <p:cNvPr id="29699" name="AutoShape 3"/>
          <p:cNvSpPr/>
          <p:nvPr/>
        </p:nvSpPr>
        <p:spPr>
          <a:xfrm>
            <a:off x="4249738" y="1600200"/>
            <a:ext cx="4521200" cy="47244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29700" name="Line 4"/>
          <p:cNvSpPr/>
          <p:nvPr/>
        </p:nvSpPr>
        <p:spPr>
          <a:xfrm>
            <a:off x="944563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1" name="Line 5"/>
          <p:cNvSpPr/>
          <p:nvPr/>
        </p:nvSpPr>
        <p:spPr>
          <a:xfrm>
            <a:off x="944563" y="3176588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2" name="Line 6"/>
          <p:cNvSpPr/>
          <p:nvPr/>
        </p:nvSpPr>
        <p:spPr>
          <a:xfrm>
            <a:off x="944563" y="4076700"/>
            <a:ext cx="5318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3" name="Line 7"/>
          <p:cNvSpPr/>
          <p:nvPr/>
        </p:nvSpPr>
        <p:spPr>
          <a:xfrm>
            <a:off x="944563" y="4976813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4" name="Line 8"/>
          <p:cNvSpPr/>
          <p:nvPr/>
        </p:nvSpPr>
        <p:spPr>
          <a:xfrm>
            <a:off x="944563" y="587692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5" name="Line 9"/>
          <p:cNvSpPr/>
          <p:nvPr/>
        </p:nvSpPr>
        <p:spPr>
          <a:xfrm flipV="1">
            <a:off x="3476625" y="3657600"/>
            <a:ext cx="773113" cy="427038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6" name="Line 10"/>
          <p:cNvSpPr/>
          <p:nvPr/>
        </p:nvSpPr>
        <p:spPr>
          <a:xfrm>
            <a:off x="944563" y="2276475"/>
            <a:ext cx="49371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7" name="AutoShape 11"/>
          <p:cNvSpPr/>
          <p:nvPr/>
        </p:nvSpPr>
        <p:spPr>
          <a:xfrm>
            <a:off x="1506538" y="28956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9708" name="AutoShape 12"/>
          <p:cNvSpPr/>
          <p:nvPr/>
        </p:nvSpPr>
        <p:spPr>
          <a:xfrm>
            <a:off x="1506538" y="19812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9709" name="AutoShape 13"/>
          <p:cNvSpPr/>
          <p:nvPr/>
        </p:nvSpPr>
        <p:spPr>
          <a:xfrm>
            <a:off x="1506538" y="56388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9710" name="AutoShape 14"/>
          <p:cNvSpPr/>
          <p:nvPr/>
        </p:nvSpPr>
        <p:spPr>
          <a:xfrm>
            <a:off x="1506538" y="47244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9711" name="Text Box 15"/>
          <p:cNvSpPr txBox="1"/>
          <p:nvPr/>
        </p:nvSpPr>
        <p:spPr>
          <a:xfrm>
            <a:off x="4319588" y="1828800"/>
            <a:ext cx="4291012" cy="4024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endParaRPr lang="en-US" altLang="zh-CN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zh-CN" altLang="en-US" sz="2400" i="1" dirty="0">
                <a:solidFill>
                  <a:srgbClr val="C00000"/>
                </a:solidFill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须注意的问题：</a:t>
            </a:r>
            <a:endParaRPr lang="en-US" altLang="zh-CN" sz="2400" i="1" dirty="0">
              <a:solidFill>
                <a:srgbClr val="C00000"/>
              </a:solidFill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1.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若</a:t>
            </a:r>
            <a:r>
              <a:rPr lang="zh-CN" altLang="en-US" sz="2400" dirty="0">
                <a:latin typeface="华文细黑" pitchFamily="2" charset="-122"/>
                <a:ea typeface="楷体_GB2312" pitchFamily="49" charset="-122"/>
                <a:sym typeface="Arial" panose="020B0604020202020204" pitchFamily="34" charset="0"/>
              </a:rPr>
              <a:t>“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热力费用</a:t>
            </a:r>
            <a:r>
              <a:rPr lang="zh-CN" altLang="en-US" sz="2400" dirty="0">
                <a:latin typeface="华文细黑" pitchFamily="2" charset="-122"/>
                <a:ea typeface="楷体_GB2312" pitchFamily="49" charset="-122"/>
                <a:sym typeface="Arial" panose="020B0604020202020204" pitchFamily="34" charset="0"/>
              </a:rPr>
              <a:t>”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包含以前拖欠而在本期补缴或为下一个采暖期预交的部分，应予扣除。</a:t>
            </a:r>
            <a:endParaRPr lang="zh-CN" altLang="en-US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2.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若未实际支付热力费用，按应交数填报。</a:t>
            </a:r>
            <a:endParaRPr lang="zh-CN" altLang="en-US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10000"/>
              </a:spcBef>
            </a:pPr>
            <a:r>
              <a:rPr lang="en-US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3.</a:t>
            </a:r>
            <a:r>
              <a:rPr lang="zh-CN" altLang="en-US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给员工报销的采暖费不得计入企业热力费用。</a:t>
            </a:r>
            <a:r>
              <a:rPr lang="zh-CN" altLang="zh-CN" sz="2400" dirty="0">
                <a:latin typeface="楷体_GB2312" pitchFamily="49" charset="-122"/>
                <a:ea typeface="楷体_GB2312" pitchFamily="49" charset="-122"/>
                <a:sym typeface="Arial" panose="020B0604020202020204" pitchFamily="34" charset="0"/>
              </a:rPr>
              <a:t> </a:t>
            </a:r>
            <a:endParaRPr lang="zh-CN" altLang="zh-CN" sz="2400" dirty="0">
              <a:latin typeface="楷体_GB2312" pitchFamily="49" charset="-122"/>
              <a:ea typeface="楷体_GB2312" pitchFamily="49" charset="-122"/>
              <a:sym typeface="Arial" panose="020B0604020202020204" pitchFamily="34" charset="0"/>
            </a:endParaRPr>
          </a:p>
        </p:txBody>
      </p:sp>
      <p:sp>
        <p:nvSpPr>
          <p:cNvPr id="29712" name="AutoShape 16"/>
          <p:cNvSpPr/>
          <p:nvPr/>
        </p:nvSpPr>
        <p:spPr>
          <a:xfrm>
            <a:off x="1506538" y="3810000"/>
            <a:ext cx="1927225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热力</a:t>
            </a:r>
            <a:endParaRPr lang="zh-CN" altLang="en-US" sz="2400" dirty="0">
              <a:solidFill>
                <a:schemeClr val="bg1"/>
              </a:solidFill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1784350" y="260350"/>
            <a:ext cx="7735888" cy="720725"/>
          </a:xfrm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dirty="0">
                <a:latin typeface="Arial" panose="020B0604020202020204" pitchFamily="34" charset="0"/>
                <a:sym typeface="Arial" panose="020B0604020202020204" pitchFamily="34" charset="0"/>
              </a:rPr>
              <a:t>三、主要指标及注意事项</a:t>
            </a:r>
            <a:endParaRPr lang="zh-CN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838200" y="1600200"/>
            <a:ext cx="8229600" cy="3592513"/>
          </a:xfrm>
          <a:ln/>
        </p:spPr>
        <p:txBody>
          <a:bodyPr vert="horz" wrap="square" lIns="91440" tIns="45720" rIns="91440" bIns="45720" anchor="t" anchorCtr="0"/>
          <a:p>
            <a:pPr marL="381000" indent="-381000"/>
            <a:r>
              <a:rPr lang="zh-CN" altLang="en-US" sz="2800" dirty="0"/>
              <a:t>澄清说明应考虑以下内容：</a:t>
            </a:r>
            <a:endParaRPr lang="zh-CN" altLang="en-US" sz="2800" dirty="0"/>
          </a:p>
          <a:p>
            <a:pPr marL="381000" indent="-381000"/>
            <a:r>
              <a:rPr lang="en-US" altLang="zh-CN" sz="2800" dirty="0"/>
              <a:t>1.</a:t>
            </a:r>
            <a:r>
              <a:rPr lang="zh-CN" altLang="en-US" sz="2800" dirty="0"/>
              <a:t>机构变化：企业拆分、收购等情况。</a:t>
            </a:r>
            <a:endParaRPr lang="zh-CN" altLang="en-US" sz="2800" dirty="0"/>
          </a:p>
          <a:p>
            <a:pPr marL="381000" indent="-381000"/>
            <a:r>
              <a:rPr lang="en-US" altLang="zh-CN" sz="2800" dirty="0"/>
              <a:t>2.</a:t>
            </a:r>
            <a:r>
              <a:rPr lang="zh-CN" altLang="en-US" sz="2800" dirty="0"/>
              <a:t>生产变化：生产线停产、减产、改造、检修等    情况。</a:t>
            </a:r>
            <a:endParaRPr lang="zh-CN" altLang="en-US" sz="2800" dirty="0"/>
          </a:p>
          <a:p>
            <a:pPr marL="381000" indent="-381000"/>
            <a:r>
              <a:rPr lang="en-US" altLang="zh-CN" sz="2800" dirty="0"/>
              <a:t>3.</a:t>
            </a:r>
            <a:r>
              <a:rPr lang="zh-CN" altLang="en-US" sz="2800" dirty="0"/>
              <a:t>能源品种变化：煤改气、煤改电等情况。</a:t>
            </a:r>
            <a:endParaRPr lang="zh-CN" altLang="en-US" sz="2800" dirty="0"/>
          </a:p>
          <a:p>
            <a:pPr marL="381000" indent="-381000"/>
            <a:r>
              <a:rPr lang="en-US" altLang="zh-CN" sz="2800" dirty="0"/>
              <a:t>4.</a:t>
            </a:r>
            <a:r>
              <a:rPr lang="zh-CN" altLang="en-US" sz="2800" dirty="0"/>
              <a:t>数据错误：计量单位错误、计算错误等情况。</a:t>
            </a:r>
            <a:endParaRPr lang="en-US" altLang="zh-CN" sz="2800" dirty="0"/>
          </a:p>
          <a:p>
            <a:pPr marL="381000" indent="-381000"/>
            <a:endParaRPr lang="en-US" altLang="zh-CN" sz="2800" dirty="0"/>
          </a:p>
          <a:p>
            <a:pPr marL="381000" indent="-381000"/>
            <a:r>
              <a:rPr lang="zh-CN" altLang="en-US" sz="2800" b="1" dirty="0">
                <a:solidFill>
                  <a:srgbClr val="FF0000"/>
                </a:solidFill>
              </a:rPr>
              <a:t>千万不要出现数据核实无误和实际情况如此的说法。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pPr marL="381000" indent="-381000"/>
            <a:endParaRPr lang="zh-CN" altLang="en-US" sz="28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746" name="Picture 4" descr="34955495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089025"/>
            <a:ext cx="9144000" cy="576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47" name="Rectangle 5"/>
          <p:cNvSpPr>
            <a:spLocks noGrp="1"/>
          </p:cNvSpPr>
          <p:nvPr>
            <p:ph type="title"/>
          </p:nvPr>
        </p:nvSpPr>
        <p:spPr>
          <a:xfrm>
            <a:off x="1423988" y="152400"/>
            <a:ext cx="7391400" cy="765175"/>
          </a:xfrm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zh-CN" altLang="en-US" dirty="0"/>
              <a:t>（一）填报指标</a:t>
            </a:r>
            <a:endParaRPr lang="zh-CN" altLang="en-US" dirty="0"/>
          </a:p>
        </p:txBody>
      </p:sp>
      <p:sp>
        <p:nvSpPr>
          <p:cNvPr id="731142" name="AutoShape 6"/>
          <p:cNvSpPr/>
          <p:nvPr/>
        </p:nvSpPr>
        <p:spPr>
          <a:xfrm>
            <a:off x="2865438" y="4041775"/>
            <a:ext cx="2628900" cy="566738"/>
          </a:xfrm>
          <a:prstGeom prst="rightArrow">
            <a:avLst>
              <a:gd name="adj1" fmla="val 50000"/>
              <a:gd name="adj2" fmla="val 115966"/>
            </a:avLst>
          </a:prstGeom>
          <a:solidFill>
            <a:srgbClr val="333399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4800" dirty="0">
              <a:solidFill>
                <a:srgbClr val="FFCC00"/>
              </a:solidFill>
              <a:ea typeface="仿宋_GB2312" pitchFamily="49" charset="-122"/>
            </a:endParaRPr>
          </a:p>
        </p:txBody>
      </p:sp>
      <p:sp>
        <p:nvSpPr>
          <p:cNvPr id="731143" name="Rectangle 7"/>
          <p:cNvSpPr/>
          <p:nvPr/>
        </p:nvSpPr>
        <p:spPr>
          <a:xfrm>
            <a:off x="381000" y="3933825"/>
            <a:ext cx="2447925" cy="747713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4800" dirty="0">
              <a:solidFill>
                <a:srgbClr val="FFCC00"/>
              </a:solidFill>
              <a:ea typeface="仿宋_GB2312" pitchFamily="49" charset="-122"/>
            </a:endParaRPr>
          </a:p>
        </p:txBody>
      </p:sp>
      <p:sp>
        <p:nvSpPr>
          <p:cNvPr id="731144" name="Rectangle 8"/>
          <p:cNvSpPr/>
          <p:nvPr/>
        </p:nvSpPr>
        <p:spPr>
          <a:xfrm>
            <a:off x="5565775" y="3284538"/>
            <a:ext cx="3959225" cy="33401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zh-CN" altLang="en-US" sz="4800" dirty="0">
              <a:solidFill>
                <a:srgbClr val="FFCC00"/>
              </a:solidFill>
              <a:ea typeface="仿宋_GB2312" pitchFamily="49" charset="-122"/>
            </a:endParaRPr>
          </a:p>
        </p:txBody>
      </p:sp>
      <p:sp>
        <p:nvSpPr>
          <p:cNvPr id="731145" name="Text Box 9"/>
          <p:cNvSpPr txBox="1"/>
          <p:nvPr/>
        </p:nvSpPr>
        <p:spPr>
          <a:xfrm>
            <a:off x="5529263" y="3321050"/>
            <a:ext cx="3995737" cy="4032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重复用水量：在确定的用水单元或系统内，使用的所有未经处理和处理后重复使用的水量的总和。</a:t>
            </a:r>
            <a:endParaRPr lang="zh-CN" altLang="en-US" sz="20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lvl="0" indent="0" eaLnBrk="1" hangingPunct="1"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包括循环水、串联水、回用水，不包括城镇热力管网的供暖用水、火力发电设备内进行汽水循环的除盐水。</a:t>
            </a:r>
            <a:endParaRPr lang="zh-CN" altLang="en-US" sz="20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lvl="0" indent="0" eaLnBrk="1" hangingPunct="1"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注意不区分封闭系统、开放系统用用水，只要是重复用水均需填报该指标</a:t>
            </a:r>
            <a:endParaRPr lang="zh-CN" altLang="en-US" sz="20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lvl="0" indent="0" eaLnBrk="1" hangingPunct="1">
              <a:buNone/>
            </a:pPr>
            <a:endParaRPr lang="zh-CN" altLang="en-US" sz="2000" b="1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lvl="0" indent="0" eaLnBrk="1" hangingPunct="1">
              <a:buNone/>
            </a:pPr>
            <a:endParaRPr lang="zh-CN" altLang="en-US" sz="2000" dirty="0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1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1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1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1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1142" grpId="0" animBg="1"/>
      <p:bldP spid="731143" grpId="0" animBg="1"/>
      <p:bldP spid="731144" grpId="0" animBg="1"/>
      <p:bldP spid="7311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内容占位符 2"/>
          <p:cNvSpPr>
            <a:spLocks noGrp="1"/>
          </p:cNvSpPr>
          <p:nvPr>
            <p:ph sz="half" idx="1"/>
          </p:nvPr>
        </p:nvSpPr>
        <p:spPr>
          <a:xfrm>
            <a:off x="488950" y="1557338"/>
            <a:ext cx="8199438" cy="4392612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000" b="1" dirty="0">
                <a:latin typeface="黑体" panose="02010609060101010101" pitchFamily="49" charset="-122"/>
              </a:rPr>
              <a:t>1</a:t>
            </a:r>
            <a:r>
              <a:rPr lang="zh-CN" altLang="en-US" sz="2000" b="1" dirty="0">
                <a:latin typeface="黑体" panose="02010609060101010101" pitchFamily="49" charset="-122"/>
              </a:rPr>
              <a:t>、上报的是</a:t>
            </a:r>
            <a:r>
              <a:rPr lang="en-US" altLang="zh-CN" sz="2000" b="1" dirty="0">
                <a:latin typeface="黑体" panose="02010609060101010101" pitchFamily="49" charset="-122"/>
              </a:rPr>
              <a:t>2018</a:t>
            </a:r>
            <a:r>
              <a:rPr lang="zh-CN" altLang="en-US" sz="2000" b="1" dirty="0">
                <a:latin typeface="黑体" panose="02010609060101010101" pitchFamily="49" charset="-122"/>
              </a:rPr>
              <a:t>年全年的数据，没有单独计量仪器需要咨询物业合理分劈，新增企业如有同期数，需要填报同期数。</a:t>
            </a:r>
            <a:endParaRPr lang="zh-CN" altLang="en-US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000" b="1" dirty="0">
                <a:latin typeface="黑体" panose="02010609060101010101" pitchFamily="49" charset="-122"/>
              </a:rPr>
              <a:t>2</a:t>
            </a:r>
            <a:r>
              <a:rPr lang="zh-CN" altLang="en-US" sz="2000" b="1" dirty="0">
                <a:latin typeface="黑体" panose="02010609060101010101" pitchFamily="49" charset="-122"/>
              </a:rPr>
              <a:t>、除了可口可乐、加多宝等饮料供应商和自己打井外供水等企业外，</a:t>
            </a:r>
            <a:endParaRPr lang="en-US" altLang="zh-CN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zh-CN" altLang="en-US" sz="2000" b="1" dirty="0">
                <a:latin typeface="黑体" panose="02010609060101010101" pitchFamily="49" charset="-122"/>
              </a:rPr>
              <a:t>  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</a:rPr>
              <a:t>外供水量</a:t>
            </a:r>
            <a:r>
              <a:rPr lang="zh-CN" altLang="en-US" sz="2000" b="1" dirty="0">
                <a:latin typeface="黑体" panose="02010609060101010101" pitchFamily="49" charset="-122"/>
              </a:rPr>
              <a:t>一般都取</a:t>
            </a:r>
            <a:r>
              <a:rPr lang="en-US" altLang="zh-CN" sz="2000" b="1" dirty="0">
                <a:latin typeface="黑体" panose="02010609060101010101" pitchFamily="49" charset="-122"/>
              </a:rPr>
              <a:t>0</a:t>
            </a:r>
            <a:endParaRPr lang="en-US" altLang="zh-CN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000" b="1" dirty="0">
                <a:latin typeface="黑体" panose="02010609060101010101" pitchFamily="49" charset="-122"/>
              </a:rPr>
              <a:t>3</a:t>
            </a:r>
            <a:r>
              <a:rPr lang="zh-CN" altLang="en-US" sz="2000" b="1" dirty="0">
                <a:latin typeface="黑体" panose="02010609060101010101" pitchFamily="49" charset="-122"/>
              </a:rPr>
              <a:t>、一般企业取水都是第</a:t>
            </a:r>
            <a:r>
              <a:rPr lang="en-US" altLang="zh-CN" sz="2000" b="1" dirty="0">
                <a:latin typeface="黑体" panose="02010609060101010101" pitchFamily="49" charset="-122"/>
              </a:rPr>
              <a:t>3</a:t>
            </a:r>
            <a:r>
              <a:rPr lang="zh-CN" altLang="en-US" sz="2000" b="1" dirty="0">
                <a:latin typeface="黑体" panose="02010609060101010101" pitchFamily="49" charset="-122"/>
              </a:rPr>
              <a:t>行的自来水，地下淡水是指自己打井取水</a:t>
            </a:r>
            <a:endParaRPr lang="zh-CN" altLang="en-US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000" b="1" dirty="0">
                <a:latin typeface="黑体" panose="02010609060101010101" pitchFamily="49" charset="-122"/>
              </a:rPr>
              <a:t>4</a:t>
            </a:r>
            <a:r>
              <a:rPr lang="zh-CN" altLang="en-US" sz="2000" b="1" dirty="0">
                <a:latin typeface="黑体" panose="02010609060101010101" pitchFamily="49" charset="-122"/>
              </a:rPr>
              <a:t>、取水量：不要漏掉其他水中桶装水</a:t>
            </a:r>
            <a:endParaRPr lang="en-US" altLang="zh-CN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zh-CN" altLang="en-US" sz="2000" b="1" dirty="0">
                <a:latin typeface="黑体" panose="02010609060101010101" pitchFamily="49" charset="-122"/>
              </a:rPr>
              <a:t>  （</a:t>
            </a:r>
            <a:r>
              <a:rPr lang="en-US" altLang="zh-CN" sz="2000" b="1" dirty="0">
                <a:latin typeface="黑体" panose="02010609060101010101" pitchFamily="49" charset="-122"/>
              </a:rPr>
              <a:t>18.9</a:t>
            </a:r>
            <a:r>
              <a:rPr lang="zh-CN" altLang="en-US" sz="2000" b="1" dirty="0">
                <a:latin typeface="黑体" panose="02010609060101010101" pitchFamily="49" charset="-122"/>
              </a:rPr>
              <a:t>升，如每桶</a:t>
            </a:r>
            <a:r>
              <a:rPr lang="en-US" altLang="zh-CN" sz="2000" b="1" dirty="0">
                <a:latin typeface="黑体" panose="02010609060101010101" pitchFamily="49" charset="-122"/>
              </a:rPr>
              <a:t>10</a:t>
            </a:r>
            <a:r>
              <a:rPr lang="zh-CN" altLang="en-US" sz="2000" b="1" dirty="0">
                <a:latin typeface="黑体" panose="02010609060101010101" pitchFamily="49" charset="-122"/>
              </a:rPr>
              <a:t>元，一立方米为</a:t>
            </a:r>
            <a:r>
              <a:rPr lang="en-US" altLang="zh-CN" sz="2000" b="1" dirty="0">
                <a:latin typeface="黑体" panose="02010609060101010101" pitchFamily="49" charset="-122"/>
              </a:rPr>
              <a:t>529</a:t>
            </a:r>
            <a:r>
              <a:rPr lang="zh-CN" altLang="en-US" sz="2000" b="1" dirty="0">
                <a:latin typeface="黑体" panose="02010609060101010101" pitchFamily="49" charset="-122"/>
              </a:rPr>
              <a:t>元）</a:t>
            </a:r>
            <a:endParaRPr lang="zh-CN" altLang="en-US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000" b="1" dirty="0">
                <a:latin typeface="黑体" panose="02010609060101010101" pitchFamily="49" charset="-122"/>
              </a:rPr>
              <a:t>5</a:t>
            </a:r>
            <a:r>
              <a:rPr lang="zh-CN" altLang="en-US" sz="2000" b="1" dirty="0">
                <a:latin typeface="黑体" panose="02010609060101010101" pitchFamily="49" charset="-122"/>
              </a:rPr>
              <a:t>、北京市工商业自来水价格约为</a:t>
            </a:r>
            <a:r>
              <a:rPr lang="en-US" altLang="zh-CN" sz="2000" b="1" dirty="0">
                <a:latin typeface="黑体" panose="02010609060101010101" pitchFamily="49" charset="-122"/>
              </a:rPr>
              <a:t>9</a:t>
            </a:r>
            <a:r>
              <a:rPr lang="zh-CN" altLang="en-US" sz="2000" b="1" dirty="0">
                <a:latin typeface="黑体" panose="02010609060101010101" pitchFamily="49" charset="-122"/>
              </a:rPr>
              <a:t>元</a:t>
            </a:r>
            <a:r>
              <a:rPr lang="en-US" altLang="zh-CN" sz="2000" b="1" dirty="0">
                <a:latin typeface="黑体" panose="02010609060101010101" pitchFamily="49" charset="-122"/>
              </a:rPr>
              <a:t>/</a:t>
            </a:r>
            <a:r>
              <a:rPr lang="zh-CN" altLang="en-US" sz="2000" b="1" dirty="0">
                <a:latin typeface="黑体" panose="02010609060101010101" pitchFamily="49" charset="-122"/>
              </a:rPr>
              <a:t>立方米   </a:t>
            </a:r>
            <a:endParaRPr lang="en-US" altLang="zh-CN" sz="2000" b="1" dirty="0"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en-US" altLang="zh-CN" sz="2000" b="1" dirty="0">
                <a:latin typeface="黑体" panose="02010609060101010101" pitchFamily="49" charset="-122"/>
              </a:rPr>
              <a:t>6</a:t>
            </a:r>
            <a:r>
              <a:rPr lang="zh-CN" altLang="en-US" sz="2000" b="1" dirty="0">
                <a:latin typeface="黑体" panose="02010609060101010101" pitchFamily="49" charset="-122"/>
              </a:rPr>
              <a:t>、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</a:rPr>
              <a:t>外排水量</a:t>
            </a:r>
            <a:r>
              <a:rPr lang="en-US" altLang="zh-CN" sz="2000" b="1" dirty="0">
                <a:solidFill>
                  <a:srgbClr val="FF0000"/>
                </a:solidFill>
                <a:latin typeface="黑体" panose="02010609060101010101" pitchFamily="49" charset="-122"/>
              </a:rPr>
              <a:t>&amp;</a:t>
            </a:r>
            <a:r>
              <a:rPr lang="zh-CN" altLang="en-US" sz="2000" b="1" dirty="0">
                <a:solidFill>
                  <a:srgbClr val="FF0000"/>
                </a:solidFill>
                <a:latin typeface="黑体" panose="02010609060101010101" pitchFamily="49" charset="-122"/>
              </a:rPr>
              <a:t>不要漏填</a:t>
            </a:r>
            <a:r>
              <a:rPr lang="en-US" altLang="zh-CN" sz="2000" b="1" dirty="0">
                <a:solidFill>
                  <a:srgbClr val="FF0000"/>
                </a:solidFill>
                <a:latin typeface="黑体" panose="02010609060101010101" pitchFamily="49" charset="-122"/>
              </a:rPr>
              <a:t>&amp;</a:t>
            </a:r>
            <a:endParaRPr lang="en-US" altLang="zh-CN" sz="2000" b="1" dirty="0">
              <a:solidFill>
                <a:srgbClr val="FF0000"/>
              </a:solidFill>
              <a:latin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zh-CN" altLang="en-US" sz="2000" b="1" dirty="0">
                <a:latin typeface="黑体" panose="02010609060101010101" pitchFamily="49" charset="-122"/>
              </a:rPr>
              <a:t>   外排水量</a:t>
            </a:r>
            <a:r>
              <a:rPr lang="en-US" altLang="zh-CN" sz="2000" b="1" dirty="0">
                <a:latin typeface="黑体" panose="02010609060101010101" pitchFamily="49" charset="-122"/>
              </a:rPr>
              <a:t>=</a:t>
            </a:r>
            <a:r>
              <a:rPr lang="zh-CN" altLang="en-US" sz="2000" b="1" dirty="0">
                <a:latin typeface="黑体" panose="02010609060101010101" pitchFamily="49" charset="-122"/>
              </a:rPr>
              <a:t>取水量</a:t>
            </a:r>
            <a:r>
              <a:rPr lang="en-US" altLang="zh-CN" sz="2000" b="1" dirty="0">
                <a:latin typeface="黑体" panose="02010609060101010101" pitchFamily="49" charset="-122"/>
              </a:rPr>
              <a:t>-</a:t>
            </a:r>
            <a:r>
              <a:rPr lang="zh-CN" altLang="en-US" sz="2000" b="1" dirty="0">
                <a:latin typeface="黑体" panose="02010609060101010101" pitchFamily="49" charset="-122"/>
              </a:rPr>
              <a:t>桶装水</a:t>
            </a:r>
            <a:r>
              <a:rPr lang="en-US" altLang="zh-CN" sz="2000" b="1" dirty="0">
                <a:latin typeface="黑体" panose="02010609060101010101" pitchFamily="49" charset="-122"/>
              </a:rPr>
              <a:t>-</a:t>
            </a:r>
            <a:r>
              <a:rPr lang="zh-CN" altLang="en-US" sz="2000" b="1" dirty="0">
                <a:latin typeface="黑体" panose="02010609060101010101" pitchFamily="49" charset="-122"/>
              </a:rPr>
              <a:t>（</a:t>
            </a:r>
            <a:r>
              <a:rPr lang="en-US" altLang="zh-CN" sz="2000" b="1" dirty="0">
                <a:latin typeface="黑体" panose="02010609060101010101" pitchFamily="49" charset="-122"/>
              </a:rPr>
              <a:t>10--15</a:t>
            </a:r>
            <a:r>
              <a:rPr lang="zh-CN" altLang="en-US" sz="2000" b="1" dirty="0">
                <a:latin typeface="黑体" panose="02010609060101010101" pitchFamily="49" charset="-122"/>
              </a:rPr>
              <a:t>）</a:t>
            </a:r>
            <a:r>
              <a:rPr lang="en-US" altLang="zh-CN" sz="2000" b="1" dirty="0">
                <a:latin typeface="黑体" panose="02010609060101010101" pitchFamily="49" charset="-122"/>
              </a:rPr>
              <a:t>%</a:t>
            </a:r>
            <a:r>
              <a:rPr lang="zh-CN" altLang="en-US" sz="2000" b="1" dirty="0">
                <a:latin typeface="黑体" panose="02010609060101010101" pitchFamily="49" charset="-122"/>
              </a:rPr>
              <a:t>蒸发量</a:t>
            </a:r>
            <a:endParaRPr lang="zh-CN" altLang="en-US" sz="2000" b="1" dirty="0">
              <a:latin typeface="黑体" panose="02010609060101010101" pitchFamily="49" charset="-122"/>
            </a:endParaRPr>
          </a:p>
        </p:txBody>
      </p:sp>
      <p:sp>
        <p:nvSpPr>
          <p:cNvPr id="32771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sz="3200" b="1" dirty="0">
                <a:latin typeface="Arial" panose="020B0604020202020204" pitchFamily="34" charset="0"/>
                <a:sym typeface="Arial" panose="020B0604020202020204" pitchFamily="34" charset="0"/>
              </a:rPr>
              <a:t>三、主要指标及注意事项</a:t>
            </a:r>
            <a:endParaRPr lang="zh-CN" altLang="en-US" sz="3200" b="1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1784350" y="260350"/>
            <a:ext cx="7735888" cy="720725"/>
          </a:xfrm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zh-CN" altLang="en-US" dirty="0">
                <a:latin typeface="Arial" panose="020B0604020202020204" pitchFamily="34" charset="0"/>
                <a:sym typeface="Arial" panose="020B0604020202020204" pitchFamily="34" charset="0"/>
              </a:rPr>
              <a:t>三、主要指标及注意事项</a:t>
            </a:r>
            <a:endParaRPr lang="zh-CN" altLang="en-US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xfrm>
            <a:off x="838200" y="1600200"/>
            <a:ext cx="8229600" cy="3592513"/>
          </a:xfrm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lang="zh-CN" altLang="en-US" sz="2800" dirty="0"/>
              <a:t>        新增企业上报数据时，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      同时要上报去年同期数据，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    第一次上报前提前联系。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dirty="0"/>
              <a:t>单位账号维护修改手机号、特殊情况提前联系。</a:t>
            </a:r>
            <a:endParaRPr lang="en-US" altLang="zh-CN" sz="2800" dirty="0"/>
          </a:p>
          <a:p>
            <a:pPr marL="0" indent="0">
              <a:buNone/>
            </a:pPr>
            <a:r>
              <a:rPr lang="zh-CN" altLang="en-US" sz="2800" i="1" dirty="0">
                <a:latin typeface="Arial" panose="020B0604020202020204" pitchFamily="34" charset="0"/>
                <a:ea typeface="微软雅黑" panose="020B0503020204020204" charset="-122"/>
              </a:rPr>
              <a:t>     王燕云       </a:t>
            </a: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67887086</a:t>
            </a:r>
            <a:endParaRPr lang="en-US" altLang="zh-CN" sz="2800" i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r>
              <a:rPr lang="zh-CN" altLang="en-US" sz="2800" i="1" dirty="0">
                <a:latin typeface="Arial" panose="020B0604020202020204" pitchFamily="34" charset="0"/>
                <a:ea typeface="微软雅黑" panose="020B0503020204020204" charset="-122"/>
              </a:rPr>
              <a:t>刘  蕾   </a:t>
            </a: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      67880162</a:t>
            </a:r>
            <a:endParaRPr lang="en-US" altLang="zh-CN" sz="2800" i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r>
              <a:rPr lang="zh-CN" altLang="en-US" sz="2800" i="1" dirty="0">
                <a:latin typeface="Arial" panose="020B0604020202020204" pitchFamily="34" charset="0"/>
                <a:ea typeface="微软雅黑" panose="020B0503020204020204" charset="-122"/>
              </a:rPr>
              <a:t>涂梦绮  </a:t>
            </a: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      67882598</a:t>
            </a:r>
            <a:endParaRPr lang="en-US" altLang="zh-CN" sz="2800" i="1" dirty="0">
              <a:latin typeface="Arial" panose="020B0604020202020204" pitchFamily="34" charset="0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    </a:t>
            </a:r>
            <a:r>
              <a:rPr lang="zh-CN" altLang="en-US" sz="2800" i="1" dirty="0">
                <a:latin typeface="Arial" panose="020B0604020202020204" pitchFamily="34" charset="0"/>
                <a:ea typeface="微软雅黑" panose="020B0503020204020204" charset="-122"/>
              </a:rPr>
              <a:t>滕立民  </a:t>
            </a: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 </a:t>
            </a:r>
            <a:r>
              <a:rPr lang="zh-CN" altLang="en-US" sz="2800" i="1" dirty="0">
                <a:latin typeface="Arial" panose="020B0604020202020204" pitchFamily="34" charset="0"/>
                <a:ea typeface="微软雅黑" panose="020B0503020204020204" charset="-122"/>
              </a:rPr>
              <a:t>     </a:t>
            </a:r>
            <a:r>
              <a:rPr lang="en-US" altLang="zh-CN" sz="2800" i="1" dirty="0">
                <a:latin typeface="Arial" panose="020B0604020202020204" pitchFamily="34" charset="0"/>
                <a:ea typeface="微软雅黑" panose="020B0503020204020204" charset="-122"/>
              </a:rPr>
              <a:t>67862257</a:t>
            </a:r>
            <a:r>
              <a:rPr lang="zh-CN" altLang="en-US" sz="2800" i="1" dirty="0">
                <a:latin typeface="Arial" panose="020B0604020202020204" pitchFamily="34" charset="0"/>
                <a:ea typeface="微软雅黑" panose="020B0503020204020204" charset="-122"/>
              </a:rPr>
              <a:t>                                                     </a:t>
            </a:r>
            <a:endParaRPr lang="en-US" altLang="zh-CN" sz="6000" b="1" dirty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9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8721725" cy="5113338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24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工业报表填报时间变化归纳</a:t>
            </a:r>
            <a:endParaRPr kumimoji="0" lang="zh-CN" altLang="en-US" sz="2400" b="1" i="1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</a:t>
            </a:r>
            <a:r>
              <a:rPr kumimoji="0" lang="zh-C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企业填报截止时间：</a:t>
            </a:r>
            <a:endParaRPr kumimoji="0" lang="zh-CN" alt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205-1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表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月免报、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6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月后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5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日、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5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8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11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月后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6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日、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7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10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月后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7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日、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3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4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12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月后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8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日、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9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月后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13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日。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marL="469900" marR="0" lvl="0" indent="-469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205-4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水表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2019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9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日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12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时上报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2018</a:t>
            </a:r>
            <a:r>
              <a:rPr kumimoji="0" lang="zh-CN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年全年数据。</a:t>
            </a:r>
            <a:endParaRPr kumimoji="0" lang="zh-CN" alt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294340" name="Rectangle 2"/>
          <p:cNvSpPr>
            <a:spLocks noChangeArrowheads="1"/>
          </p:cNvSpPr>
          <p:nvPr/>
        </p:nvSpPr>
        <p:spPr bwMode="auto">
          <a:xfrm>
            <a:off x="6608763" y="265113"/>
            <a:ext cx="2952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报表填报时间</a:t>
            </a:r>
            <a:endParaRPr kumimoji="0" lang="zh-CN" altLang="en-US" sz="24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</p:txBody>
      </p:sp>
      <p:sp>
        <p:nvSpPr>
          <p:cNvPr id="1294341" name="Text Box 5"/>
          <p:cNvSpPr txBox="1">
            <a:spLocks noChangeArrowheads="1"/>
          </p:cNvSpPr>
          <p:nvPr/>
        </p:nvSpPr>
        <p:spPr bwMode="auto">
          <a:xfrm>
            <a:off x="1497013" y="260350"/>
            <a:ext cx="3960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报表修订情况</a:t>
            </a:r>
            <a:endParaRPr kumimoji="0" lang="zh-CN" altLang="en-US" sz="3200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4340" grpId="0"/>
      <p:bldP spid="12943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45"/>
          <p:cNvSpPr txBox="1">
            <a:spLocks noChangeArrowheads="1"/>
          </p:cNvSpPr>
          <p:nvPr/>
        </p:nvSpPr>
        <p:spPr bwMode="auto">
          <a:xfrm>
            <a:off x="1595438" y="357188"/>
            <a:ext cx="3960813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三、填报方法</a:t>
            </a:r>
            <a:endParaRPr kumimoji="0" lang="zh-CN" altLang="en-US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9459" name="TextBox 6"/>
          <p:cNvSpPr txBox="1"/>
          <p:nvPr/>
        </p:nvSpPr>
        <p:spPr>
          <a:xfrm>
            <a:off x="1023938" y="2000250"/>
            <a:ext cx="8001000" cy="4586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40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四经普：</a:t>
            </a:r>
            <a:endParaRPr lang="en-US" altLang="zh-CN" sz="4000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能源购进、消费与库存（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605-1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表）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能源加工转换与回收利用（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605-2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表）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b="0" dirty="0">
                <a:latin typeface="黑体" panose="02010609060101010101" pitchFamily="49" charset="-122"/>
                <a:ea typeface="黑体" panose="02010609060101010101" pitchFamily="49" charset="-122"/>
              </a:rPr>
              <a:t>       </a:t>
            </a:r>
            <a:endParaRPr lang="en-US" altLang="zh-CN" b="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b="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r>
              <a:rPr lang="zh-CN" altLang="en-US" b="0" dirty="0">
                <a:latin typeface="黑体" panose="02010609060101010101" pitchFamily="49" charset="-122"/>
                <a:ea typeface="黑体" panose="02010609060101010101" pitchFamily="49" charset="-122"/>
              </a:rPr>
              <a:t>自动复制</a:t>
            </a:r>
            <a:r>
              <a:rPr lang="en-US" altLang="zh-CN" b="0" dirty="0">
                <a:latin typeface="黑体" panose="02010609060101010101" pitchFamily="49" charset="-122"/>
                <a:ea typeface="黑体" panose="02010609060101010101" pitchFamily="49" charset="-122"/>
              </a:rPr>
              <a:t>18</a:t>
            </a:r>
            <a:r>
              <a:rPr lang="zh-CN" altLang="en-US" b="0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b="0" dirty="0"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r>
              <a:rPr lang="zh-CN" altLang="en-US" b="0" dirty="0">
                <a:latin typeface="黑体" panose="02010609060101010101" pitchFamily="49" charset="-122"/>
                <a:ea typeface="黑体" panose="02010609060101010101" pitchFamily="49" charset="-122"/>
              </a:rPr>
              <a:t>月份数据，</a:t>
            </a:r>
            <a:endParaRPr lang="en-US" altLang="zh-CN" b="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b="0" dirty="0">
                <a:latin typeface="黑体" panose="02010609060101010101" pitchFamily="49" charset="-122"/>
                <a:ea typeface="黑体" panose="02010609060101010101" pitchFamily="49" charset="-122"/>
              </a:rPr>
              <a:t>         调查单位可核实修改，</a:t>
            </a:r>
            <a:endParaRPr lang="en-US" altLang="zh-CN" b="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b="0" dirty="0">
                <a:latin typeface="黑体" panose="02010609060101010101" pitchFamily="49" charset="-122"/>
                <a:ea typeface="黑体" panose="02010609060101010101" pitchFamily="49" charset="-122"/>
              </a:rPr>
              <a:t>        新增单位需独立如实填报</a:t>
            </a:r>
            <a:endParaRPr lang="zh-CN" altLang="en-US" b="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3"/>
          <p:cNvSpPr>
            <a:spLocks noGrp="1"/>
          </p:cNvSpPr>
          <p:nvPr>
            <p:ph type="body" idx="4294967295"/>
          </p:nvPr>
        </p:nvSpPr>
        <p:spPr>
          <a:xfrm>
            <a:off x="0" y="1268413"/>
            <a:ext cx="8721725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spcBef>
                <a:spcPct val="0"/>
              </a:spcBef>
              <a:buNone/>
            </a:pPr>
            <a:r>
              <a:rPr lang="en-US" altLang="zh-CN" sz="44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*</a:t>
            </a:r>
            <a:r>
              <a:rPr lang="en-US" altLang="zh-CN" sz="36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13.3          *1.4714</a:t>
            </a:r>
            <a:endParaRPr lang="en-US" altLang="zh-CN" sz="36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6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</a:t>
            </a:r>
            <a:r>
              <a:rPr lang="zh-CN" altLang="en-US" sz="36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万立方米        吨</a:t>
            </a:r>
            <a:endParaRPr lang="en-US" altLang="zh-CN" sz="36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zh-CN" sz="36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zh-CN" sz="36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altLang="zh-CN" sz="36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6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*1.229         *0.0341</a:t>
            </a:r>
            <a:endParaRPr lang="en-US" altLang="zh-CN" sz="36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6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</a:t>
            </a:r>
            <a:r>
              <a:rPr lang="zh-CN" altLang="en-US" sz="36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万千瓦时        </a:t>
            </a:r>
            <a:r>
              <a:rPr lang="zh-CN" altLang="en-US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百万千焦</a:t>
            </a:r>
            <a:endParaRPr lang="en-US" altLang="zh-CN" sz="32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综合能源消费量</a:t>
            </a:r>
            <a:r>
              <a:rPr lang="en-US" altLang="zh-CN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zh-CN" altLang="en-US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天然气</a:t>
            </a:r>
            <a:r>
              <a:rPr lang="en-US" altLang="zh-CN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*13.3+</a:t>
            </a:r>
            <a:r>
              <a:rPr lang="zh-CN" altLang="en-US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汽油</a:t>
            </a:r>
            <a:r>
              <a:rPr lang="en-US" altLang="zh-CN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1.4714+</a:t>
            </a:r>
            <a:r>
              <a:rPr lang="zh-CN" altLang="en-US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电力</a:t>
            </a:r>
            <a:r>
              <a:rPr lang="en-US" altLang="zh-CN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*1.229+</a:t>
            </a:r>
            <a:r>
              <a:rPr lang="zh-CN" altLang="en-US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热力</a:t>
            </a:r>
            <a:r>
              <a:rPr lang="en-US" altLang="zh-CN" sz="3200" b="1" dirty="0">
                <a:solidFill>
                  <a:srgbClr val="008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*0.0341+……</a:t>
            </a:r>
            <a:endParaRPr lang="zh-CN" altLang="en-US" sz="3200" b="1" dirty="0">
              <a:solidFill>
                <a:srgbClr val="008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94340" name="Rectangle 2"/>
          <p:cNvSpPr>
            <a:spLocks noChangeArrowheads="1"/>
          </p:cNvSpPr>
          <p:nvPr/>
        </p:nvSpPr>
        <p:spPr bwMode="auto">
          <a:xfrm>
            <a:off x="6608763" y="265113"/>
            <a:ext cx="2952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</p:txBody>
      </p:sp>
      <p:sp>
        <p:nvSpPr>
          <p:cNvPr id="1294341" name="Text Box 5"/>
          <p:cNvSpPr txBox="1">
            <a:spLocks noChangeArrowheads="1"/>
          </p:cNvSpPr>
          <p:nvPr/>
        </p:nvSpPr>
        <p:spPr bwMode="auto">
          <a:xfrm>
            <a:off x="1497013" y="260350"/>
            <a:ext cx="3960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报表修订情况</a:t>
            </a:r>
            <a:endParaRPr kumimoji="0" lang="zh-CN" altLang="en-US" sz="3200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20485" name="Picture 2" descr="http://image1.suning.cn/content/catentries/00000000010245/000000000102456833/fullimage/000000000102456833_7f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7750" y="1341438"/>
            <a:ext cx="1673225" cy="16716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6" name="Picture 4" descr="http://img1.gtimg.com/jiangsu/pics/hv1/90/167/1501/976452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1563" y="1544638"/>
            <a:ext cx="1820862" cy="14684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7" name="Picture 7" descr="C:\Users\Administrator\Desktop\20150703115003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325" y="3981450"/>
            <a:ext cx="1676400" cy="1117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8" name="Picture 8" descr="C:\Users\Administrator\Desktop\14074758493376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7963" y="3933825"/>
            <a:ext cx="1598612" cy="12001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89" name="Picture 9" descr="C:\Users\Administrator\Desktop\t019aea1db6027cf02f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0075" y="2530475"/>
            <a:ext cx="2106613" cy="14747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4340" grpId="0"/>
      <p:bldP spid="12943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标题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0388" y="1268413"/>
            <a:ext cx="8721725" cy="4751388"/>
          </a:xfrm>
        </p:spPr>
        <p:txBody>
          <a:bodyPr vert="horz" wrap="square" lIns="91440" tIns="45720" rIns="91440" bIns="45720" numCol="1" anchor="t" anchorCtr="0" compatLnSpc="1"/>
          <a:lstStyle/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汽油：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92#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汽油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=6.78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升；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升汽油（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92#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6.78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千元；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1000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升*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0.73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（换算系数）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0.73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吨；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吨汽油约为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9.29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千元 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69900" marR="0" lvl="0" indent="-469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o"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热力：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吨蒸汽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=2.51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百万千焦，博大开拓热力每百万千焦约为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156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元（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吨蒸汽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392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元）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每百万千焦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=95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元；不能将整个采暖期的外购热力费用全部计入当月，必须将全年外购热力费用按采暖日分劈到各采暖月当月</a:t>
            </a:r>
            <a:endParaRPr kumimoji="0" lang="zh-CN" alt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月份、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月份、 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月份＝全年费用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÷4      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11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月份、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CN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月份＝全年费用</a:t>
            </a:r>
            <a:r>
              <a:rPr kumimoji="0" lang="en-US" altLang="zh-CN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÷4×0.5 </a:t>
            </a:r>
            <a:endParaRPr kumimoji="0" lang="en-US" altLang="zh-CN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标题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22531" name="内容占位符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lang="zh-CN" altLang="en-US" dirty="0"/>
              <a:t>天然气：二月月报折标煤系数统一为</a:t>
            </a:r>
            <a:r>
              <a:rPr lang="en-US" altLang="zh-CN" dirty="0"/>
              <a:t>13.3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只有供暖企业才会按照采购天然气系数上报。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库存量、购进量、消费量</a:t>
            </a:r>
            <a:r>
              <a:rPr lang="zh-CN" altLang="en-US" dirty="0"/>
              <a:t>都是实物量，预存的加油卡、电费都不是能源购进量和消费量。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新增企业同期数：电力上报同期电力消费合计和工业电力消费，能源合计要将各能源折算成吨标准煤后求和。</a:t>
            </a:r>
            <a:endParaRPr lang="zh-CN" alt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>
            <a:spLocks noGrp="1"/>
          </p:cNvSpPr>
          <p:nvPr>
            <p:ph idx="1"/>
          </p:nvPr>
        </p:nvSpPr>
        <p:spPr>
          <a:xfrm>
            <a:off x="128588" y="1268413"/>
            <a:ext cx="8721725" cy="4751387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b="1" dirty="0">
                <a:ea typeface="黑体" panose="02010609060101010101" pitchFamily="49" charset="-122"/>
              </a:rPr>
              <a:t>表式变化</a:t>
            </a:r>
            <a:endParaRPr lang="zh-CN" altLang="en-US" b="1" dirty="0">
              <a:ea typeface="黑体" panose="02010609060101010101" pitchFamily="49" charset="-122"/>
            </a:endParaRPr>
          </a:p>
        </p:txBody>
      </p:sp>
      <p:sp>
        <p:nvSpPr>
          <p:cNvPr id="1236995" name="Rectangle 2"/>
          <p:cNvSpPr>
            <a:spLocks noChangeArrowheads="1"/>
          </p:cNvSpPr>
          <p:nvPr/>
        </p:nvSpPr>
        <p:spPr bwMode="auto">
          <a:xfrm>
            <a:off x="6608763" y="265113"/>
            <a:ext cx="2952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205-1/-2</a:t>
            </a:r>
            <a:endParaRPr kumimoji="0" lang="en-US" altLang="zh-CN" sz="24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205-1B/-2B</a:t>
            </a:r>
            <a:endParaRPr kumimoji="0" lang="en-US" altLang="zh-CN" sz="24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</p:txBody>
      </p:sp>
      <p:sp>
        <p:nvSpPr>
          <p:cNvPr id="1236996" name="Text Box 4"/>
          <p:cNvSpPr txBox="1">
            <a:spLocks noChangeArrowheads="1"/>
          </p:cNvSpPr>
          <p:nvPr/>
        </p:nvSpPr>
        <p:spPr bwMode="auto">
          <a:xfrm>
            <a:off x="1497013" y="260350"/>
            <a:ext cx="39608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200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主要变化内容</a:t>
            </a:r>
            <a:endParaRPr kumimoji="0" lang="zh-CN" altLang="en-US" sz="3200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236997" name="Picture 5"/>
          <p:cNvPicPr>
            <a:picLocks noChangeAspect="1"/>
          </p:cNvPicPr>
          <p:nvPr/>
        </p:nvPicPr>
        <p:blipFill>
          <a:blip r:embed="rId1"/>
          <a:srcRect l="20677" t="18896" r="20259" b="22762"/>
          <a:stretch>
            <a:fillRect/>
          </a:stretch>
        </p:blipFill>
        <p:spPr>
          <a:xfrm>
            <a:off x="0" y="981075"/>
            <a:ext cx="9561513" cy="590232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1236998" name="Rectangle 6"/>
          <p:cNvSpPr/>
          <p:nvPr/>
        </p:nvSpPr>
        <p:spPr>
          <a:xfrm>
            <a:off x="3008313" y="3249613"/>
            <a:ext cx="720725" cy="79375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 cap="flat" cmpd="sng">
            <a:solidFill>
              <a:srgbClr val="FF0000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 anchorCtr="0"/>
          <a:p>
            <a:pPr eaLnBrk="1" hangingPunct="1"/>
            <a:endParaRPr lang="zh-CN" altLang="en-US" dirty="0">
              <a:latin typeface="Verdana" panose="020B0604030504040204" pitchFamily="34" charset="0"/>
            </a:endParaRPr>
          </a:p>
        </p:txBody>
      </p:sp>
      <p:sp>
        <p:nvSpPr>
          <p:cNvPr id="23559" name="AutoShape 8"/>
          <p:cNvSpPr/>
          <p:nvPr/>
        </p:nvSpPr>
        <p:spPr>
          <a:xfrm>
            <a:off x="4865688" y="1557338"/>
            <a:ext cx="4840287" cy="2089150"/>
          </a:xfrm>
          <a:prstGeom prst="wedgeRoundRectCallout">
            <a:avLst>
              <a:gd name="adj1" fmla="val -74435"/>
              <a:gd name="adj2" fmla="val 46657"/>
              <a:gd name="adj3" fmla="val 16667"/>
            </a:avLst>
          </a:prstGeom>
          <a:solidFill>
            <a:schemeClr val="accent1"/>
          </a:solidFill>
          <a:ln w="127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/>
          <a:p>
            <a:pPr eaLnBrk="1" hangingPunct="1"/>
            <a:r>
              <a:rPr lang="zh-CN" altLang="en-US" sz="3200" dirty="0">
                <a:solidFill>
                  <a:srgbClr val="0000FF"/>
                </a:solidFill>
                <a:latin typeface="Verdana" panose="020B0604030504040204" pitchFamily="34" charset="0"/>
                <a:ea typeface="黑体" panose="02010609060101010101" pitchFamily="49" charset="-122"/>
              </a:rPr>
              <a:t>购自省外：</a:t>
            </a:r>
            <a:r>
              <a:rPr lang="zh-CN" altLang="en-US" sz="3200" dirty="0">
                <a:solidFill>
                  <a:srgbClr val="0000FF"/>
                </a:solidFill>
                <a:latin typeface="Verdana" panose="020B0604030504040204" pitchFamily="34" charset="0"/>
                <a:ea typeface="楷体_GB2312" pitchFamily="49" charset="-122"/>
              </a:rPr>
              <a:t>主要指北京市以外分公司能源消费或者外地的产业活动所消耗能源。</a:t>
            </a:r>
            <a:endParaRPr lang="zh-CN" altLang="en-US" sz="3200" dirty="0">
              <a:solidFill>
                <a:srgbClr val="0000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6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6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36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3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3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6995" grpId="0"/>
      <p:bldP spid="1236996" grpId="0"/>
      <p:bldP spid="12369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Line 4"/>
          <p:cNvSpPr/>
          <p:nvPr/>
        </p:nvSpPr>
        <p:spPr>
          <a:xfrm>
            <a:off x="676275" y="1919288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79" name="Line 5"/>
          <p:cNvSpPr/>
          <p:nvPr/>
        </p:nvSpPr>
        <p:spPr>
          <a:xfrm>
            <a:off x="676275" y="2671763"/>
            <a:ext cx="576263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0" name="Line 6"/>
          <p:cNvSpPr/>
          <p:nvPr/>
        </p:nvSpPr>
        <p:spPr>
          <a:xfrm>
            <a:off x="676275" y="3408363"/>
            <a:ext cx="576263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1" name="Line 7"/>
          <p:cNvSpPr/>
          <p:nvPr/>
        </p:nvSpPr>
        <p:spPr>
          <a:xfrm>
            <a:off x="676275" y="4113213"/>
            <a:ext cx="534988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2" name="Line 8"/>
          <p:cNvSpPr/>
          <p:nvPr/>
        </p:nvSpPr>
        <p:spPr>
          <a:xfrm>
            <a:off x="676275" y="4819650"/>
            <a:ext cx="534988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3" name="Line 10"/>
          <p:cNvSpPr/>
          <p:nvPr/>
        </p:nvSpPr>
        <p:spPr>
          <a:xfrm>
            <a:off x="676275" y="1919288"/>
            <a:ext cx="534988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4" name="AutoShape 11"/>
          <p:cNvSpPr/>
          <p:nvPr/>
        </p:nvSpPr>
        <p:spPr>
          <a:xfrm>
            <a:off x="1281113" y="1671638"/>
            <a:ext cx="2089150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库存量</a:t>
            </a:r>
            <a:endParaRPr lang="zh-CN" altLang="en-US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4585" name="AutoShape 12"/>
          <p:cNvSpPr/>
          <p:nvPr/>
        </p:nvSpPr>
        <p:spPr>
          <a:xfrm>
            <a:off x="1208088" y="3141663"/>
            <a:ext cx="2155825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能源消费量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24586" name="AutoShape 13"/>
          <p:cNvSpPr/>
          <p:nvPr/>
        </p:nvSpPr>
        <p:spPr>
          <a:xfrm>
            <a:off x="1208088" y="4581525"/>
            <a:ext cx="2160587" cy="503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加工转换</a:t>
            </a:r>
            <a:endParaRPr lang="zh-CN" altLang="en-US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4587" name="AutoShape 14"/>
          <p:cNvSpPr/>
          <p:nvPr/>
        </p:nvSpPr>
        <p:spPr>
          <a:xfrm>
            <a:off x="1208088" y="3860800"/>
            <a:ext cx="2160587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运输工具消费</a:t>
            </a:r>
            <a:endParaRPr lang="zh-CN" alt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8" name="AutoShape 11"/>
          <p:cNvSpPr/>
          <p:nvPr/>
        </p:nvSpPr>
        <p:spPr>
          <a:xfrm>
            <a:off x="1208088" y="2420938"/>
            <a:ext cx="2089150" cy="533400"/>
          </a:xfrm>
          <a:prstGeom prst="roundRect">
            <a:avLst>
              <a:gd name="adj" fmla="val 16667"/>
            </a:avLst>
          </a:prstGeom>
          <a:solidFill>
            <a:srgbClr val="666633"/>
          </a:soli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dirty="0">
                <a:solidFill>
                  <a:srgbClr val="FFFFFF"/>
                </a:solidFill>
                <a:latin typeface="仿宋_GB2312" pitchFamily="49" charset="-122"/>
                <a:ea typeface="仿宋_GB2312" pitchFamily="49" charset="-122"/>
              </a:rPr>
              <a:t>采用折标系数</a:t>
            </a:r>
            <a:endParaRPr lang="zh-CN" altLang="en-US" dirty="0">
              <a:solidFill>
                <a:srgbClr val="FFFFFF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4589" name="Line 8"/>
          <p:cNvSpPr/>
          <p:nvPr/>
        </p:nvSpPr>
        <p:spPr>
          <a:xfrm>
            <a:off x="631825" y="5510213"/>
            <a:ext cx="534988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0" name="AutoShape 13"/>
          <p:cNvSpPr/>
          <p:nvPr/>
        </p:nvSpPr>
        <p:spPr>
          <a:xfrm>
            <a:off x="1163638" y="5272088"/>
            <a:ext cx="2205037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/>
            <a:r>
              <a:rPr lang="zh-CN" altLang="en-US" dirty="0">
                <a:solidFill>
                  <a:srgbClr val="000000"/>
                </a:solidFill>
                <a:latin typeface="仿宋_GB2312" pitchFamily="49" charset="-122"/>
                <a:ea typeface="仿宋_GB2312" pitchFamily="49" charset="-122"/>
              </a:rPr>
              <a:t>回收利用</a:t>
            </a:r>
            <a:endParaRPr lang="zh-CN" altLang="en-US" dirty="0">
              <a:solidFill>
                <a:srgbClr val="000000"/>
              </a:solidFill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22530" name="AutoShape 3"/>
          <p:cNvSpPr/>
          <p:nvPr/>
        </p:nvSpPr>
        <p:spPr>
          <a:xfrm>
            <a:off x="3800475" y="981075"/>
            <a:ext cx="5689600" cy="532765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zh-CN" sz="2100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二月月报折标煤系数需要自行录入</a:t>
            </a:r>
            <a:endParaRPr lang="en-US" altLang="zh-CN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endParaRPr lang="en-US" altLang="zh-CN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除两家供暖企业天然气自行核算</a:t>
            </a:r>
            <a:endParaRPr lang="en-US" altLang="zh-CN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endParaRPr lang="en-US" altLang="zh-CN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其他企业天然气采用后面的</a:t>
            </a:r>
            <a:r>
              <a:rPr lang="en-US" altLang="zh-CN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13.3</a:t>
            </a:r>
            <a:endParaRPr lang="en-US" altLang="zh-CN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endParaRPr lang="en-US" altLang="zh-CN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zh-CN" altLang="en-US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其他能源品种直接采用后面折标系数</a:t>
            </a:r>
            <a:endParaRPr lang="zh-CN" altLang="en-US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2536" name="Line 9"/>
          <p:cNvSpPr/>
          <p:nvPr/>
        </p:nvSpPr>
        <p:spPr>
          <a:xfrm flipV="1">
            <a:off x="3224213" y="2420938"/>
            <a:ext cx="609600" cy="228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00499" name="Text Box 19"/>
          <p:cNvSpPr txBox="1">
            <a:spLocks noChangeArrowheads="1"/>
          </p:cNvSpPr>
          <p:nvPr/>
        </p:nvSpPr>
        <p:spPr bwMode="auto">
          <a:xfrm>
            <a:off x="1497013" y="260350"/>
            <a:ext cx="4608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二、主要变化内容</a:t>
            </a:r>
            <a:endParaRPr kumimoji="0" lang="zh-CN" altLang="en-US" kern="1200" cap="none" spc="0" normalizeH="0" baseline="0" noProof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300500" name="Rectangle 2"/>
          <p:cNvSpPr>
            <a:spLocks noChangeArrowheads="1"/>
          </p:cNvSpPr>
          <p:nvPr/>
        </p:nvSpPr>
        <p:spPr bwMode="auto">
          <a:xfrm>
            <a:off x="6608763" y="265113"/>
            <a:ext cx="2952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205-1/-1B</a:t>
            </a:r>
            <a:endParaRPr kumimoji="0" lang="en-US" altLang="zh-CN" sz="2400" b="1" i="1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方正姚体" pitchFamily="2" charset="-122"/>
                <a:ea typeface="方正姚体" pitchFamily="2" charset="-122"/>
                <a:cs typeface="+mn-cs"/>
              </a:rPr>
              <a:t>205-2/-2B</a:t>
            </a:r>
            <a:endParaRPr kumimoji="0" lang="en-US" altLang="zh-CN" sz="2400" b="1" i="1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方正姚体" pitchFamily="2" charset="-122"/>
              <a:ea typeface="方正姚体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00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0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1300499" grpId="0"/>
      <p:bldP spid="13005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AutoShape 17"/>
          <p:cNvSpPr/>
          <p:nvPr/>
        </p:nvSpPr>
        <p:spPr>
          <a:xfrm>
            <a:off x="4391025" y="1600200"/>
            <a:ext cx="4846638" cy="4724400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rgbClr val="CCECFF"/>
              </a:gs>
              <a:gs pos="100000">
                <a:schemeClr val="accent1">
                  <a:alpha val="60001"/>
                </a:schemeClr>
              </a:gs>
            </a:gsLst>
            <a:lin ang="27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endParaRPr lang="zh-CN" altLang="zh-CN" dirty="0">
              <a:latin typeface="仿宋_GB2312" pitchFamily="49" charset="-122"/>
              <a:ea typeface="仿宋_GB2312" pitchFamily="49" charset="-122"/>
              <a:sym typeface="Arial" panose="020B0604020202020204" pitchFamily="34" charset="0"/>
            </a:endParaRPr>
          </a:p>
        </p:txBody>
      </p:sp>
      <p:sp>
        <p:nvSpPr>
          <p:cNvPr id="25603" name="Line 3"/>
          <p:cNvSpPr/>
          <p:nvPr/>
        </p:nvSpPr>
        <p:spPr>
          <a:xfrm flipV="1">
            <a:off x="3686175" y="2971800"/>
            <a:ext cx="717550" cy="228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04" name="Line 4"/>
          <p:cNvSpPr/>
          <p:nvPr/>
        </p:nvSpPr>
        <p:spPr>
          <a:xfrm>
            <a:off x="992188" y="4076700"/>
            <a:ext cx="57626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05" name="AutoShape 5"/>
          <p:cNvSpPr/>
          <p:nvPr/>
        </p:nvSpPr>
        <p:spPr>
          <a:xfrm>
            <a:off x="1576388" y="2895600"/>
            <a:ext cx="20875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900"/>
              </a:gs>
              <a:gs pos="50000">
                <a:srgbClr val="008000"/>
              </a:gs>
              <a:gs pos="100000">
                <a:srgbClr val="005900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solidFill>
                  <a:schemeClr val="bg1"/>
                </a:solidFill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汽油、柴油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606" name="Line 6"/>
          <p:cNvSpPr/>
          <p:nvPr/>
        </p:nvSpPr>
        <p:spPr>
          <a:xfrm>
            <a:off x="992188" y="2276475"/>
            <a:ext cx="0" cy="3600450"/>
          </a:xfrm>
          <a:prstGeom prst="line">
            <a:avLst/>
          </a:prstGeom>
          <a:ln w="76200" cap="flat" cmpd="tri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07" name="Line 7"/>
          <p:cNvSpPr/>
          <p:nvPr/>
        </p:nvSpPr>
        <p:spPr>
          <a:xfrm>
            <a:off x="992188" y="2276475"/>
            <a:ext cx="533400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08" name="Line 8"/>
          <p:cNvSpPr/>
          <p:nvPr/>
        </p:nvSpPr>
        <p:spPr>
          <a:xfrm>
            <a:off x="992188" y="3176588"/>
            <a:ext cx="576262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09" name="Line 9"/>
          <p:cNvSpPr/>
          <p:nvPr/>
        </p:nvSpPr>
        <p:spPr>
          <a:xfrm>
            <a:off x="992188" y="4976813"/>
            <a:ext cx="533400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10" name="Line 10"/>
          <p:cNvSpPr/>
          <p:nvPr/>
        </p:nvSpPr>
        <p:spPr>
          <a:xfrm>
            <a:off x="992188" y="5876925"/>
            <a:ext cx="533400" cy="0"/>
          </a:xfrm>
          <a:prstGeom prst="line">
            <a:avLst/>
          </a:prstGeom>
          <a:ln w="1905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611" name="AutoShape 11"/>
          <p:cNvSpPr/>
          <p:nvPr/>
        </p:nvSpPr>
        <p:spPr>
          <a:xfrm>
            <a:off x="1576388" y="2057400"/>
            <a:ext cx="21256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电力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612" name="AutoShape 12"/>
          <p:cNvSpPr/>
          <p:nvPr/>
        </p:nvSpPr>
        <p:spPr>
          <a:xfrm>
            <a:off x="1576388" y="3810000"/>
            <a:ext cx="22018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热力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613" name="AutoShape 13"/>
          <p:cNvSpPr/>
          <p:nvPr/>
        </p:nvSpPr>
        <p:spPr>
          <a:xfrm>
            <a:off x="1576388" y="5638800"/>
            <a:ext cx="20875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仿宋_GB2312" pitchFamily="49" charset="-122"/>
                <a:ea typeface="仿宋_GB2312" pitchFamily="49" charset="-122"/>
                <a:sym typeface="Arial" panose="020B0604020202020204" pitchFamily="34" charset="0"/>
              </a:rPr>
              <a:t>天然气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5614" name="AutoShape 14"/>
          <p:cNvSpPr/>
          <p:nvPr/>
        </p:nvSpPr>
        <p:spPr>
          <a:xfrm>
            <a:off x="1576388" y="4724400"/>
            <a:ext cx="2087562" cy="533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7E7E7"/>
              </a:gs>
              <a:gs pos="50000">
                <a:srgbClr val="C0C0C0"/>
              </a:gs>
              <a:gs pos="100000">
                <a:srgbClr val="E7E7E7"/>
              </a:gs>
            </a:gsLst>
            <a:lin ang="5400000" scaled="1"/>
            <a:tileRect/>
          </a:gradFill>
          <a:ln w="9525" cap="flat" cmpd="sng">
            <a:solidFill>
              <a:srgbClr val="FFFF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r>
              <a:rPr lang="zh-CN" altLang="en-US" sz="2400" dirty="0">
                <a:latin typeface="Arial" panose="020B0604020202020204" pitchFamily="34" charset="0"/>
                <a:sym typeface="Arial" panose="020B0604020202020204" pitchFamily="34" charset="0"/>
              </a:rPr>
              <a:t>各种煤</a:t>
            </a:r>
            <a:endParaRPr lang="zh-CN" altLang="en-US" sz="240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4460875" y="1828800"/>
            <a:ext cx="4848225" cy="33223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使用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IC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卡加油的企业：</a:t>
            </a: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根据</a:t>
            </a:r>
            <a:r>
              <a:rPr kumimoji="0" lang="zh-CN" altLang="en-US" kern="1200" cap="none" spc="0" normalizeH="0" baseline="0" noProof="0" dirty="0">
                <a:latin typeface="华文细黑"/>
                <a:ea typeface="楷体_GB2312" pitchFamily="49" charset="-122"/>
                <a:cs typeface="+mn-cs"/>
                <a:sym typeface="Arial" panose="020B0604020202020204" pitchFamily="34" charset="0"/>
              </a:rPr>
              <a:t>“</a:t>
            </a:r>
            <a:r>
              <a:rPr kumimoji="0" lang="en-US" altLang="zh-CN" i="1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IC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卡对账单</a:t>
            </a:r>
            <a:r>
              <a:rPr kumimoji="0" lang="zh-CN" altLang="en-US" kern="1200" cap="none" spc="0" normalizeH="0" baseline="0" noProof="0" dirty="0">
                <a:latin typeface="华文细黑"/>
                <a:ea typeface="楷体_GB2312" pitchFamily="49" charset="-122"/>
                <a:cs typeface="+mn-cs"/>
                <a:sym typeface="Arial" panose="020B0604020202020204" pitchFamily="34" charset="0"/>
              </a:rPr>
              <a:t>”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填报</a:t>
            </a: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中石化：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95105888/5988 </a:t>
            </a: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转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7</a:t>
            </a:r>
            <a:endParaRPr kumimoji="0" lang="en-US" altLang="zh-CN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buNone/>
              <a:defRPr/>
            </a:pPr>
            <a:endParaRPr kumimoji="0" lang="zh-CN" altLang="en-US" kern="120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zh-CN" altLang="en-US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中石油：</a:t>
            </a:r>
            <a:r>
              <a:rPr kumimoji="0" lang="en-US" altLang="zh-CN" kern="1200" cap="none" spc="0" normalizeH="0" baseline="0" noProof="0" dirty="0">
                <a:latin typeface="楷体_GB2312" pitchFamily="49" charset="-122"/>
                <a:ea typeface="楷体_GB2312" pitchFamily="49" charset="-122"/>
                <a:cs typeface="+mn-cs"/>
                <a:sym typeface="Arial" panose="020B0604020202020204" pitchFamily="34" charset="0"/>
              </a:rPr>
              <a:t>400 700 1999</a:t>
            </a:r>
            <a:endParaRPr kumimoji="0" lang="en-US" altLang="zh-CN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  <a:p>
            <a:pPr marR="0" defTabSz="914400" eaLnBrk="1" hangingPunct="1"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zh-CN" altLang="en-US" kern="1200" cap="none" spc="0" normalizeH="0" baseline="0" noProof="0" dirty="0">
              <a:latin typeface="楷体_GB2312" pitchFamily="49" charset="-122"/>
              <a:ea typeface="楷体_GB2312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5616" name="Rectangle 16"/>
          <p:cNvSpPr>
            <a:spLocks noGrp="1"/>
          </p:cNvSpPr>
          <p:nvPr>
            <p:ph type="title" idx="4294967295"/>
          </p:nvPr>
        </p:nvSpPr>
        <p:spPr>
          <a:xfrm>
            <a:off x="1244600" y="333375"/>
            <a:ext cx="7632700" cy="685800"/>
          </a:xfrm>
          <a:ln/>
        </p:spPr>
        <p:txBody>
          <a:bodyPr vert="horz" wrap="square" lIns="91440" tIns="45720" rIns="91440" bIns="45720" anchor="b" anchorCtr="0"/>
          <a:p>
            <a:r>
              <a:rPr lang="zh-CN" altLang="en-US" sz="3200" b="1" dirty="0">
                <a:solidFill>
                  <a:schemeClr val="folHlink"/>
                </a:solidFill>
              </a:rPr>
              <a:t>  常见能源的填报方法</a:t>
            </a:r>
            <a:r>
              <a:rPr lang="en-US" altLang="zh-CN" sz="3200" b="1" dirty="0">
                <a:solidFill>
                  <a:schemeClr val="folHlink"/>
                </a:solidFill>
              </a:rPr>
              <a:t>-</a:t>
            </a:r>
            <a:r>
              <a:rPr lang="zh-CN" altLang="en-US" sz="3200" b="1" dirty="0">
                <a:solidFill>
                  <a:schemeClr val="folHlink"/>
                </a:solidFill>
              </a:rPr>
              <a:t>汽油、柴油</a:t>
            </a:r>
            <a:endParaRPr lang="zh-CN" altLang="en-US" sz="3200" b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YjUzNzBiNmYzNjRiMzBhYTYzYzMyOTc0MjJjMzkzYzIifQ=="/>
</p:tagLst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zh-CN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国家">
  <a:themeElements>
    <a:clrScheme name="国家 8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FF99"/>
      </a:hlink>
      <a:folHlink>
        <a:srgbClr val="969696"/>
      </a:folHlink>
    </a:clrScheme>
    <a:fontScheme name="国家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4800" b="0" i="0" u="none" strike="noStrike" cap="none" normalizeH="0" baseline="0" smtClean="0">
            <a:ln>
              <a:noFill/>
            </a:ln>
            <a:solidFill>
              <a:srgbClr val="FFCC00"/>
            </a:solidFill>
            <a:effectLst/>
            <a:latin typeface="Times New Roman" panose="02020603050405020304" pitchFamily="18" charset="0"/>
            <a:ea typeface="仿宋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4800" b="0" i="0" u="none" strike="noStrike" cap="none" normalizeH="0" baseline="0" smtClean="0">
            <a:ln>
              <a:noFill/>
            </a:ln>
            <a:solidFill>
              <a:srgbClr val="FFCC00"/>
            </a:solidFill>
            <a:effectLst/>
            <a:latin typeface="Times New Roman" panose="02020603050405020304" pitchFamily="18" charset="0"/>
            <a:ea typeface="仿宋_GB2312" pitchFamily="49" charset="-122"/>
          </a:defRPr>
        </a:defPPr>
      </a:lstStyle>
    </a:lnDef>
  </a:objectDefaults>
  <a:extraClrSchemeLst>
    <a:extraClrScheme>
      <a:clrScheme name="国家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国家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国家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国家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国家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国家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国家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国家 8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FF99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0</TotalTime>
  <Words>2414</Words>
  <Application>WPS 演示</Application>
  <PresentationFormat>A4 纸张(210x297 毫米)</PresentationFormat>
  <Paragraphs>221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17</vt:i4>
      </vt:variant>
    </vt:vector>
  </HeadingPairs>
  <TitlesOfParts>
    <vt:vector size="37" baseType="lpstr">
      <vt:lpstr>Arial</vt:lpstr>
      <vt:lpstr>宋体</vt:lpstr>
      <vt:lpstr>Wingdings</vt:lpstr>
      <vt:lpstr>Verdana</vt:lpstr>
      <vt:lpstr>Times New Roman</vt:lpstr>
      <vt:lpstr>黑体</vt:lpstr>
      <vt:lpstr>方正姚体</vt:lpstr>
      <vt:lpstr>华文细黑</vt:lpstr>
      <vt:lpstr>微软雅黑</vt:lpstr>
      <vt:lpstr>楷体_GB2312</vt:lpstr>
      <vt:lpstr>新宋体</vt:lpstr>
      <vt:lpstr>仿宋_GB2312</vt:lpstr>
      <vt:lpstr>仿宋</vt:lpstr>
      <vt:lpstr>Wingdings 2</vt:lpstr>
      <vt:lpstr>Wingdings</vt:lpstr>
      <vt:lpstr>华文细黑</vt:lpstr>
      <vt:lpstr>Arial Unicode MS</vt:lpstr>
      <vt:lpstr>1_自定义设计方案</vt:lpstr>
      <vt:lpstr>1_Profile</vt:lpstr>
      <vt:lpstr>国家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导向科技</Company>
  <LinksUpToDate>false</LinksUpToDate>
  <SharedDoc>false</SharedDoc>
  <HyperlinksChanged>false</HyperlinksChanged>
  <AppVersion>14.0000</AppVersion>
  <Pages>44</Pag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导向科技</dc:title>
  <dc:creator>导向科技</dc:creator>
  <cp:keywords>导向科技</cp:keywords>
  <dc:subject>导向科技</dc:subject>
  <cp:category>导向科技</cp:category>
  <cp:lastModifiedBy>习惯</cp:lastModifiedBy>
  <cp:revision>937</cp:revision>
  <cp:lastPrinted>1999-12-28T05:53:47Z</cp:lastPrinted>
  <dcterms:created xsi:type="dcterms:W3CDTF">1999-07-29T05:28:16Z</dcterms:created>
  <dcterms:modified xsi:type="dcterms:W3CDTF">2023-10-19T02:13:13Z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1EC7D5110B694A24996A7D0F2E69989C_12</vt:lpwstr>
  </property>
  <property fmtid="{D5CDD505-2E9C-101B-9397-08002B2CF9AE}" pid="3" name="KSOProductBuildVer">
    <vt:lpwstr>2052-12.1.0.15712</vt:lpwstr>
  </property>
</Properties>
</file>