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handoutMasterIdLst>
    <p:handoutMasterId r:id="rId22"/>
  </p:handoutMasterIdLst>
  <p:sldIdLst>
    <p:sldId id="531" r:id="rId4"/>
    <p:sldId id="754" r:id="rId5"/>
    <p:sldId id="755" r:id="rId7"/>
    <p:sldId id="756" r:id="rId8"/>
    <p:sldId id="757" r:id="rId9"/>
    <p:sldId id="743" r:id="rId10"/>
    <p:sldId id="745" r:id="rId11"/>
    <p:sldId id="726" r:id="rId12"/>
    <p:sldId id="741" r:id="rId13"/>
    <p:sldId id="729" r:id="rId14"/>
    <p:sldId id="730" r:id="rId15"/>
    <p:sldId id="732" r:id="rId16"/>
    <p:sldId id="753" r:id="rId17"/>
    <p:sldId id="751" r:id="rId18"/>
    <p:sldId id="742" r:id="rId19"/>
    <p:sldId id="744" r:id="rId20"/>
    <p:sldId id="578" r:id="rId21"/>
  </p:sldIdLst>
  <p:sldSz cx="9906000" cy="6858000" type="A4"/>
  <p:notesSz cx="9874250" cy="6797675"/>
  <p:custDataLst>
    <p:tags r:id="rId26"/>
  </p:custDataLst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00"/>
    <a:srgbClr val="66FF33"/>
    <a:srgbClr val="666633"/>
    <a:srgbClr val="FFFF00"/>
    <a:srgbClr val="008080"/>
    <a:srgbClr val="0066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6"/>
    <p:restoredTop sz="96439"/>
  </p:normalViewPr>
  <p:slideViewPr>
    <p:cSldViewPr showGuides="1">
      <p:cViewPr varScale="1">
        <p:scale>
          <a:sx n="100" d="100"/>
          <a:sy n="100" d="100"/>
        </p:scale>
        <p:origin x="41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98356-0486-4462-BF41-4DD56A8FD45C}" type="doc">
      <dgm:prSet loTypeId="urn:microsoft.com/office/officeart/2005/8/layout/hierarchy2" loCatId="hierarchy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zh-CN" altLang="en-US"/>
        </a:p>
      </dgm:t>
    </dgm:pt>
    <dgm:pt modelId="{E5C03F15-F371-477D-AA1B-85A9264FEE00}">
      <dgm:prSet phldrT="[文本]" custT="1"/>
      <dgm:spPr/>
      <dgm:t>
        <a:bodyPr/>
        <a:lstStyle/>
        <a:p>
          <a:r>
            <a:rPr lang="zh-CN" altLang="en-US" sz="3200" b="1" dirty="0" smtClean="0">
              <a:latin typeface="楷体_GB2312" pitchFamily="49" charset="-122"/>
              <a:ea typeface="楷体_GB2312" pitchFamily="49" charset="-122"/>
            </a:rPr>
            <a:t>澄清说明</a:t>
          </a:r>
          <a:endParaRPr lang="zh-CN" altLang="en-US" sz="3200" b="1" dirty="0">
            <a:latin typeface="楷体_GB2312" pitchFamily="49" charset="-122"/>
            <a:ea typeface="楷体_GB2312" pitchFamily="49" charset="-122"/>
          </a:endParaRPr>
        </a:p>
      </dgm:t>
    </dgm:pt>
    <dgm:pt modelId="{877B0D92-D4D8-4DD8-AFB4-C36526741A8A}" cxnId="{C5A18748-9ED7-4BF9-8DD1-B9C74F30290B}" type="parTrans">
      <dgm:prSet/>
      <dgm:spPr/>
      <dgm:t>
        <a:bodyPr/>
        <a:lstStyle/>
        <a:p>
          <a:endParaRPr lang="zh-CN" altLang="en-US"/>
        </a:p>
      </dgm:t>
    </dgm:pt>
    <dgm:pt modelId="{9D13C12C-304B-4D3E-80E6-8368AD1A82E7}" cxnId="{C5A18748-9ED7-4BF9-8DD1-B9C74F30290B}" type="sibTrans">
      <dgm:prSet/>
      <dgm:spPr/>
      <dgm:t>
        <a:bodyPr/>
        <a:lstStyle/>
        <a:p>
          <a:endParaRPr lang="zh-CN" altLang="en-US"/>
        </a:p>
      </dgm:t>
    </dgm:pt>
    <dgm:pt modelId="{CF056501-9F4B-4DBD-8163-54AA307B2A2E}">
      <dgm:prSet phldrT="[文本]"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单位分立、合并；业务转移等</a:t>
          </a:r>
          <a:endParaRPr lang="zh-CN" altLang="en-US" sz="2400" b="1" dirty="0">
            <a:latin typeface="楷体_GB2312" pitchFamily="49" charset="-122"/>
            <a:ea typeface="楷体_GB2312" pitchFamily="49" charset="-122"/>
          </a:endParaRPr>
        </a:p>
      </dgm:t>
    </dgm:pt>
    <dgm:pt modelId="{05F2A727-A01D-4B5F-9A24-F6E72F762644}" cxnId="{4877AC28-04DA-41FE-963B-8D5D26F84AF4}" type="parTrans">
      <dgm:prSet/>
      <dgm:spPr/>
      <dgm:t>
        <a:bodyPr/>
        <a:lstStyle/>
        <a:p>
          <a:endParaRPr lang="zh-CN" altLang="en-US"/>
        </a:p>
      </dgm:t>
    </dgm:pt>
    <dgm:pt modelId="{240549D8-0887-4E84-87A7-087BF351FDA5}" cxnId="{4877AC28-04DA-41FE-963B-8D5D26F84AF4}" type="sibTrans">
      <dgm:prSet/>
      <dgm:spPr/>
      <dgm:t>
        <a:bodyPr/>
        <a:lstStyle/>
        <a:p>
          <a:endParaRPr lang="zh-CN" altLang="en-US"/>
        </a:p>
      </dgm:t>
    </dgm:pt>
    <dgm:pt modelId="{6AA41FBA-D147-4F87-99AC-65EAE2A78C31}">
      <dgm:prSet phldrT="[文本]"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说明中需要明确调整情况和涉及分立、合并、业务转移单位的组织机构代码和具体名称</a:t>
          </a:r>
          <a:endParaRPr lang="zh-CN" altLang="en-US" sz="2400" b="1" dirty="0">
            <a:latin typeface="楷体_GB2312" pitchFamily="49" charset="-122"/>
            <a:ea typeface="楷体_GB2312" pitchFamily="49" charset="-122"/>
          </a:endParaRPr>
        </a:p>
      </dgm:t>
    </dgm:pt>
    <dgm:pt modelId="{38DF765C-30F7-4A75-8877-765276DFFCA3}" cxnId="{34961E41-26D2-409E-906D-B8990127E52F}" type="parTrans">
      <dgm:prSet/>
      <dgm:spPr/>
      <dgm:t>
        <a:bodyPr/>
        <a:lstStyle/>
        <a:p>
          <a:endParaRPr lang="zh-CN" altLang="en-US"/>
        </a:p>
      </dgm:t>
    </dgm:pt>
    <dgm:pt modelId="{D6096985-EFF1-48FE-9D39-3800E7D712BD}" cxnId="{34961E41-26D2-409E-906D-B8990127E52F}" type="sibTrans">
      <dgm:prSet/>
      <dgm:spPr/>
      <dgm:t>
        <a:bodyPr/>
        <a:lstStyle/>
        <a:p>
          <a:endParaRPr lang="zh-CN" altLang="en-US"/>
        </a:p>
      </dgm:t>
    </dgm:pt>
    <dgm:pt modelId="{CFCF52D2-7BB1-47C6-B96D-D6116D0722FB}">
      <dgm:prSet phldrT="[文本]"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经营内容、范围、状况、能源品种变动，临时突发状况等</a:t>
          </a:r>
          <a:endParaRPr lang="zh-CN" altLang="en-US" sz="2400" b="1" dirty="0">
            <a:latin typeface="楷体_GB2312" pitchFamily="49" charset="-122"/>
            <a:ea typeface="楷体_GB2312" pitchFamily="49" charset="-122"/>
          </a:endParaRPr>
        </a:p>
      </dgm:t>
    </dgm:pt>
    <dgm:pt modelId="{950405C6-B290-4834-B867-DCD5D90312C9}" cxnId="{C85EF8CC-F3DC-42DF-B7C6-93E79B40F658}" type="parTrans">
      <dgm:prSet/>
      <dgm:spPr/>
      <dgm:t>
        <a:bodyPr/>
        <a:lstStyle/>
        <a:p>
          <a:endParaRPr lang="zh-CN" altLang="en-US"/>
        </a:p>
      </dgm:t>
    </dgm:pt>
    <dgm:pt modelId="{85EB3DCA-5C51-409D-8805-B1C216B98DBA}" cxnId="{C85EF8CC-F3DC-42DF-B7C6-93E79B40F658}" type="sibTrans">
      <dgm:prSet/>
      <dgm:spPr/>
      <dgm:t>
        <a:bodyPr/>
        <a:lstStyle/>
        <a:p>
          <a:endParaRPr lang="zh-CN" altLang="en-US"/>
        </a:p>
      </dgm:t>
    </dgm:pt>
    <dgm:pt modelId="{83B2A2B2-F355-4CCE-820E-F4D0583A6A82}">
      <dgm:prSet phldrT="[文本]"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应详细说明变动或突发状况的原因、情况，相关的数据等</a:t>
          </a:r>
        </a:p>
      </dgm:t>
    </dgm:pt>
    <dgm:pt modelId="{C98E00AF-D4CC-4FE5-95B7-371332EEEDFE}" cxnId="{F673053C-BB8B-4413-B052-231A9237CF80}" type="parTrans">
      <dgm:prSet/>
      <dgm:spPr/>
      <dgm:t>
        <a:bodyPr/>
        <a:lstStyle/>
        <a:p>
          <a:endParaRPr lang="zh-CN" altLang="en-US"/>
        </a:p>
      </dgm:t>
    </dgm:pt>
    <dgm:pt modelId="{D0BA0976-BF71-41FA-80A0-19841C42CD2C}" cxnId="{F673053C-BB8B-4413-B052-231A9237CF80}" type="sibTrans">
      <dgm:prSet/>
      <dgm:spPr/>
      <dgm:t>
        <a:bodyPr/>
        <a:lstStyle/>
        <a:p>
          <a:endParaRPr lang="zh-CN" altLang="en-US"/>
        </a:p>
      </dgm:t>
    </dgm:pt>
    <dgm:pt modelId="{990A8DBC-9957-4561-B9B6-82BBD72F941A}">
      <dgm:prSet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往期指标及口径理解不当，漏统、重复统计</a:t>
          </a:r>
          <a:endParaRPr lang="zh-CN" altLang="en-US" sz="2400" b="1" dirty="0">
            <a:latin typeface="楷体_GB2312" pitchFamily="49" charset="-122"/>
            <a:ea typeface="楷体_GB2312" pitchFamily="49" charset="-122"/>
          </a:endParaRPr>
        </a:p>
      </dgm:t>
    </dgm:pt>
    <dgm:pt modelId="{6B7E3369-03EA-4CB8-9AA5-61C73B591A1E}" cxnId="{A21FAA9E-F96D-42F1-AB5B-7A261C3BA287}" type="parTrans">
      <dgm:prSet/>
      <dgm:spPr/>
      <dgm:t>
        <a:bodyPr/>
        <a:lstStyle/>
        <a:p>
          <a:endParaRPr lang="zh-CN" altLang="en-US"/>
        </a:p>
      </dgm:t>
    </dgm:pt>
    <dgm:pt modelId="{04EA19F4-1F86-4E99-804E-7A32372A0163}" cxnId="{A21FAA9E-F96D-42F1-AB5B-7A261C3BA287}" type="sibTrans">
      <dgm:prSet/>
      <dgm:spPr/>
      <dgm:t>
        <a:bodyPr/>
        <a:lstStyle/>
        <a:p>
          <a:endParaRPr lang="zh-CN" altLang="en-US"/>
        </a:p>
      </dgm:t>
    </dgm:pt>
    <dgm:pt modelId="{FB42CBF8-9759-4213-9345-8D512589DE0D}">
      <dgm:prSet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往期数据错误，要写清正确数据应为多少，同期或上期出错原因。</a:t>
          </a:r>
          <a:endParaRPr lang="zh-CN" altLang="en-US" sz="2400" b="1" dirty="0">
            <a:latin typeface="楷体_GB2312" pitchFamily="49" charset="-122"/>
            <a:ea typeface="楷体_GB2312" pitchFamily="49" charset="-122"/>
          </a:endParaRPr>
        </a:p>
      </dgm:t>
    </dgm:pt>
    <dgm:pt modelId="{EA1F4A75-701F-4130-AAB5-EC43E3D9BB95}" cxnId="{A5FE0F77-7446-47C0-9712-F6A43CEF46D6}" type="parTrans">
      <dgm:prSet/>
      <dgm:spPr/>
      <dgm:t>
        <a:bodyPr/>
        <a:lstStyle/>
        <a:p>
          <a:endParaRPr lang="zh-CN" altLang="en-US"/>
        </a:p>
      </dgm:t>
    </dgm:pt>
    <dgm:pt modelId="{4B14CCAD-8351-4079-969F-B962096ACF14}" cxnId="{A5FE0F77-7446-47C0-9712-F6A43CEF46D6}" type="sibTrans">
      <dgm:prSet/>
      <dgm:spPr/>
      <dgm:t>
        <a:bodyPr/>
        <a:lstStyle/>
        <a:p>
          <a:endParaRPr lang="zh-CN" altLang="en-US"/>
        </a:p>
      </dgm:t>
    </dgm:pt>
    <dgm:pt modelId="{C66991A8-B0B4-4454-B3F2-20E5665BA963}">
      <dgm:prSet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单价超出范围</a:t>
          </a:r>
        </a:p>
      </dgm:t>
    </dgm:pt>
    <dgm:pt modelId="{8529603A-0D1F-470E-8B93-FFD9B77D17C8}" cxnId="{DF3457EC-8899-4F48-90C4-F48422874E0B}" type="parTrans">
      <dgm:prSet/>
      <dgm:spPr/>
      <dgm:t>
        <a:bodyPr/>
        <a:lstStyle/>
        <a:p>
          <a:endParaRPr lang="zh-CN" altLang="en-US"/>
        </a:p>
      </dgm:t>
    </dgm:pt>
    <dgm:pt modelId="{D67EEC20-9C98-4DDF-A253-785D063B3740}" cxnId="{DF3457EC-8899-4F48-90C4-F48422874E0B}" type="sibTrans">
      <dgm:prSet/>
      <dgm:spPr/>
      <dgm:t>
        <a:bodyPr/>
        <a:lstStyle/>
        <a:p>
          <a:endParaRPr lang="zh-CN" altLang="en-US"/>
        </a:p>
      </dgm:t>
    </dgm:pt>
    <dgm:pt modelId="{17FE7B5D-1225-4D4E-B302-635B5E1388AC}">
      <dgm:prSet custT="1"/>
      <dgm:spPr/>
      <dgm:t>
        <a:bodyPr/>
        <a:lstStyle/>
        <a:p>
          <a:pPr algn="l"/>
          <a:r>
            <a:rPr lang="zh-CN" altLang="en-US" sz="2400" b="1" dirty="0" smtClean="0">
              <a:latin typeface="楷体_GB2312" pitchFamily="49" charset="-122"/>
              <a:ea typeface="楷体_GB2312" pitchFamily="49" charset="-122"/>
            </a:rPr>
            <a:t>说明购买的具体品种，单价超范围的原因。如果外购热力实现了热计量，应说明基价费、流量、流量费分别是多少。</a:t>
          </a:r>
          <a:endParaRPr lang="zh-CN" altLang="en-US" sz="2400" b="1" dirty="0">
            <a:latin typeface="楷体_GB2312" pitchFamily="49" charset="-122"/>
            <a:ea typeface="楷体_GB2312" pitchFamily="49" charset="-122"/>
          </a:endParaRPr>
        </a:p>
      </dgm:t>
    </dgm:pt>
    <dgm:pt modelId="{1274C5BB-4B8E-4E6C-84F2-1C07E1CEE236}" cxnId="{8F2B9530-5088-4556-A6A1-6E5EFDACF2D7}" type="parTrans">
      <dgm:prSet/>
      <dgm:spPr/>
      <dgm:t>
        <a:bodyPr/>
        <a:lstStyle/>
        <a:p>
          <a:endParaRPr lang="zh-CN" altLang="en-US"/>
        </a:p>
      </dgm:t>
    </dgm:pt>
    <dgm:pt modelId="{33747CB4-83B8-4630-8132-C40B0D0FEC89}" cxnId="{8F2B9530-5088-4556-A6A1-6E5EFDACF2D7}" type="sibTrans">
      <dgm:prSet/>
      <dgm:spPr/>
      <dgm:t>
        <a:bodyPr/>
        <a:lstStyle/>
        <a:p>
          <a:endParaRPr lang="zh-CN" altLang="en-US"/>
        </a:p>
      </dgm:t>
    </dgm:pt>
    <dgm:pt modelId="{E8FF8886-3E55-4EB2-8461-DF1B4D213DBF}" type="pres">
      <dgm:prSet presAssocID="{E3C98356-0486-4462-BF41-4DD56A8FD45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88196AD-4139-4420-8A64-8774D082A9FF}" type="pres">
      <dgm:prSet presAssocID="{E5C03F15-F371-477D-AA1B-85A9264FEE00}" presName="root1" presStyleCnt="0"/>
      <dgm:spPr/>
    </dgm:pt>
    <dgm:pt modelId="{D5AD3BA5-A8B6-4B3A-95CD-30B140776487}" type="pres">
      <dgm:prSet presAssocID="{E5C03F15-F371-477D-AA1B-85A9264FEE00}" presName="LevelOneTextNode" presStyleLbl="node0" presStyleIdx="0" presStyleCnt="1" custScaleX="71305" custLinFactNeighborX="-422" custLinFactNeighborY="-563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F4E19D39-39A3-4EC5-B5DB-942F348B58B6}" type="pres">
      <dgm:prSet presAssocID="{E5C03F15-F371-477D-AA1B-85A9264FEE00}" presName="level2hierChild" presStyleCnt="0"/>
      <dgm:spPr/>
    </dgm:pt>
    <dgm:pt modelId="{CE35B3CF-B975-4636-9E0A-87AE6D58E8A3}" type="pres">
      <dgm:prSet presAssocID="{05F2A727-A01D-4B5F-9A24-F6E72F762644}" presName="conn2-1" presStyleLbl="parChTrans1D2" presStyleIdx="0" presStyleCnt="4"/>
      <dgm:spPr/>
      <dgm:t>
        <a:bodyPr/>
        <a:lstStyle/>
        <a:p>
          <a:endParaRPr lang="zh-CN" altLang="en-US"/>
        </a:p>
      </dgm:t>
    </dgm:pt>
    <dgm:pt modelId="{461FAF68-4C70-434D-9A79-FDE413083047}" type="pres">
      <dgm:prSet presAssocID="{05F2A727-A01D-4B5F-9A24-F6E72F762644}" presName="connTx" presStyleLbl="parChTrans1D2" presStyleIdx="0" presStyleCnt="4"/>
      <dgm:spPr/>
      <dgm:t>
        <a:bodyPr/>
        <a:lstStyle/>
        <a:p>
          <a:endParaRPr lang="zh-CN" altLang="en-US"/>
        </a:p>
      </dgm:t>
    </dgm:pt>
    <dgm:pt modelId="{0E9BB410-58D1-491D-B141-FAA639B66F2B}" type="pres">
      <dgm:prSet presAssocID="{CF056501-9F4B-4DBD-8163-54AA307B2A2E}" presName="root2" presStyleCnt="0"/>
      <dgm:spPr/>
    </dgm:pt>
    <dgm:pt modelId="{45A58E06-1025-4D3A-89BF-0A310B75B9C9}" type="pres">
      <dgm:prSet presAssocID="{CF056501-9F4B-4DBD-8163-54AA307B2A2E}" presName="LevelTwoTextNode" presStyleLbl="node2" presStyleIdx="0" presStyleCnt="4" custScaleX="161930" custLinFactNeighborX="4107" custLinFactNeighborY="-3492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4FBB24F-65D9-4B88-8139-6A89C9EB8983}" type="pres">
      <dgm:prSet presAssocID="{CF056501-9F4B-4DBD-8163-54AA307B2A2E}" presName="level3hierChild" presStyleCnt="0"/>
      <dgm:spPr/>
    </dgm:pt>
    <dgm:pt modelId="{FFB8E10C-63D7-4921-880C-CD93CACB31D5}" type="pres">
      <dgm:prSet presAssocID="{38DF765C-30F7-4A75-8877-765276DFFCA3}" presName="conn2-1" presStyleLbl="parChTrans1D3" presStyleIdx="0" presStyleCnt="4"/>
      <dgm:spPr/>
      <dgm:t>
        <a:bodyPr/>
        <a:lstStyle/>
        <a:p>
          <a:endParaRPr lang="zh-CN" altLang="en-US"/>
        </a:p>
      </dgm:t>
    </dgm:pt>
    <dgm:pt modelId="{ECC4388C-000E-4911-B36E-0A9B41C17B3D}" type="pres">
      <dgm:prSet presAssocID="{38DF765C-30F7-4A75-8877-765276DFFCA3}" presName="connTx" presStyleLbl="parChTrans1D3" presStyleIdx="0" presStyleCnt="4"/>
      <dgm:spPr/>
      <dgm:t>
        <a:bodyPr/>
        <a:lstStyle/>
        <a:p>
          <a:endParaRPr lang="zh-CN" altLang="en-US"/>
        </a:p>
      </dgm:t>
    </dgm:pt>
    <dgm:pt modelId="{425B707B-1DF4-4637-ADBA-3F717010F4D1}" type="pres">
      <dgm:prSet presAssocID="{6AA41FBA-D147-4F87-99AC-65EAE2A78C31}" presName="root2" presStyleCnt="0"/>
      <dgm:spPr/>
    </dgm:pt>
    <dgm:pt modelId="{95A6D852-2DDA-4C43-BA9D-2CE8A32218D3}" type="pres">
      <dgm:prSet presAssocID="{6AA41FBA-D147-4F87-99AC-65EAE2A78C31}" presName="LevelTwoTextNode" presStyleLbl="node3" presStyleIdx="0" presStyleCnt="4" custScaleX="207195" custScaleY="150839" custLinFactNeighborX="498" custLinFactNeighborY="-5983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7566FFF9-DE38-45DB-9410-A2F2616A3AB7}" type="pres">
      <dgm:prSet presAssocID="{6AA41FBA-D147-4F87-99AC-65EAE2A78C31}" presName="level3hierChild" presStyleCnt="0"/>
      <dgm:spPr/>
    </dgm:pt>
    <dgm:pt modelId="{B87A17F1-25E0-461A-8585-38E6BA472D28}" type="pres">
      <dgm:prSet presAssocID="{950405C6-B290-4834-B867-DCD5D90312C9}" presName="conn2-1" presStyleLbl="parChTrans1D2" presStyleIdx="1" presStyleCnt="4"/>
      <dgm:spPr/>
      <dgm:t>
        <a:bodyPr/>
        <a:lstStyle/>
        <a:p>
          <a:endParaRPr lang="zh-CN" altLang="en-US"/>
        </a:p>
      </dgm:t>
    </dgm:pt>
    <dgm:pt modelId="{F41E193F-7E06-4C61-A54D-0B7A6B815C51}" type="pres">
      <dgm:prSet presAssocID="{950405C6-B290-4834-B867-DCD5D90312C9}" presName="connTx" presStyleLbl="parChTrans1D2" presStyleIdx="1" presStyleCnt="4"/>
      <dgm:spPr/>
      <dgm:t>
        <a:bodyPr/>
        <a:lstStyle/>
        <a:p>
          <a:endParaRPr lang="zh-CN" altLang="en-US"/>
        </a:p>
      </dgm:t>
    </dgm:pt>
    <dgm:pt modelId="{3A1645F9-B70A-4F61-9F35-CDE866D8E601}" type="pres">
      <dgm:prSet presAssocID="{CFCF52D2-7BB1-47C6-B96D-D6116D0722FB}" presName="root2" presStyleCnt="0"/>
      <dgm:spPr/>
    </dgm:pt>
    <dgm:pt modelId="{5031F508-7933-454F-84E7-698874F7E67E}" type="pres">
      <dgm:prSet presAssocID="{CFCF52D2-7BB1-47C6-B96D-D6116D0722FB}" presName="LevelTwoTextNode" presStyleLbl="node2" presStyleIdx="1" presStyleCnt="4" custScaleX="160910" custScaleY="121910" custLinFactNeighborX="8107" custLinFactNeighborY="-1550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0AA7BBE7-D82D-4BDE-BE4D-403234CC30D2}" type="pres">
      <dgm:prSet presAssocID="{CFCF52D2-7BB1-47C6-B96D-D6116D0722FB}" presName="level3hierChild" presStyleCnt="0"/>
      <dgm:spPr/>
    </dgm:pt>
    <dgm:pt modelId="{88BB3332-8CBB-4CD0-8DA2-95A2CE615715}" type="pres">
      <dgm:prSet presAssocID="{C98E00AF-D4CC-4FE5-95B7-371332EEEDFE}" presName="conn2-1" presStyleLbl="parChTrans1D3" presStyleIdx="1" presStyleCnt="4"/>
      <dgm:spPr/>
      <dgm:t>
        <a:bodyPr/>
        <a:lstStyle/>
        <a:p>
          <a:endParaRPr lang="zh-CN" altLang="en-US"/>
        </a:p>
      </dgm:t>
    </dgm:pt>
    <dgm:pt modelId="{B40176FA-5330-4821-8549-FB662CDB73CD}" type="pres">
      <dgm:prSet presAssocID="{C98E00AF-D4CC-4FE5-95B7-371332EEEDFE}" presName="connTx" presStyleLbl="parChTrans1D3" presStyleIdx="1" presStyleCnt="4"/>
      <dgm:spPr/>
      <dgm:t>
        <a:bodyPr/>
        <a:lstStyle/>
        <a:p>
          <a:endParaRPr lang="zh-CN" altLang="en-US"/>
        </a:p>
      </dgm:t>
    </dgm:pt>
    <dgm:pt modelId="{D66249BF-960A-4801-9290-46C32F28C535}" type="pres">
      <dgm:prSet presAssocID="{83B2A2B2-F355-4CCE-820E-F4D0583A6A82}" presName="root2" presStyleCnt="0"/>
      <dgm:spPr/>
    </dgm:pt>
    <dgm:pt modelId="{A2FA1C89-CDC0-41AC-947C-D91F04777613}" type="pres">
      <dgm:prSet presAssocID="{83B2A2B2-F355-4CCE-820E-F4D0583A6A82}" presName="LevelTwoTextNode" presStyleLbl="node3" presStyleIdx="1" presStyleCnt="4" custScaleX="208226" custScaleY="122276" custLinFactNeighborX="3225" custLinFactNeighborY="-1532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2933624C-C886-4A52-8D85-E63548FFDB2D}" type="pres">
      <dgm:prSet presAssocID="{83B2A2B2-F355-4CCE-820E-F4D0583A6A82}" presName="level3hierChild" presStyleCnt="0"/>
      <dgm:spPr/>
    </dgm:pt>
    <dgm:pt modelId="{C28DD2CB-C5D0-4F3F-B94C-6CB07C1C3D9D}" type="pres">
      <dgm:prSet presAssocID="{8529603A-0D1F-470E-8B93-FFD9B77D17C8}" presName="conn2-1" presStyleLbl="parChTrans1D2" presStyleIdx="2" presStyleCnt="4"/>
      <dgm:spPr/>
      <dgm:t>
        <a:bodyPr/>
        <a:lstStyle/>
        <a:p>
          <a:endParaRPr lang="zh-CN" altLang="en-US"/>
        </a:p>
      </dgm:t>
    </dgm:pt>
    <dgm:pt modelId="{A070D124-DDC9-4264-B498-75DE3DDC6796}" type="pres">
      <dgm:prSet presAssocID="{8529603A-0D1F-470E-8B93-FFD9B77D17C8}" presName="connTx" presStyleLbl="parChTrans1D2" presStyleIdx="2" presStyleCnt="4"/>
      <dgm:spPr/>
      <dgm:t>
        <a:bodyPr/>
        <a:lstStyle/>
        <a:p>
          <a:endParaRPr lang="zh-CN" altLang="en-US"/>
        </a:p>
      </dgm:t>
    </dgm:pt>
    <dgm:pt modelId="{1D0304D0-B380-4AAA-8399-23D1C764DC6C}" type="pres">
      <dgm:prSet presAssocID="{C66991A8-B0B4-4454-B3F2-20E5665BA963}" presName="root2" presStyleCnt="0"/>
      <dgm:spPr/>
    </dgm:pt>
    <dgm:pt modelId="{2B5F13B4-F870-4B5A-BA41-468B30B6C523}" type="pres">
      <dgm:prSet presAssocID="{C66991A8-B0B4-4454-B3F2-20E5665BA963}" presName="LevelTwoTextNode" presStyleLbl="node2" presStyleIdx="2" presStyleCnt="4" custScaleX="161905" custLinFactNeighborX="7371" custLinFactNeighborY="1953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3CD7CE1-2721-488F-A8BA-40F31A3078FB}" type="pres">
      <dgm:prSet presAssocID="{C66991A8-B0B4-4454-B3F2-20E5665BA963}" presName="level3hierChild" presStyleCnt="0"/>
      <dgm:spPr/>
    </dgm:pt>
    <dgm:pt modelId="{2FE371CF-8233-4029-A55E-62FE06D6E72E}" type="pres">
      <dgm:prSet presAssocID="{1274C5BB-4B8E-4E6C-84F2-1C07E1CEE236}" presName="conn2-1" presStyleLbl="parChTrans1D3" presStyleIdx="2" presStyleCnt="4"/>
      <dgm:spPr/>
      <dgm:t>
        <a:bodyPr/>
        <a:lstStyle/>
        <a:p>
          <a:endParaRPr lang="zh-CN" altLang="en-US"/>
        </a:p>
      </dgm:t>
    </dgm:pt>
    <dgm:pt modelId="{F0A0CAA2-694B-4B5F-BE74-13C213295EEC}" type="pres">
      <dgm:prSet presAssocID="{1274C5BB-4B8E-4E6C-84F2-1C07E1CEE236}" presName="connTx" presStyleLbl="parChTrans1D3" presStyleIdx="2" presStyleCnt="4"/>
      <dgm:spPr/>
      <dgm:t>
        <a:bodyPr/>
        <a:lstStyle/>
        <a:p>
          <a:endParaRPr lang="zh-CN" altLang="en-US"/>
        </a:p>
      </dgm:t>
    </dgm:pt>
    <dgm:pt modelId="{68894480-E57E-49EC-8CAF-B9EB2E99DB24}" type="pres">
      <dgm:prSet presAssocID="{17FE7B5D-1225-4D4E-B302-635B5E1388AC}" presName="root2" presStyleCnt="0"/>
      <dgm:spPr/>
    </dgm:pt>
    <dgm:pt modelId="{9B985378-86C6-4556-B8BC-E73A7BC5622B}" type="pres">
      <dgm:prSet presAssocID="{17FE7B5D-1225-4D4E-B302-635B5E1388AC}" presName="LevelTwoTextNode" presStyleLbl="node3" presStyleIdx="2" presStyleCnt="4" custScaleX="210985" custScaleY="219275" custLinFactNeighborX="3895" custLinFactNeighborY="1944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5302BF4-63FC-48D3-AE97-F6338CBBD8CE}" type="pres">
      <dgm:prSet presAssocID="{17FE7B5D-1225-4D4E-B302-635B5E1388AC}" presName="level3hierChild" presStyleCnt="0"/>
      <dgm:spPr/>
    </dgm:pt>
    <dgm:pt modelId="{A868B5B0-F659-4942-9B2F-08F0502BCC06}" type="pres">
      <dgm:prSet presAssocID="{6B7E3369-03EA-4CB8-9AA5-61C73B591A1E}" presName="conn2-1" presStyleLbl="parChTrans1D2" presStyleIdx="3" presStyleCnt="4"/>
      <dgm:spPr/>
      <dgm:t>
        <a:bodyPr/>
        <a:lstStyle/>
        <a:p>
          <a:endParaRPr lang="zh-CN" altLang="en-US"/>
        </a:p>
      </dgm:t>
    </dgm:pt>
    <dgm:pt modelId="{52E4954B-77DE-4506-A52A-546E741ED834}" type="pres">
      <dgm:prSet presAssocID="{6B7E3369-03EA-4CB8-9AA5-61C73B591A1E}" presName="connTx" presStyleLbl="parChTrans1D2" presStyleIdx="3" presStyleCnt="4"/>
      <dgm:spPr/>
      <dgm:t>
        <a:bodyPr/>
        <a:lstStyle/>
        <a:p>
          <a:endParaRPr lang="zh-CN" altLang="en-US"/>
        </a:p>
      </dgm:t>
    </dgm:pt>
    <dgm:pt modelId="{9EE100A1-787D-4A34-8334-0BF25C63DB01}" type="pres">
      <dgm:prSet presAssocID="{990A8DBC-9957-4561-B9B6-82BBD72F941A}" presName="root2" presStyleCnt="0"/>
      <dgm:spPr/>
    </dgm:pt>
    <dgm:pt modelId="{91448867-EB48-4BF9-99AF-87228634E104}" type="pres">
      <dgm:prSet presAssocID="{990A8DBC-9957-4561-B9B6-82BBD72F941A}" presName="LevelTwoTextNode" presStyleLbl="node2" presStyleIdx="3" presStyleCnt="4" custScaleX="161967" custScaleY="147630" custLinFactY="4889" custLinFactNeighborX="7382" custLinFactNeighborY="1000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6DCA84B-64F5-46C6-9AF4-0CDC1E7E2941}" type="pres">
      <dgm:prSet presAssocID="{990A8DBC-9957-4561-B9B6-82BBD72F941A}" presName="level3hierChild" presStyleCnt="0"/>
      <dgm:spPr/>
    </dgm:pt>
    <dgm:pt modelId="{B303DBB2-DB84-4822-AAFA-DD88E40C7A25}" type="pres">
      <dgm:prSet presAssocID="{EA1F4A75-701F-4130-AAB5-EC43E3D9BB95}" presName="conn2-1" presStyleLbl="parChTrans1D3" presStyleIdx="3" presStyleCnt="4"/>
      <dgm:spPr/>
      <dgm:t>
        <a:bodyPr/>
        <a:lstStyle/>
        <a:p>
          <a:endParaRPr lang="zh-CN" altLang="en-US"/>
        </a:p>
      </dgm:t>
    </dgm:pt>
    <dgm:pt modelId="{8CE3E0F9-2F43-47EB-964A-380912C23910}" type="pres">
      <dgm:prSet presAssocID="{EA1F4A75-701F-4130-AAB5-EC43E3D9BB95}" presName="connTx" presStyleLbl="parChTrans1D3" presStyleIdx="3" presStyleCnt="4"/>
      <dgm:spPr/>
      <dgm:t>
        <a:bodyPr/>
        <a:lstStyle/>
        <a:p>
          <a:endParaRPr lang="zh-CN" altLang="en-US"/>
        </a:p>
      </dgm:t>
    </dgm:pt>
    <dgm:pt modelId="{AE1F95B7-5626-45C6-ABB0-9662829BC8D2}" type="pres">
      <dgm:prSet presAssocID="{FB42CBF8-9759-4213-9345-8D512589DE0D}" presName="root2" presStyleCnt="0"/>
      <dgm:spPr/>
    </dgm:pt>
    <dgm:pt modelId="{6F16E979-35D1-43D5-98EB-1EF29E5ABCCC}" type="pres">
      <dgm:prSet presAssocID="{FB42CBF8-9759-4213-9345-8D512589DE0D}" presName="LevelTwoTextNode" presStyleLbl="node3" presStyleIdx="3" presStyleCnt="4" custScaleX="203199" custScaleY="131753" custLinFactNeighborX="2168" custLinFactNeighborY="41448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C83C8EF-1F9D-460C-992B-48163E71B881}" type="pres">
      <dgm:prSet presAssocID="{FB42CBF8-9759-4213-9345-8D512589DE0D}" presName="level3hierChild" presStyleCnt="0"/>
      <dgm:spPr/>
    </dgm:pt>
  </dgm:ptLst>
  <dgm:cxnLst>
    <dgm:cxn modelId="{049122AA-C8A9-4A5F-8382-70EE618BA353}" type="presOf" srcId="{8529603A-0D1F-470E-8B93-FFD9B77D17C8}" destId="{C28DD2CB-C5D0-4F3F-B94C-6CB07C1C3D9D}" srcOrd="0" destOrd="0" presId="urn:microsoft.com/office/officeart/2005/8/layout/hierarchy2"/>
    <dgm:cxn modelId="{F1123B0C-0A24-460D-A599-A0E21DEF4F03}" type="presOf" srcId="{1274C5BB-4B8E-4E6C-84F2-1C07E1CEE236}" destId="{2FE371CF-8233-4029-A55E-62FE06D6E72E}" srcOrd="0" destOrd="0" presId="urn:microsoft.com/office/officeart/2005/8/layout/hierarchy2"/>
    <dgm:cxn modelId="{CA63D020-F0B1-42ED-8716-DC4D327D4CD5}" type="presOf" srcId="{E5C03F15-F371-477D-AA1B-85A9264FEE00}" destId="{D5AD3BA5-A8B6-4B3A-95CD-30B140776487}" srcOrd="0" destOrd="0" presId="urn:microsoft.com/office/officeart/2005/8/layout/hierarchy2"/>
    <dgm:cxn modelId="{2FE21EEB-C832-43DB-9C35-90F63BC17449}" type="presOf" srcId="{8529603A-0D1F-470E-8B93-FFD9B77D17C8}" destId="{A070D124-DDC9-4264-B498-75DE3DDC6796}" srcOrd="1" destOrd="0" presId="urn:microsoft.com/office/officeart/2005/8/layout/hierarchy2"/>
    <dgm:cxn modelId="{C85EF8CC-F3DC-42DF-B7C6-93E79B40F658}" srcId="{E5C03F15-F371-477D-AA1B-85A9264FEE00}" destId="{CFCF52D2-7BB1-47C6-B96D-D6116D0722FB}" srcOrd="1" destOrd="0" parTransId="{950405C6-B290-4834-B867-DCD5D90312C9}" sibTransId="{85EB3DCA-5C51-409D-8805-B1C216B98DBA}"/>
    <dgm:cxn modelId="{A7261F5F-0EE4-468B-ADE0-BCE7D06CDBB3}" type="presOf" srcId="{83B2A2B2-F355-4CCE-820E-F4D0583A6A82}" destId="{A2FA1C89-CDC0-41AC-947C-D91F04777613}" srcOrd="0" destOrd="0" presId="urn:microsoft.com/office/officeart/2005/8/layout/hierarchy2"/>
    <dgm:cxn modelId="{5FD79F19-A27F-407B-830B-F1826805EB7E}" type="presOf" srcId="{38DF765C-30F7-4A75-8877-765276DFFCA3}" destId="{FFB8E10C-63D7-4921-880C-CD93CACB31D5}" srcOrd="0" destOrd="0" presId="urn:microsoft.com/office/officeart/2005/8/layout/hierarchy2"/>
    <dgm:cxn modelId="{2F3CBA4F-FBA8-4F4E-A302-395019634E0B}" type="presOf" srcId="{950405C6-B290-4834-B867-DCD5D90312C9}" destId="{B87A17F1-25E0-461A-8585-38E6BA472D28}" srcOrd="0" destOrd="0" presId="urn:microsoft.com/office/officeart/2005/8/layout/hierarchy2"/>
    <dgm:cxn modelId="{DC5A6881-E918-440E-BBFF-F1AD236C1C94}" type="presOf" srcId="{1274C5BB-4B8E-4E6C-84F2-1C07E1CEE236}" destId="{F0A0CAA2-694B-4B5F-BE74-13C213295EEC}" srcOrd="1" destOrd="0" presId="urn:microsoft.com/office/officeart/2005/8/layout/hierarchy2"/>
    <dgm:cxn modelId="{A5FE0F77-7446-47C0-9712-F6A43CEF46D6}" srcId="{990A8DBC-9957-4561-B9B6-82BBD72F941A}" destId="{FB42CBF8-9759-4213-9345-8D512589DE0D}" srcOrd="0" destOrd="0" parTransId="{EA1F4A75-701F-4130-AAB5-EC43E3D9BB95}" sibTransId="{4B14CCAD-8351-4079-969F-B962096ACF14}"/>
    <dgm:cxn modelId="{485972B6-3513-4089-B060-B2E4475556EC}" type="presOf" srcId="{05F2A727-A01D-4B5F-9A24-F6E72F762644}" destId="{461FAF68-4C70-434D-9A79-FDE413083047}" srcOrd="1" destOrd="0" presId="urn:microsoft.com/office/officeart/2005/8/layout/hierarchy2"/>
    <dgm:cxn modelId="{6BB55640-4242-4A17-966C-5FA8B3F9BB7F}" type="presOf" srcId="{E3C98356-0486-4462-BF41-4DD56A8FD45C}" destId="{E8FF8886-3E55-4EB2-8461-DF1B4D213DBF}" srcOrd="0" destOrd="0" presId="urn:microsoft.com/office/officeart/2005/8/layout/hierarchy2"/>
    <dgm:cxn modelId="{DF3457EC-8899-4F48-90C4-F48422874E0B}" srcId="{E5C03F15-F371-477D-AA1B-85A9264FEE00}" destId="{C66991A8-B0B4-4454-B3F2-20E5665BA963}" srcOrd="2" destOrd="0" parTransId="{8529603A-0D1F-470E-8B93-FFD9B77D17C8}" sibTransId="{D67EEC20-9C98-4DDF-A253-785D063B3740}"/>
    <dgm:cxn modelId="{4877AC28-04DA-41FE-963B-8D5D26F84AF4}" srcId="{E5C03F15-F371-477D-AA1B-85A9264FEE00}" destId="{CF056501-9F4B-4DBD-8163-54AA307B2A2E}" srcOrd="0" destOrd="0" parTransId="{05F2A727-A01D-4B5F-9A24-F6E72F762644}" sibTransId="{240549D8-0887-4E84-87A7-087BF351FDA5}"/>
    <dgm:cxn modelId="{770FD174-C3C2-4BFB-9215-40F3B031BD7C}" type="presOf" srcId="{EA1F4A75-701F-4130-AAB5-EC43E3D9BB95}" destId="{B303DBB2-DB84-4822-AAFA-DD88E40C7A25}" srcOrd="0" destOrd="0" presId="urn:microsoft.com/office/officeart/2005/8/layout/hierarchy2"/>
    <dgm:cxn modelId="{2159C29B-4E33-457B-9D2A-9348EE055CBC}" type="presOf" srcId="{17FE7B5D-1225-4D4E-B302-635B5E1388AC}" destId="{9B985378-86C6-4556-B8BC-E73A7BC5622B}" srcOrd="0" destOrd="0" presId="urn:microsoft.com/office/officeart/2005/8/layout/hierarchy2"/>
    <dgm:cxn modelId="{13F6D465-7F42-432E-BB41-C43D76A92F3F}" type="presOf" srcId="{6AA41FBA-D147-4F87-99AC-65EAE2A78C31}" destId="{95A6D852-2DDA-4C43-BA9D-2CE8A32218D3}" srcOrd="0" destOrd="0" presId="urn:microsoft.com/office/officeart/2005/8/layout/hierarchy2"/>
    <dgm:cxn modelId="{8AC13EB2-243F-46E3-8B5D-B6CF9CE30923}" type="presOf" srcId="{CFCF52D2-7BB1-47C6-B96D-D6116D0722FB}" destId="{5031F508-7933-454F-84E7-698874F7E67E}" srcOrd="0" destOrd="0" presId="urn:microsoft.com/office/officeart/2005/8/layout/hierarchy2"/>
    <dgm:cxn modelId="{836F6C90-8425-42F5-8276-4A2C2BB7DB30}" type="presOf" srcId="{6B7E3369-03EA-4CB8-9AA5-61C73B591A1E}" destId="{A868B5B0-F659-4942-9B2F-08F0502BCC06}" srcOrd="0" destOrd="0" presId="urn:microsoft.com/office/officeart/2005/8/layout/hierarchy2"/>
    <dgm:cxn modelId="{F673053C-BB8B-4413-B052-231A9237CF80}" srcId="{CFCF52D2-7BB1-47C6-B96D-D6116D0722FB}" destId="{83B2A2B2-F355-4CCE-820E-F4D0583A6A82}" srcOrd="0" destOrd="0" parTransId="{C98E00AF-D4CC-4FE5-95B7-371332EEEDFE}" sibTransId="{D0BA0976-BF71-41FA-80A0-19841C42CD2C}"/>
    <dgm:cxn modelId="{A36F16D4-7E94-43C3-9257-97BAF8A6654C}" type="presOf" srcId="{38DF765C-30F7-4A75-8877-765276DFFCA3}" destId="{ECC4388C-000E-4911-B36E-0A9B41C17B3D}" srcOrd="1" destOrd="0" presId="urn:microsoft.com/office/officeart/2005/8/layout/hierarchy2"/>
    <dgm:cxn modelId="{E397A50A-78CE-4D8D-A6B6-D1714D607812}" type="presOf" srcId="{990A8DBC-9957-4561-B9B6-82BBD72F941A}" destId="{91448867-EB48-4BF9-99AF-87228634E104}" srcOrd="0" destOrd="0" presId="urn:microsoft.com/office/officeart/2005/8/layout/hierarchy2"/>
    <dgm:cxn modelId="{5625DB8C-1E26-4041-94A6-73217E461398}" type="presOf" srcId="{CF056501-9F4B-4DBD-8163-54AA307B2A2E}" destId="{45A58E06-1025-4D3A-89BF-0A310B75B9C9}" srcOrd="0" destOrd="0" presId="urn:microsoft.com/office/officeart/2005/8/layout/hierarchy2"/>
    <dgm:cxn modelId="{F34C6EAA-0581-4EB9-8F3C-ADE476DC05EE}" type="presOf" srcId="{05F2A727-A01D-4B5F-9A24-F6E72F762644}" destId="{CE35B3CF-B975-4636-9E0A-87AE6D58E8A3}" srcOrd="0" destOrd="0" presId="urn:microsoft.com/office/officeart/2005/8/layout/hierarchy2"/>
    <dgm:cxn modelId="{73323A89-E638-4B77-B4C0-5095E6798E44}" type="presOf" srcId="{C66991A8-B0B4-4454-B3F2-20E5665BA963}" destId="{2B5F13B4-F870-4B5A-BA41-468B30B6C523}" srcOrd="0" destOrd="0" presId="urn:microsoft.com/office/officeart/2005/8/layout/hierarchy2"/>
    <dgm:cxn modelId="{8F2B9530-5088-4556-A6A1-6E5EFDACF2D7}" srcId="{C66991A8-B0B4-4454-B3F2-20E5665BA963}" destId="{17FE7B5D-1225-4D4E-B302-635B5E1388AC}" srcOrd="0" destOrd="0" parTransId="{1274C5BB-4B8E-4E6C-84F2-1C07E1CEE236}" sibTransId="{33747CB4-83B8-4630-8132-C40B0D0FEC89}"/>
    <dgm:cxn modelId="{9481C5BD-9B08-4C0C-9640-6F33CAE65994}" type="presOf" srcId="{EA1F4A75-701F-4130-AAB5-EC43E3D9BB95}" destId="{8CE3E0F9-2F43-47EB-964A-380912C23910}" srcOrd="1" destOrd="0" presId="urn:microsoft.com/office/officeart/2005/8/layout/hierarchy2"/>
    <dgm:cxn modelId="{41E43089-AD58-44EA-A297-6C420CC51C83}" type="presOf" srcId="{6B7E3369-03EA-4CB8-9AA5-61C73B591A1E}" destId="{52E4954B-77DE-4506-A52A-546E741ED834}" srcOrd="1" destOrd="0" presId="urn:microsoft.com/office/officeart/2005/8/layout/hierarchy2"/>
    <dgm:cxn modelId="{34961E41-26D2-409E-906D-B8990127E52F}" srcId="{CF056501-9F4B-4DBD-8163-54AA307B2A2E}" destId="{6AA41FBA-D147-4F87-99AC-65EAE2A78C31}" srcOrd="0" destOrd="0" parTransId="{38DF765C-30F7-4A75-8877-765276DFFCA3}" sibTransId="{D6096985-EFF1-48FE-9D39-3800E7D712BD}"/>
    <dgm:cxn modelId="{FA73C418-6526-4F06-9B27-6DF0D3DFC221}" type="presOf" srcId="{950405C6-B290-4834-B867-DCD5D90312C9}" destId="{F41E193F-7E06-4C61-A54D-0B7A6B815C51}" srcOrd="1" destOrd="0" presId="urn:microsoft.com/office/officeart/2005/8/layout/hierarchy2"/>
    <dgm:cxn modelId="{EB7145EE-BDF5-407F-B71E-77685932E3A6}" type="presOf" srcId="{C98E00AF-D4CC-4FE5-95B7-371332EEEDFE}" destId="{88BB3332-8CBB-4CD0-8DA2-95A2CE615715}" srcOrd="0" destOrd="0" presId="urn:microsoft.com/office/officeart/2005/8/layout/hierarchy2"/>
    <dgm:cxn modelId="{A21FAA9E-F96D-42F1-AB5B-7A261C3BA287}" srcId="{E5C03F15-F371-477D-AA1B-85A9264FEE00}" destId="{990A8DBC-9957-4561-B9B6-82BBD72F941A}" srcOrd="3" destOrd="0" parTransId="{6B7E3369-03EA-4CB8-9AA5-61C73B591A1E}" sibTransId="{04EA19F4-1F86-4E99-804E-7A32372A0163}"/>
    <dgm:cxn modelId="{D3E77137-53DD-4AF3-A47A-7C0983958F3F}" type="presOf" srcId="{C98E00AF-D4CC-4FE5-95B7-371332EEEDFE}" destId="{B40176FA-5330-4821-8549-FB662CDB73CD}" srcOrd="1" destOrd="0" presId="urn:microsoft.com/office/officeart/2005/8/layout/hierarchy2"/>
    <dgm:cxn modelId="{C5A18748-9ED7-4BF9-8DD1-B9C74F30290B}" srcId="{E3C98356-0486-4462-BF41-4DD56A8FD45C}" destId="{E5C03F15-F371-477D-AA1B-85A9264FEE00}" srcOrd="0" destOrd="0" parTransId="{877B0D92-D4D8-4DD8-AFB4-C36526741A8A}" sibTransId="{9D13C12C-304B-4D3E-80E6-8368AD1A82E7}"/>
    <dgm:cxn modelId="{CA491363-61A8-41BB-BD81-EF35A28072AA}" type="presOf" srcId="{FB42CBF8-9759-4213-9345-8D512589DE0D}" destId="{6F16E979-35D1-43D5-98EB-1EF29E5ABCCC}" srcOrd="0" destOrd="0" presId="urn:microsoft.com/office/officeart/2005/8/layout/hierarchy2"/>
    <dgm:cxn modelId="{F1C08650-186B-41AA-87DE-5B43555EBB5D}" type="presParOf" srcId="{E8FF8886-3E55-4EB2-8461-DF1B4D213DBF}" destId="{888196AD-4139-4420-8A64-8774D082A9FF}" srcOrd="0" destOrd="0" presId="urn:microsoft.com/office/officeart/2005/8/layout/hierarchy2"/>
    <dgm:cxn modelId="{FFEA4EE4-BA1A-4F62-9047-ABB92234913D}" type="presParOf" srcId="{888196AD-4139-4420-8A64-8774D082A9FF}" destId="{D5AD3BA5-A8B6-4B3A-95CD-30B140776487}" srcOrd="0" destOrd="0" presId="urn:microsoft.com/office/officeart/2005/8/layout/hierarchy2"/>
    <dgm:cxn modelId="{3E672731-9857-4ADD-A517-09E81DB47F60}" type="presParOf" srcId="{888196AD-4139-4420-8A64-8774D082A9FF}" destId="{F4E19D39-39A3-4EC5-B5DB-942F348B58B6}" srcOrd="1" destOrd="0" presId="urn:microsoft.com/office/officeart/2005/8/layout/hierarchy2"/>
    <dgm:cxn modelId="{7BE2872F-5544-4443-8704-4F4C54DC676C}" type="presParOf" srcId="{F4E19D39-39A3-4EC5-B5DB-942F348B58B6}" destId="{CE35B3CF-B975-4636-9E0A-87AE6D58E8A3}" srcOrd="0" destOrd="0" presId="urn:microsoft.com/office/officeart/2005/8/layout/hierarchy2"/>
    <dgm:cxn modelId="{039F4CCB-9616-4E01-9AA3-6695FD46089D}" type="presParOf" srcId="{CE35B3CF-B975-4636-9E0A-87AE6D58E8A3}" destId="{461FAF68-4C70-434D-9A79-FDE413083047}" srcOrd="0" destOrd="0" presId="urn:microsoft.com/office/officeart/2005/8/layout/hierarchy2"/>
    <dgm:cxn modelId="{70AA74F7-5842-4ECB-A592-BB0188F44FE6}" type="presParOf" srcId="{F4E19D39-39A3-4EC5-B5DB-942F348B58B6}" destId="{0E9BB410-58D1-491D-B141-FAA639B66F2B}" srcOrd="1" destOrd="0" presId="urn:microsoft.com/office/officeart/2005/8/layout/hierarchy2"/>
    <dgm:cxn modelId="{FD1C9B3B-2BE7-4E23-8EAB-FFDFAADC59C4}" type="presParOf" srcId="{0E9BB410-58D1-491D-B141-FAA639B66F2B}" destId="{45A58E06-1025-4D3A-89BF-0A310B75B9C9}" srcOrd="0" destOrd="0" presId="urn:microsoft.com/office/officeart/2005/8/layout/hierarchy2"/>
    <dgm:cxn modelId="{F6BD3418-2C03-4A71-B06B-6C0727C9D4EA}" type="presParOf" srcId="{0E9BB410-58D1-491D-B141-FAA639B66F2B}" destId="{14FBB24F-65D9-4B88-8139-6A89C9EB8983}" srcOrd="1" destOrd="0" presId="urn:microsoft.com/office/officeart/2005/8/layout/hierarchy2"/>
    <dgm:cxn modelId="{B6195438-DD08-4051-B1C1-67637C95DE41}" type="presParOf" srcId="{14FBB24F-65D9-4B88-8139-6A89C9EB8983}" destId="{FFB8E10C-63D7-4921-880C-CD93CACB31D5}" srcOrd="0" destOrd="0" presId="urn:microsoft.com/office/officeart/2005/8/layout/hierarchy2"/>
    <dgm:cxn modelId="{B983535B-0434-4649-8DCD-201CCA86F40F}" type="presParOf" srcId="{FFB8E10C-63D7-4921-880C-CD93CACB31D5}" destId="{ECC4388C-000E-4911-B36E-0A9B41C17B3D}" srcOrd="0" destOrd="0" presId="urn:microsoft.com/office/officeart/2005/8/layout/hierarchy2"/>
    <dgm:cxn modelId="{1DCEC9D1-B504-4BAA-9B94-DF985A9FF740}" type="presParOf" srcId="{14FBB24F-65D9-4B88-8139-6A89C9EB8983}" destId="{425B707B-1DF4-4637-ADBA-3F717010F4D1}" srcOrd="1" destOrd="0" presId="urn:microsoft.com/office/officeart/2005/8/layout/hierarchy2"/>
    <dgm:cxn modelId="{3BD423E8-A8E4-43B9-87EB-142C8D572978}" type="presParOf" srcId="{425B707B-1DF4-4637-ADBA-3F717010F4D1}" destId="{95A6D852-2DDA-4C43-BA9D-2CE8A32218D3}" srcOrd="0" destOrd="0" presId="urn:microsoft.com/office/officeart/2005/8/layout/hierarchy2"/>
    <dgm:cxn modelId="{56DF0526-F78C-43F6-9A93-08A9B29D6A1B}" type="presParOf" srcId="{425B707B-1DF4-4637-ADBA-3F717010F4D1}" destId="{7566FFF9-DE38-45DB-9410-A2F2616A3AB7}" srcOrd="1" destOrd="0" presId="urn:microsoft.com/office/officeart/2005/8/layout/hierarchy2"/>
    <dgm:cxn modelId="{E9F87284-6CA3-4737-992F-F118BDAA6CD8}" type="presParOf" srcId="{F4E19D39-39A3-4EC5-B5DB-942F348B58B6}" destId="{B87A17F1-25E0-461A-8585-38E6BA472D28}" srcOrd="2" destOrd="0" presId="urn:microsoft.com/office/officeart/2005/8/layout/hierarchy2"/>
    <dgm:cxn modelId="{C7A92875-5475-4D13-8C67-3B6BCCFBCE07}" type="presParOf" srcId="{B87A17F1-25E0-461A-8585-38E6BA472D28}" destId="{F41E193F-7E06-4C61-A54D-0B7A6B815C51}" srcOrd="0" destOrd="0" presId="urn:microsoft.com/office/officeart/2005/8/layout/hierarchy2"/>
    <dgm:cxn modelId="{A83787EA-648F-4FEE-9265-EE845A0D5ECB}" type="presParOf" srcId="{F4E19D39-39A3-4EC5-B5DB-942F348B58B6}" destId="{3A1645F9-B70A-4F61-9F35-CDE866D8E601}" srcOrd="3" destOrd="0" presId="urn:microsoft.com/office/officeart/2005/8/layout/hierarchy2"/>
    <dgm:cxn modelId="{64BD30BA-1F24-4A05-9251-0845CFBE9408}" type="presParOf" srcId="{3A1645F9-B70A-4F61-9F35-CDE866D8E601}" destId="{5031F508-7933-454F-84E7-698874F7E67E}" srcOrd="0" destOrd="0" presId="urn:microsoft.com/office/officeart/2005/8/layout/hierarchy2"/>
    <dgm:cxn modelId="{0898C405-FD5B-45EF-9312-91490C502DEF}" type="presParOf" srcId="{3A1645F9-B70A-4F61-9F35-CDE866D8E601}" destId="{0AA7BBE7-D82D-4BDE-BE4D-403234CC30D2}" srcOrd="1" destOrd="0" presId="urn:microsoft.com/office/officeart/2005/8/layout/hierarchy2"/>
    <dgm:cxn modelId="{0B69E8A5-284A-448F-B709-0CA340CDDAAC}" type="presParOf" srcId="{0AA7BBE7-D82D-4BDE-BE4D-403234CC30D2}" destId="{88BB3332-8CBB-4CD0-8DA2-95A2CE615715}" srcOrd="0" destOrd="0" presId="urn:microsoft.com/office/officeart/2005/8/layout/hierarchy2"/>
    <dgm:cxn modelId="{D89C7C38-B4AF-4276-965D-A5384D44E89D}" type="presParOf" srcId="{88BB3332-8CBB-4CD0-8DA2-95A2CE615715}" destId="{B40176FA-5330-4821-8549-FB662CDB73CD}" srcOrd="0" destOrd="0" presId="urn:microsoft.com/office/officeart/2005/8/layout/hierarchy2"/>
    <dgm:cxn modelId="{8DC0DC43-2523-498F-8042-DDB8DA492044}" type="presParOf" srcId="{0AA7BBE7-D82D-4BDE-BE4D-403234CC30D2}" destId="{D66249BF-960A-4801-9290-46C32F28C535}" srcOrd="1" destOrd="0" presId="urn:microsoft.com/office/officeart/2005/8/layout/hierarchy2"/>
    <dgm:cxn modelId="{B41FADC6-A866-432C-B0CB-AEACD980B877}" type="presParOf" srcId="{D66249BF-960A-4801-9290-46C32F28C535}" destId="{A2FA1C89-CDC0-41AC-947C-D91F04777613}" srcOrd="0" destOrd="0" presId="urn:microsoft.com/office/officeart/2005/8/layout/hierarchy2"/>
    <dgm:cxn modelId="{28B1A013-2AD7-4D54-B413-9CD83D095A6F}" type="presParOf" srcId="{D66249BF-960A-4801-9290-46C32F28C535}" destId="{2933624C-C886-4A52-8D85-E63548FFDB2D}" srcOrd="1" destOrd="0" presId="urn:microsoft.com/office/officeart/2005/8/layout/hierarchy2"/>
    <dgm:cxn modelId="{9F4407BF-D251-467D-8746-53D76DB5E98F}" type="presParOf" srcId="{F4E19D39-39A3-4EC5-B5DB-942F348B58B6}" destId="{C28DD2CB-C5D0-4F3F-B94C-6CB07C1C3D9D}" srcOrd="4" destOrd="0" presId="urn:microsoft.com/office/officeart/2005/8/layout/hierarchy2"/>
    <dgm:cxn modelId="{DF4BEEF9-566D-497E-A4B7-26C3B97D7B3F}" type="presParOf" srcId="{C28DD2CB-C5D0-4F3F-B94C-6CB07C1C3D9D}" destId="{A070D124-DDC9-4264-B498-75DE3DDC6796}" srcOrd="0" destOrd="0" presId="urn:microsoft.com/office/officeart/2005/8/layout/hierarchy2"/>
    <dgm:cxn modelId="{473EE190-5856-4B06-BCAA-B9B746C4851A}" type="presParOf" srcId="{F4E19D39-39A3-4EC5-B5DB-942F348B58B6}" destId="{1D0304D0-B380-4AAA-8399-23D1C764DC6C}" srcOrd="5" destOrd="0" presId="urn:microsoft.com/office/officeart/2005/8/layout/hierarchy2"/>
    <dgm:cxn modelId="{24B75775-75E2-4613-93C7-31F1B8551B11}" type="presParOf" srcId="{1D0304D0-B380-4AAA-8399-23D1C764DC6C}" destId="{2B5F13B4-F870-4B5A-BA41-468B30B6C523}" srcOrd="0" destOrd="0" presId="urn:microsoft.com/office/officeart/2005/8/layout/hierarchy2"/>
    <dgm:cxn modelId="{E02E1716-E397-4E91-ACC8-5F7466881D31}" type="presParOf" srcId="{1D0304D0-B380-4AAA-8399-23D1C764DC6C}" destId="{13CD7CE1-2721-488F-A8BA-40F31A3078FB}" srcOrd="1" destOrd="0" presId="urn:microsoft.com/office/officeart/2005/8/layout/hierarchy2"/>
    <dgm:cxn modelId="{44205AD2-FCC6-490E-A181-D2E055615137}" type="presParOf" srcId="{13CD7CE1-2721-488F-A8BA-40F31A3078FB}" destId="{2FE371CF-8233-4029-A55E-62FE06D6E72E}" srcOrd="0" destOrd="0" presId="urn:microsoft.com/office/officeart/2005/8/layout/hierarchy2"/>
    <dgm:cxn modelId="{69E5E73F-618B-4854-B1F5-9280AC50D112}" type="presParOf" srcId="{2FE371CF-8233-4029-A55E-62FE06D6E72E}" destId="{F0A0CAA2-694B-4B5F-BE74-13C213295EEC}" srcOrd="0" destOrd="0" presId="urn:microsoft.com/office/officeart/2005/8/layout/hierarchy2"/>
    <dgm:cxn modelId="{444234AA-5FD3-4E23-8BB3-B0D32FAC7D11}" type="presParOf" srcId="{13CD7CE1-2721-488F-A8BA-40F31A3078FB}" destId="{68894480-E57E-49EC-8CAF-B9EB2E99DB24}" srcOrd="1" destOrd="0" presId="urn:microsoft.com/office/officeart/2005/8/layout/hierarchy2"/>
    <dgm:cxn modelId="{C60C5737-D8F0-451B-B3AE-1447B112F9A3}" type="presParOf" srcId="{68894480-E57E-49EC-8CAF-B9EB2E99DB24}" destId="{9B985378-86C6-4556-B8BC-E73A7BC5622B}" srcOrd="0" destOrd="0" presId="urn:microsoft.com/office/officeart/2005/8/layout/hierarchy2"/>
    <dgm:cxn modelId="{C850FC72-7791-49D8-8897-61AD32949E6B}" type="presParOf" srcId="{68894480-E57E-49EC-8CAF-B9EB2E99DB24}" destId="{15302BF4-63FC-48D3-AE97-F6338CBBD8CE}" srcOrd="1" destOrd="0" presId="urn:microsoft.com/office/officeart/2005/8/layout/hierarchy2"/>
    <dgm:cxn modelId="{9E16097C-DC2D-449D-9199-3CBC07C8254C}" type="presParOf" srcId="{F4E19D39-39A3-4EC5-B5DB-942F348B58B6}" destId="{A868B5B0-F659-4942-9B2F-08F0502BCC06}" srcOrd="6" destOrd="0" presId="urn:microsoft.com/office/officeart/2005/8/layout/hierarchy2"/>
    <dgm:cxn modelId="{17238EF9-E817-4134-B18B-49655763A735}" type="presParOf" srcId="{A868B5B0-F659-4942-9B2F-08F0502BCC06}" destId="{52E4954B-77DE-4506-A52A-546E741ED834}" srcOrd="0" destOrd="0" presId="urn:microsoft.com/office/officeart/2005/8/layout/hierarchy2"/>
    <dgm:cxn modelId="{192393D8-F6CC-4A32-B6CE-9FB2D993D56B}" type="presParOf" srcId="{F4E19D39-39A3-4EC5-B5DB-942F348B58B6}" destId="{9EE100A1-787D-4A34-8334-0BF25C63DB01}" srcOrd="7" destOrd="0" presId="urn:microsoft.com/office/officeart/2005/8/layout/hierarchy2"/>
    <dgm:cxn modelId="{C4B9198C-3758-4026-8A7A-63706EAE8EF9}" type="presParOf" srcId="{9EE100A1-787D-4A34-8334-0BF25C63DB01}" destId="{91448867-EB48-4BF9-99AF-87228634E104}" srcOrd="0" destOrd="0" presId="urn:microsoft.com/office/officeart/2005/8/layout/hierarchy2"/>
    <dgm:cxn modelId="{09EC89E8-BA10-49AE-B8D5-B8275257D044}" type="presParOf" srcId="{9EE100A1-787D-4A34-8334-0BF25C63DB01}" destId="{86DCA84B-64F5-46C6-9AF4-0CDC1E7E2941}" srcOrd="1" destOrd="0" presId="urn:microsoft.com/office/officeart/2005/8/layout/hierarchy2"/>
    <dgm:cxn modelId="{10059139-0E33-4E53-9D0C-B46737B26438}" type="presParOf" srcId="{86DCA84B-64F5-46C6-9AF4-0CDC1E7E2941}" destId="{B303DBB2-DB84-4822-AAFA-DD88E40C7A25}" srcOrd="0" destOrd="0" presId="urn:microsoft.com/office/officeart/2005/8/layout/hierarchy2"/>
    <dgm:cxn modelId="{6627B8EB-A452-47AF-9EA4-CF5C4830D977}" type="presParOf" srcId="{B303DBB2-DB84-4822-AAFA-DD88E40C7A25}" destId="{8CE3E0F9-2F43-47EB-964A-380912C23910}" srcOrd="0" destOrd="0" presId="urn:microsoft.com/office/officeart/2005/8/layout/hierarchy2"/>
    <dgm:cxn modelId="{A265A8D1-94C9-4D61-83BB-0A5F89CCD18F}" type="presParOf" srcId="{86DCA84B-64F5-46C6-9AF4-0CDC1E7E2941}" destId="{AE1F95B7-5626-45C6-ABB0-9662829BC8D2}" srcOrd="1" destOrd="0" presId="urn:microsoft.com/office/officeart/2005/8/layout/hierarchy2"/>
    <dgm:cxn modelId="{259E8398-1EDB-4987-80C7-C35EDECCAF46}" type="presParOf" srcId="{AE1F95B7-5626-45C6-ABB0-9662829BC8D2}" destId="{6F16E979-35D1-43D5-98EB-1EF29E5ABCCC}" srcOrd="0" destOrd="0" presId="urn:microsoft.com/office/officeart/2005/8/layout/hierarchy2"/>
    <dgm:cxn modelId="{89C8F2F1-9232-4BBF-9943-1B3A380A6A3C}" type="presParOf" srcId="{AE1F95B7-5626-45C6-ABB0-9662829BC8D2}" destId="{8C83C8EF-1F9D-460C-992B-48163E71B881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D3BA5-A8B6-4B3A-95CD-30B140776487}">
      <dsp:nvSpPr>
        <dsp:cNvPr id="0" name=""/>
        <dsp:cNvSpPr/>
      </dsp:nvSpPr>
      <dsp:spPr>
        <a:xfrm>
          <a:off x="3263" y="2938597"/>
          <a:ext cx="1273291" cy="892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b="1" kern="1200" dirty="0" smtClean="0">
              <a:latin typeface="楷体_GB2312" pitchFamily="49" charset="-122"/>
              <a:ea typeface="楷体_GB2312" pitchFamily="49" charset="-122"/>
            </a:rPr>
            <a:t>澄清说明</a:t>
          </a:r>
          <a:endParaRPr lang="zh-CN" altLang="en-US" sz="32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29414" y="2964748"/>
        <a:ext cx="1220989" cy="840546"/>
      </dsp:txXfrm>
    </dsp:sp>
    <dsp:sp modelId="{CE35B3CF-B975-4636-9E0A-87AE6D58E8A3}">
      <dsp:nvSpPr>
        <dsp:cNvPr id="0" name=""/>
        <dsp:cNvSpPr/>
      </dsp:nvSpPr>
      <dsp:spPr>
        <a:xfrm rot="17176276">
          <a:off x="255155" y="2010785"/>
          <a:ext cx="2837954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2837954" y="12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/>
        </a:p>
      </dsp:txBody>
      <dsp:txXfrm>
        <a:off x="1603183" y="1951931"/>
        <a:ext cx="141897" cy="141897"/>
      </dsp:txXfrm>
    </dsp:sp>
    <dsp:sp modelId="{45A58E06-1025-4D3A-89BF-0A310B75B9C9}">
      <dsp:nvSpPr>
        <dsp:cNvPr id="0" name=""/>
        <dsp:cNvSpPr/>
      </dsp:nvSpPr>
      <dsp:spPr>
        <a:xfrm>
          <a:off x="2071709" y="214314"/>
          <a:ext cx="2891580" cy="892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单位分立、合并；业务转移等</a:t>
          </a:r>
          <a:endParaRPr lang="zh-CN" altLang="en-US" sz="24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2097860" y="240465"/>
        <a:ext cx="2839278" cy="840546"/>
      </dsp:txXfrm>
    </dsp:sp>
    <dsp:sp modelId="{FFB8E10C-63D7-4921-880C-CD93CACB31D5}">
      <dsp:nvSpPr>
        <dsp:cNvPr id="0" name=""/>
        <dsp:cNvSpPr/>
      </dsp:nvSpPr>
      <dsp:spPr>
        <a:xfrm rot="66876">
          <a:off x="4963228" y="654965"/>
          <a:ext cx="649974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649974" y="120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5271966" y="650811"/>
        <a:ext cx="32498" cy="32498"/>
      </dsp:txXfrm>
    </dsp:sp>
    <dsp:sp modelId="{95A6D852-2DDA-4C43-BA9D-2CE8A32218D3}">
      <dsp:nvSpPr>
        <dsp:cNvPr id="0" name=""/>
        <dsp:cNvSpPr/>
      </dsp:nvSpPr>
      <dsp:spPr>
        <a:xfrm>
          <a:off x="5613140" y="0"/>
          <a:ext cx="3699894" cy="13467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说明中需要明确调整情况和涉及分立、合并、业务转移单位的组织机构代码和具体名称</a:t>
          </a:r>
          <a:endParaRPr lang="zh-CN" altLang="en-US" sz="24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5652585" y="39445"/>
        <a:ext cx="3621004" cy="1267874"/>
      </dsp:txXfrm>
    </dsp:sp>
    <dsp:sp modelId="{B87A17F1-25E0-461A-8585-38E6BA472D28}">
      <dsp:nvSpPr>
        <dsp:cNvPr id="0" name=""/>
        <dsp:cNvSpPr/>
      </dsp:nvSpPr>
      <dsp:spPr>
        <a:xfrm rot="18353213">
          <a:off x="970678" y="2774070"/>
          <a:ext cx="1478336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1478336" y="12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672888" y="2749207"/>
        <a:ext cx="73916" cy="73916"/>
      </dsp:txXfrm>
    </dsp:sp>
    <dsp:sp modelId="{5031F508-7933-454F-84E7-698874F7E67E}">
      <dsp:nvSpPr>
        <dsp:cNvPr id="0" name=""/>
        <dsp:cNvSpPr/>
      </dsp:nvSpPr>
      <dsp:spPr>
        <a:xfrm>
          <a:off x="2143137" y="1643073"/>
          <a:ext cx="2873366" cy="10884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经营内容、范围、状况、能源品种变动，临时突发状况等</a:t>
          </a:r>
          <a:endParaRPr lang="zh-CN" altLang="en-US" sz="24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2175017" y="1674953"/>
        <a:ext cx="2809606" cy="1024712"/>
      </dsp:txXfrm>
    </dsp:sp>
    <dsp:sp modelId="{88BB3332-8CBB-4CD0-8DA2-95A2CE615715}">
      <dsp:nvSpPr>
        <dsp:cNvPr id="0" name=""/>
        <dsp:cNvSpPr/>
      </dsp:nvSpPr>
      <dsp:spPr>
        <a:xfrm rot="8957">
          <a:off x="5016502" y="2176031"/>
          <a:ext cx="627103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627103" y="120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5314376" y="2172448"/>
        <a:ext cx="31355" cy="31355"/>
      </dsp:txXfrm>
    </dsp:sp>
    <dsp:sp modelId="{A2FA1C89-CDC0-41AC-947C-D91F04777613}">
      <dsp:nvSpPr>
        <dsp:cNvPr id="0" name=""/>
        <dsp:cNvSpPr/>
      </dsp:nvSpPr>
      <dsp:spPr>
        <a:xfrm>
          <a:off x="5643604" y="1643073"/>
          <a:ext cx="3718305" cy="1091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应详细说明变动或突发状况的原因、情况，相关的数据等</a:t>
          </a:r>
        </a:p>
      </dsp:txBody>
      <dsp:txXfrm>
        <a:off x="5675580" y="1675049"/>
        <a:ext cx="3654353" cy="1027787"/>
      </dsp:txXfrm>
    </dsp:sp>
    <dsp:sp modelId="{C28DD2CB-C5D0-4F3F-B94C-6CB07C1C3D9D}">
      <dsp:nvSpPr>
        <dsp:cNvPr id="0" name=""/>
        <dsp:cNvSpPr/>
      </dsp:nvSpPr>
      <dsp:spPr>
        <a:xfrm rot="2531962">
          <a:off x="1127256" y="3759851"/>
          <a:ext cx="1152055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1152055" y="12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674482" y="3743145"/>
        <a:ext cx="57602" cy="57602"/>
      </dsp:txXfrm>
    </dsp:sp>
    <dsp:sp modelId="{2B5F13B4-F870-4B5A-BA41-468B30B6C523}">
      <dsp:nvSpPr>
        <dsp:cNvPr id="0" name=""/>
        <dsp:cNvSpPr/>
      </dsp:nvSpPr>
      <dsp:spPr>
        <a:xfrm>
          <a:off x="2130012" y="3712447"/>
          <a:ext cx="2891134" cy="892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单价超出范围</a:t>
          </a:r>
        </a:p>
      </dsp:txBody>
      <dsp:txXfrm>
        <a:off x="2156163" y="3738598"/>
        <a:ext cx="2838832" cy="840546"/>
      </dsp:txXfrm>
    </dsp:sp>
    <dsp:sp modelId="{2FE371CF-8233-4029-A55E-62FE06D6E72E}">
      <dsp:nvSpPr>
        <dsp:cNvPr id="0" name=""/>
        <dsp:cNvSpPr/>
      </dsp:nvSpPr>
      <dsp:spPr>
        <a:xfrm rot="21595242">
          <a:off x="5021146" y="4146366"/>
          <a:ext cx="593437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593437" y="120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5303028" y="4143625"/>
        <a:ext cx="29671" cy="29671"/>
      </dsp:txXfrm>
    </dsp:sp>
    <dsp:sp modelId="{9B985378-86C6-4556-B8BC-E73A7BC5622B}">
      <dsp:nvSpPr>
        <dsp:cNvPr id="0" name=""/>
        <dsp:cNvSpPr/>
      </dsp:nvSpPr>
      <dsp:spPr>
        <a:xfrm>
          <a:off x="5614583" y="3179148"/>
          <a:ext cx="3767572" cy="19578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说明购买的具体品种，单价超范围的原因。如果外购热力实现了热计量，应说明基价费、流量、流量费分别是多少。</a:t>
          </a:r>
          <a:endParaRPr lang="zh-CN" altLang="en-US" sz="24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5671925" y="3236490"/>
        <a:ext cx="3652888" cy="1843119"/>
      </dsp:txXfrm>
    </dsp:sp>
    <dsp:sp modelId="{A868B5B0-F659-4942-9B2F-08F0502BCC06}">
      <dsp:nvSpPr>
        <dsp:cNvPr id="0" name=""/>
        <dsp:cNvSpPr/>
      </dsp:nvSpPr>
      <dsp:spPr>
        <a:xfrm rot="4309289">
          <a:off x="335274" y="4672742"/>
          <a:ext cx="2736197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2736197" y="12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900" kern="1200"/>
        </a:p>
      </dsp:txBody>
      <dsp:txXfrm>
        <a:off x="1634968" y="4616432"/>
        <a:ext cx="136809" cy="136809"/>
      </dsp:txXfrm>
    </dsp:sp>
    <dsp:sp modelId="{91448867-EB48-4BF9-99AF-87228634E104}">
      <dsp:nvSpPr>
        <dsp:cNvPr id="0" name=""/>
        <dsp:cNvSpPr/>
      </dsp:nvSpPr>
      <dsp:spPr>
        <a:xfrm>
          <a:off x="2130190" y="5325597"/>
          <a:ext cx="2892241" cy="13181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往期指标及口径理解不当，漏统、重复统计</a:t>
          </a:r>
          <a:endParaRPr lang="zh-CN" altLang="en-US" sz="24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2168796" y="5364203"/>
        <a:ext cx="2815029" cy="1240900"/>
      </dsp:txXfrm>
    </dsp:sp>
    <dsp:sp modelId="{B303DBB2-DB84-4822-AAFA-DD88E40C7A25}">
      <dsp:nvSpPr>
        <dsp:cNvPr id="0" name=""/>
        <dsp:cNvSpPr/>
      </dsp:nvSpPr>
      <dsp:spPr>
        <a:xfrm rot="390554">
          <a:off x="5020416" y="6007995"/>
          <a:ext cx="625203" cy="24190"/>
        </a:xfrm>
        <a:custGeom>
          <a:avLst/>
          <a:gdLst/>
          <a:ahLst/>
          <a:cxnLst/>
          <a:rect l="0" t="0" r="0" b="0"/>
          <a:pathLst>
            <a:path>
              <a:moveTo>
                <a:pt x="0" y="12095"/>
              </a:moveTo>
              <a:lnTo>
                <a:pt x="625203" y="120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5317388" y="6004460"/>
        <a:ext cx="31260" cy="31260"/>
      </dsp:txXfrm>
    </dsp:sp>
    <dsp:sp modelId="{6F16E979-35D1-43D5-98EB-1EF29E5ABCCC}">
      <dsp:nvSpPr>
        <dsp:cNvPr id="0" name=""/>
        <dsp:cNvSpPr/>
      </dsp:nvSpPr>
      <dsp:spPr>
        <a:xfrm>
          <a:off x="5643604" y="5467350"/>
          <a:ext cx="3628520" cy="11763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latin typeface="楷体_GB2312" pitchFamily="49" charset="-122"/>
              <a:ea typeface="楷体_GB2312" pitchFamily="49" charset="-122"/>
            </a:rPr>
            <a:t>往期数据错误，要写清正确数据应为多少，同期或上期出错原因。</a:t>
          </a:r>
          <a:endParaRPr lang="zh-CN" altLang="en-US" sz="2400" b="1" kern="1200" dirty="0">
            <a:latin typeface="楷体_GB2312" pitchFamily="49" charset="-122"/>
            <a:ea typeface="楷体_GB2312" pitchFamily="49" charset="-122"/>
          </a:endParaRPr>
        </a:p>
      </dsp:txBody>
      <dsp:txXfrm>
        <a:off x="5678058" y="5501804"/>
        <a:ext cx="3559612" cy="1107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4450" y="3228975"/>
            <a:ext cx="7245350" cy="306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83" tIns="44938" rIns="91483" bIns="449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Click to edit Master notes styles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Second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Third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Fourth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Fifth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099" name="Rectangle 3"/>
          <p:cNvSpPr>
            <a:spLocks noTextEdit="1"/>
          </p:cNvSpPr>
          <p:nvPr>
            <p:ph type="sldImg" idx="2"/>
          </p:nvPr>
        </p:nvSpPr>
        <p:spPr>
          <a:xfrm>
            <a:off x="3098800" y="509588"/>
            <a:ext cx="3679825" cy="2547937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备注占位符 2"/>
          <p:cNvSpPr>
            <a:spLocks noGrp="1"/>
          </p:cNvSpPr>
          <p:nvPr>
            <p:ph type="body"/>
          </p:nvPr>
        </p:nvSpPr>
        <p:spPr>
          <a:ln w="12700"/>
        </p:spPr>
        <p:txBody>
          <a:bodyPr wrap="square" lIns="91483" tIns="44938" rIns="91483" bIns="44938" anchor="t" anchorCtr="0"/>
          <a:p>
            <a:pPr lvl="0"/>
            <a:r>
              <a:rPr lang="zh-CN" altLang="en-US" dirty="0"/>
              <a:t>如果季报单位在</a:t>
            </a:r>
            <a:r>
              <a:rPr lang="en-US" altLang="zh-CN" dirty="0"/>
              <a:t>4</a:t>
            </a:r>
            <a:r>
              <a:rPr lang="zh-CN" altLang="en-US" dirty="0"/>
              <a:t>季度上报时数据没有全部取得，那么可以在年报表的时候进行调整修改。</a:t>
            </a:r>
            <a:endParaRPr lang="en-US" altLang="zh-CN" dirty="0"/>
          </a:p>
          <a:p>
            <a:pPr lvl="0"/>
            <a:r>
              <a:rPr lang="zh-CN" altLang="en-US" dirty="0"/>
              <a:t>对于未实现热计量，按面积收取暖费的单位，外购热力单价在</a:t>
            </a:r>
            <a:r>
              <a:rPr lang="en-US" altLang="zh-CN" dirty="0"/>
              <a:t>2018</a:t>
            </a:r>
            <a:r>
              <a:rPr lang="zh-CN" altLang="en-US" dirty="0"/>
              <a:t>年季报是</a:t>
            </a:r>
            <a:r>
              <a:rPr lang="en-US" altLang="zh-CN" dirty="0"/>
              <a:t>85</a:t>
            </a:r>
            <a:r>
              <a:rPr lang="zh-CN" altLang="en-US" dirty="0"/>
              <a:t>，因此数据摘抄的时候还是用</a:t>
            </a:r>
            <a:r>
              <a:rPr lang="en-US" altLang="zh-CN" dirty="0"/>
              <a:t>85</a:t>
            </a:r>
            <a:r>
              <a:rPr lang="zh-CN" altLang="en-US" dirty="0"/>
              <a:t>，不用</a:t>
            </a:r>
            <a:r>
              <a:rPr lang="en-US" altLang="zh-CN" dirty="0"/>
              <a:t>95</a:t>
            </a:r>
            <a:r>
              <a:rPr lang="zh-CN" altLang="en-US" dirty="0"/>
              <a:t>，但新增单位报</a:t>
            </a:r>
            <a:r>
              <a:rPr lang="en-US" altLang="zh-CN" dirty="0"/>
              <a:t>bj605-5</a:t>
            </a:r>
            <a:r>
              <a:rPr lang="zh-CN" altLang="en-US" dirty="0"/>
              <a:t>表的单价用</a:t>
            </a:r>
            <a:r>
              <a:rPr lang="en-US" altLang="zh-CN" dirty="0"/>
              <a:t>95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801"/>
          <p:cNvSpPr>
            <a:spLocks noTextEdit="1"/>
          </p:cNvSpPr>
          <p:nvPr>
            <p:ph type="sldImg"/>
          </p:nvPr>
        </p:nvSpPr>
        <p:spPr>
          <a:ln/>
        </p:spPr>
      </p:sp>
      <p:sp>
        <p:nvSpPr>
          <p:cNvPr id="9219" name="Rectangle 803"/>
          <p:cNvSpPr/>
          <p:nvPr>
            <p:ph type="body"/>
          </p:nvPr>
        </p:nvSpPr>
        <p:spPr>
          <a:ln w="12700"/>
        </p:spPr>
        <p:txBody>
          <a:bodyPr wrap="square" lIns="91483" tIns="44938" rIns="91483" bIns="44938" anchor="t" anchorCtr="0"/>
          <a:p>
            <a:pPr lvl="0"/>
            <a:r>
              <a:rPr lang="zh-CN" altLang="en-US" dirty="0"/>
              <a:t>所有四经普报表的开网时间都是</a:t>
            </a:r>
            <a:r>
              <a:rPr lang="en-US" altLang="zh-CN" dirty="0"/>
              <a:t>2019</a:t>
            </a:r>
            <a:r>
              <a:rPr lang="zh-CN" altLang="en-US" dirty="0"/>
              <a:t>年</a:t>
            </a:r>
            <a:r>
              <a:rPr lang="en-US" altLang="zh-CN" dirty="0"/>
              <a:t>1</a:t>
            </a:r>
            <a:r>
              <a:rPr lang="zh-CN" altLang="en-US" dirty="0"/>
              <a:t>月</a:t>
            </a:r>
            <a:r>
              <a:rPr lang="en-US" altLang="zh-CN" dirty="0"/>
              <a:t>20</a:t>
            </a:r>
            <a:r>
              <a:rPr lang="zh-CN" altLang="en-US" dirty="0"/>
              <a:t>日。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811"/>
          <p:cNvSpPr>
            <a:spLocks noTextEdit="1"/>
          </p:cNvSpPr>
          <p:nvPr>
            <p:ph type="sldImg"/>
          </p:nvPr>
        </p:nvSpPr>
        <p:spPr>
          <a:ln/>
        </p:spPr>
      </p:sp>
      <p:sp>
        <p:nvSpPr>
          <p:cNvPr id="11267" name="Rectangle 813"/>
          <p:cNvSpPr/>
          <p:nvPr>
            <p:ph type="body"/>
          </p:nvPr>
        </p:nvSpPr>
        <p:spPr>
          <a:ln w="12700"/>
        </p:spPr>
        <p:txBody>
          <a:bodyPr wrap="square" lIns="91483" tIns="44938" rIns="91483" bIns="44938" anchor="t" anchorCtr="0"/>
          <a:p>
            <a:pPr lvl="0"/>
            <a:r>
              <a:rPr lang="zh-CN" altLang="en-US" dirty="0"/>
              <a:t>非工业定报与去年一致，没有变化。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823"/>
          <p:cNvSpPr>
            <a:spLocks noTextEdit="1"/>
          </p:cNvSpPr>
          <p:nvPr>
            <p:ph type="sldImg"/>
          </p:nvPr>
        </p:nvSpPr>
        <p:spPr>
          <a:ln/>
        </p:spPr>
      </p:sp>
      <p:sp>
        <p:nvSpPr>
          <p:cNvPr id="13315" name="Rectangle 825"/>
          <p:cNvSpPr/>
          <p:nvPr>
            <p:ph type="body"/>
          </p:nvPr>
        </p:nvSpPr>
        <p:spPr>
          <a:ln w="12700"/>
        </p:spPr>
        <p:txBody>
          <a:bodyPr wrap="square" lIns="91483" tIns="44938" rIns="91483" bIns="44938" anchor="t" anchorCtr="0"/>
          <a:p>
            <a:pPr lvl="0"/>
            <a:r>
              <a:rPr lang="zh-CN" altLang="en-US" dirty="0"/>
              <a:t>1.非工业定报注意按时催报，验收。</a:t>
            </a:r>
            <a:endParaRPr lang="zh-CN" altLang="en-US" dirty="0"/>
          </a:p>
          <a:p>
            <a:pPr lvl="0"/>
            <a:r>
              <a:rPr lang="zh-CN" altLang="en-US" dirty="0"/>
              <a:t>2.注意4季度的时候bj205-7的区验时间只比bj205-6表只晚一天，时间紧，提前统筹。</a:t>
            </a:r>
            <a:endParaRPr lang="zh-CN" altLang="en-US" dirty="0"/>
          </a:p>
          <a:p>
            <a:pPr lvl="0"/>
            <a:r>
              <a:rPr lang="en-US" altLang="zh-CN" dirty="0"/>
              <a:t>3.</a:t>
            </a:r>
            <a:r>
              <a:rPr lang="zh-CN" altLang="en-US" dirty="0"/>
              <a:t>bj205-6表企业截止时间都早于或等于205-5表。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3000" cy="2549525"/>
          </a:xfrm>
          <a:ln/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987425" y="3228975"/>
            <a:ext cx="7899400" cy="3059113"/>
          </a:xfrm>
          <a:ln/>
        </p:spPr>
        <p:txBody>
          <a:bodyPr wrap="square" lIns="91483" tIns="44938" rIns="91483" bIns="44938" anchor="t" anchorCtr="0"/>
          <a:p>
            <a:pPr lvl="0" eaLnBrk="1" hangingPunct="1"/>
            <a:r>
              <a:rPr lang="zh-CN" altLang="en-US" dirty="0"/>
              <a:t>举例：大兴有一家单位，去年是使用第三方物流方式，付给费用，这部分能耗没报；今年模式改变，使用自有车辆，租赁外部车辆，统一燃料报销，今年就把这部分柴油统计进来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3000" cy="2549525"/>
          </a:xfrm>
          <a:ln/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987425" y="3228975"/>
            <a:ext cx="7899400" cy="3059113"/>
          </a:xfrm>
          <a:ln/>
        </p:spPr>
        <p:txBody>
          <a:bodyPr wrap="square" lIns="91483" tIns="44938" rIns="91483" bIns="44938" anchor="t" anchorCtr="0"/>
          <a:p>
            <a:pPr lvl="0" eaLnBrk="1" hangingPunct="1"/>
            <a:r>
              <a:rPr lang="zh-CN" altLang="en-US" dirty="0"/>
              <a:t>举例：大兴有一家单位，去年是使用第三方物流方式，付给费用，这部分能耗没报；今年模式改变，使用自有车辆，租赁外部车辆，统一燃料报销，今年就把这部分柴油统计进来</a:t>
            </a: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7"/>
          <p:cNvSpPr/>
          <p:nvPr/>
        </p:nvSpPr>
        <p:spPr>
          <a:xfrm>
            <a:off x="742950" y="2393950"/>
            <a:ext cx="8420100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  <a:cxn ang="0">
                <a:pos x="2147483646" y="0"/>
              </a:cxn>
            </a:cxnLst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82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990600"/>
            <a:ext cx="84201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82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68450" y="3429000"/>
            <a:ext cx="75946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F38183-324D-4832-A0CE-ADB53287782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0388" y="1268413"/>
            <a:ext cx="4284662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97450" y="1268413"/>
            <a:ext cx="4284663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08825" y="304800"/>
            <a:ext cx="2181225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0388" y="304800"/>
            <a:ext cx="6396037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560388" y="304800"/>
            <a:ext cx="8729662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0250" y="304800"/>
            <a:ext cx="7289800" cy="603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60388" y="1268413"/>
            <a:ext cx="4284662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97450" y="1268413"/>
            <a:ext cx="4284663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0250" y="304800"/>
            <a:ext cx="7289800" cy="603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560388" y="1268413"/>
            <a:ext cx="8721725" cy="4751387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endParaRPr kumimoji="0" lang="zh-CN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07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 b="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7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 b="0"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7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355D7D-7937-43FF-9D40-66ECBA1426F9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2000250" y="304800"/>
            <a:ext cx="7289800" cy="6032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560388" y="1268413"/>
            <a:ext cx="8721725" cy="475138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2" name="AutoShape 4"/>
          <p:cNvSpPr/>
          <p:nvPr/>
        </p:nvSpPr>
        <p:spPr>
          <a:xfrm>
            <a:off x="631825" y="1016000"/>
            <a:ext cx="8621713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  <a:cxn ang="0">
                <a:pos x="2147483646" y="0"/>
              </a:cxn>
            </a:cxnLst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3" name="Line 5"/>
          <p:cNvSpPr/>
          <p:nvPr/>
        </p:nvSpPr>
        <p:spPr>
          <a:xfrm flipV="1">
            <a:off x="660400" y="6381750"/>
            <a:ext cx="8585200" cy="0"/>
          </a:xfrm>
          <a:prstGeom prst="line">
            <a:avLst/>
          </a:prstGeom>
          <a:ln w="31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0400" y="6245225"/>
            <a:ext cx="2146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 b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146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AC2E16-D291-4B5A-9646-ED07E131B7F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19209" name="Picture 9" descr="title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76288" y="188913"/>
            <a:ext cx="700087" cy="792162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8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60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4180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42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18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8.xml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11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39888" y="2276475"/>
            <a:ext cx="6840538" cy="719138"/>
          </a:xfrm>
        </p:spPr>
        <p:txBody>
          <a:bodyPr vert="horz" wrap="square" lIns="91440" tIns="45720" rIns="91440" bIns="45720" numCol="1" anchor="b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2018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年报</a:t>
            </a:r>
            <a:r>
              <a:rPr kumimoji="0" lang="en-US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2019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定报非工业</a:t>
            </a:r>
            <a:r>
              <a:rPr kumimoji="0" lang="zh-CN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能源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和水</a:t>
            </a:r>
            <a:r>
              <a:rPr kumimoji="0" lang="zh-CN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统计制度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培训</a:t>
            </a:r>
            <a:endParaRPr kumimoji="0" lang="en-US" altLang="zh-CN" sz="3400" b="1" i="1" u="none" strike="noStrike" kern="120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j-cs"/>
            </a:endParaRPr>
          </a:p>
        </p:txBody>
      </p:sp>
      <p:sp>
        <p:nvSpPr>
          <p:cNvPr id="1071108" name="Text Box 19"/>
          <p:cNvSpPr txBox="1"/>
          <p:nvPr/>
        </p:nvSpPr>
        <p:spPr>
          <a:xfrm>
            <a:off x="2432050" y="4868863"/>
            <a:ext cx="53276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zh-CN" altLang="en-US" sz="2400" dirty="0">
                <a:latin typeface="Verdana" panose="020B0604030504040204" pitchFamily="34" charset="0"/>
                <a:ea typeface="方正姚体" pitchFamily="2" charset="-122"/>
              </a:rPr>
              <a:t>开发区能源组</a:t>
            </a:r>
            <a:endParaRPr lang="zh-CN" altLang="en-US" sz="2400" dirty="0">
              <a:latin typeface="Verdana" panose="020B0604030504040204" pitchFamily="34" charset="0"/>
              <a:ea typeface="方正姚体" pitchFamily="2" charset="-122"/>
            </a:endParaRPr>
          </a:p>
        </p:txBody>
      </p:sp>
      <p:sp>
        <p:nvSpPr>
          <p:cNvPr id="1071109" name="Text Box 11"/>
          <p:cNvSpPr txBox="1"/>
          <p:nvPr/>
        </p:nvSpPr>
        <p:spPr>
          <a:xfrm>
            <a:off x="2144713" y="5373688"/>
            <a:ext cx="59055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zh-CN" dirty="0">
                <a:latin typeface="华文细黑" pitchFamily="2" charset="-122"/>
                <a:ea typeface="华文细黑" pitchFamily="2" charset="-122"/>
              </a:rPr>
              <a:t>2018.12</a:t>
            </a:r>
            <a:endParaRPr lang="en-US" altLang="zh-CN" dirty="0">
              <a:latin typeface="华文细黑" pitchFamily="2" charset="-122"/>
              <a:ea typeface="华文细黑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1071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10711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71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7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1106" grpId="0"/>
      <p:bldP spid="1071108" grpId="0"/>
      <p:bldP spid="1071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1506538" y="260350"/>
            <a:ext cx="7164387" cy="782638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b="1" dirty="0">
                <a:solidFill>
                  <a:schemeClr val="folHlink"/>
                </a:solidFill>
              </a:rPr>
              <a:t>几种常见能源的填报方法</a:t>
            </a:r>
            <a:r>
              <a:rPr lang="en-US" altLang="zh-CN" b="1" dirty="0">
                <a:solidFill>
                  <a:schemeClr val="folHlink"/>
                </a:solidFill>
              </a:rPr>
              <a:t>-</a:t>
            </a:r>
            <a:r>
              <a:rPr lang="zh-CN" altLang="en-US" b="1" dirty="0">
                <a:solidFill>
                  <a:schemeClr val="folHlink"/>
                </a:solidFill>
              </a:rPr>
              <a:t>热力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18435" name="AutoShape 3"/>
          <p:cNvSpPr/>
          <p:nvPr/>
        </p:nvSpPr>
        <p:spPr>
          <a:xfrm>
            <a:off x="3892550" y="2212975"/>
            <a:ext cx="4519613" cy="3255963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18436" name="Line 4"/>
          <p:cNvSpPr/>
          <p:nvPr/>
        </p:nvSpPr>
        <p:spPr>
          <a:xfrm>
            <a:off x="944563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7" name="Line 5"/>
          <p:cNvSpPr/>
          <p:nvPr/>
        </p:nvSpPr>
        <p:spPr>
          <a:xfrm>
            <a:off x="944563" y="3176588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8" name="Line 6"/>
          <p:cNvSpPr/>
          <p:nvPr/>
        </p:nvSpPr>
        <p:spPr>
          <a:xfrm>
            <a:off x="944563" y="4076700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9" name="Line 7"/>
          <p:cNvSpPr/>
          <p:nvPr/>
        </p:nvSpPr>
        <p:spPr>
          <a:xfrm>
            <a:off x="944563" y="4976813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0" name="Line 8"/>
          <p:cNvSpPr/>
          <p:nvPr/>
        </p:nvSpPr>
        <p:spPr>
          <a:xfrm>
            <a:off x="944563" y="587692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1" name="Line 9"/>
          <p:cNvSpPr/>
          <p:nvPr/>
        </p:nvSpPr>
        <p:spPr>
          <a:xfrm flipV="1">
            <a:off x="3405188" y="3429000"/>
            <a:ext cx="517525" cy="73183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2" name="Line 10"/>
          <p:cNvSpPr/>
          <p:nvPr/>
        </p:nvSpPr>
        <p:spPr>
          <a:xfrm>
            <a:off x="944563" y="227647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3" name="AutoShape 11"/>
          <p:cNvSpPr/>
          <p:nvPr/>
        </p:nvSpPr>
        <p:spPr>
          <a:xfrm>
            <a:off x="1506538" y="28956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444" name="AutoShape 12"/>
          <p:cNvSpPr/>
          <p:nvPr/>
        </p:nvSpPr>
        <p:spPr>
          <a:xfrm>
            <a:off x="1506538" y="19812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445" name="AutoShape 13"/>
          <p:cNvSpPr/>
          <p:nvPr/>
        </p:nvSpPr>
        <p:spPr>
          <a:xfrm>
            <a:off x="1436688" y="5562600"/>
            <a:ext cx="1925637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446" name="AutoShape 14"/>
          <p:cNvSpPr/>
          <p:nvPr/>
        </p:nvSpPr>
        <p:spPr>
          <a:xfrm>
            <a:off x="1506538" y="47244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447" name="Text Box 15"/>
          <p:cNvSpPr txBox="1"/>
          <p:nvPr/>
        </p:nvSpPr>
        <p:spPr>
          <a:xfrm>
            <a:off x="3968750" y="2187575"/>
            <a:ext cx="4443413" cy="3733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1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吨蒸汽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=2.51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百万千焦</a:t>
            </a:r>
            <a:endParaRPr lang="en-US" altLang="zh-CN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博大开拓热力会提供吨蒸汽消费量</a:t>
            </a:r>
            <a:endParaRPr lang="zh-CN" altLang="en-US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1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百万千焦相当于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95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元外购热力费用（采暖费）</a:t>
            </a:r>
            <a:endParaRPr lang="zh-CN" altLang="en-US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endParaRPr lang="zh-CN" altLang="en-US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endParaRPr lang="zh-CN" altLang="en-US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  <p:sp>
        <p:nvSpPr>
          <p:cNvPr id="18448" name="AutoShape 16"/>
          <p:cNvSpPr/>
          <p:nvPr/>
        </p:nvSpPr>
        <p:spPr>
          <a:xfrm>
            <a:off x="1506538" y="38100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热力</a:t>
            </a:r>
            <a:endParaRPr lang="zh-CN" altLang="en-US" sz="2400" dirty="0">
              <a:solidFill>
                <a:schemeClr val="bg1"/>
              </a:solidFill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67601" name="AutoShape 17"/>
          <p:cNvSpPr/>
          <p:nvPr/>
        </p:nvSpPr>
        <p:spPr>
          <a:xfrm>
            <a:off x="6897688" y="3825875"/>
            <a:ext cx="703262" cy="457200"/>
          </a:xfrm>
          <a:prstGeom prst="roundRect">
            <a:avLst>
              <a:gd name="adj" fmla="val 16667"/>
            </a:avLst>
          </a:prstGeom>
          <a:solidFill>
            <a:srgbClr val="FFFFFF">
              <a:alpha val="0"/>
            </a:srgbClr>
          </a:solidFill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15000"/>
              </a:lnSpc>
              <a:spcBef>
                <a:spcPct val="10000"/>
              </a:spcBef>
            </a:pPr>
            <a:endParaRPr lang="zh-CN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7602" name="AutoShape 18"/>
          <p:cNvSpPr/>
          <p:nvPr/>
        </p:nvSpPr>
        <p:spPr>
          <a:xfrm>
            <a:off x="7416800" y="4803775"/>
            <a:ext cx="2462213" cy="1150938"/>
          </a:xfrm>
          <a:prstGeom prst="wedgeRoundRectCallout">
            <a:avLst>
              <a:gd name="adj1" fmla="val -51032"/>
              <a:gd name="adj2" fmla="val -89588"/>
              <a:gd name="adj3" fmla="val 16667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2018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年定报起，折算标准改为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95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元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/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百万千焦</a:t>
            </a:r>
            <a:endParaRPr lang="zh-CN" altLang="en-US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1" grpId="0" animBg="1"/>
      <p:bldP spid="676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>
          <a:xfrm>
            <a:off x="1436688" y="152400"/>
            <a:ext cx="7188200" cy="781050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b="1" dirty="0">
                <a:solidFill>
                  <a:schemeClr val="folHlink"/>
                </a:solidFill>
              </a:rPr>
              <a:t>几种常见能源的填报方法</a:t>
            </a:r>
            <a:r>
              <a:rPr lang="en-US" altLang="zh-CN" b="1" dirty="0">
                <a:solidFill>
                  <a:schemeClr val="folHlink"/>
                </a:solidFill>
              </a:rPr>
              <a:t>-</a:t>
            </a:r>
            <a:r>
              <a:rPr lang="zh-CN" altLang="en-US" b="1" dirty="0">
                <a:solidFill>
                  <a:schemeClr val="folHlink"/>
                </a:solidFill>
              </a:rPr>
              <a:t>热力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19459" name="AutoShape 3"/>
          <p:cNvSpPr/>
          <p:nvPr/>
        </p:nvSpPr>
        <p:spPr>
          <a:xfrm>
            <a:off x="3967163" y="1497013"/>
            <a:ext cx="4718050" cy="4721225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19460" name="Line 4"/>
          <p:cNvSpPr/>
          <p:nvPr/>
        </p:nvSpPr>
        <p:spPr>
          <a:xfrm>
            <a:off x="944563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1" name="Line 5"/>
          <p:cNvSpPr/>
          <p:nvPr/>
        </p:nvSpPr>
        <p:spPr>
          <a:xfrm>
            <a:off x="944563" y="3176588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2" name="Line 6"/>
          <p:cNvSpPr/>
          <p:nvPr/>
        </p:nvSpPr>
        <p:spPr>
          <a:xfrm>
            <a:off x="944563" y="4076700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3" name="Line 7"/>
          <p:cNvSpPr/>
          <p:nvPr/>
        </p:nvSpPr>
        <p:spPr>
          <a:xfrm>
            <a:off x="944563" y="4976813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4" name="Line 8"/>
          <p:cNvSpPr/>
          <p:nvPr/>
        </p:nvSpPr>
        <p:spPr>
          <a:xfrm>
            <a:off x="944563" y="587692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5" name="Line 9"/>
          <p:cNvSpPr/>
          <p:nvPr/>
        </p:nvSpPr>
        <p:spPr>
          <a:xfrm flipV="1">
            <a:off x="3405188" y="3429000"/>
            <a:ext cx="517525" cy="73183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6" name="Line 10"/>
          <p:cNvSpPr/>
          <p:nvPr/>
        </p:nvSpPr>
        <p:spPr>
          <a:xfrm>
            <a:off x="944563" y="227647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467" name="AutoShape 11"/>
          <p:cNvSpPr/>
          <p:nvPr/>
        </p:nvSpPr>
        <p:spPr>
          <a:xfrm>
            <a:off x="1506538" y="28956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9468" name="AutoShape 12"/>
          <p:cNvSpPr/>
          <p:nvPr/>
        </p:nvSpPr>
        <p:spPr>
          <a:xfrm>
            <a:off x="1436688" y="1981200"/>
            <a:ext cx="1925637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9469" name="AutoShape 13"/>
          <p:cNvSpPr/>
          <p:nvPr/>
        </p:nvSpPr>
        <p:spPr>
          <a:xfrm>
            <a:off x="1436688" y="5638800"/>
            <a:ext cx="1968500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9470" name="AutoShape 14"/>
          <p:cNvSpPr/>
          <p:nvPr/>
        </p:nvSpPr>
        <p:spPr>
          <a:xfrm>
            <a:off x="1506538" y="47244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9471" name="Text Box 15"/>
          <p:cNvSpPr txBox="1"/>
          <p:nvPr/>
        </p:nvSpPr>
        <p:spPr>
          <a:xfrm>
            <a:off x="3968750" y="1447800"/>
            <a:ext cx="4476750" cy="46656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40000"/>
              </a:lnSpc>
              <a:spcBef>
                <a:spcPct val="20000"/>
              </a:spcBef>
            </a:pPr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  <a:r>
              <a:rPr lang="zh-CN" altLang="en-US" sz="2400" i="1" dirty="0">
                <a:solidFill>
                  <a:srgbClr val="C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根据采暖费填报热力消费量：   </a:t>
            </a:r>
            <a:endParaRPr lang="en-US" altLang="zh-CN" sz="2400" i="1" dirty="0">
              <a:solidFill>
                <a:srgbClr val="C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  <a:p>
            <a:pPr eaLnBrk="1" hangingPunct="1">
              <a:lnSpc>
                <a:spcPct val="140000"/>
              </a:lnSpc>
              <a:spcBef>
                <a:spcPct val="20000"/>
              </a:spcBef>
            </a:pPr>
            <a:r>
              <a:rPr lang="en-US" altLang="zh-CN" sz="2400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  <a:sym typeface="Arial" panose="020B0604020202020204" pitchFamily="34" charset="0"/>
              </a:rPr>
              <a:t>不能将整个采暖期的外购热力费用全部计入当月，必须将其分摊到相应的采暖月</a:t>
            </a:r>
            <a:r>
              <a:rPr lang="zh-CN" altLang="en-US" sz="2400" dirty="0">
                <a:latin typeface="Arial" panose="020B0604020202020204" pitchFamily="34" charset="0"/>
                <a:ea typeface="楷体_GB2312" pitchFamily="49" charset="-122"/>
                <a:sym typeface="Arial" panose="020B0604020202020204" pitchFamily="34" charset="0"/>
              </a:rPr>
              <a:t>。</a:t>
            </a:r>
            <a:endParaRPr lang="zh-CN" altLang="en-US" sz="2400" dirty="0">
              <a:latin typeface="Arial" panose="020B0604020202020204" pitchFamily="34" charset="0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Step1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：</a:t>
            </a:r>
            <a:endParaRPr lang="zh-CN" altLang="en-US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当月采暖费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=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整个采暖季应交费用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/</a:t>
            </a:r>
            <a:endParaRPr lang="en-US" altLang="zh-CN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          采暖天数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×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当月采暖天数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Step2:</a:t>
            </a:r>
            <a:endParaRPr lang="en-US" altLang="zh-CN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当月热力消费量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=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当月采暖费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/95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元</a:t>
            </a:r>
            <a:endParaRPr lang="zh-CN" altLang="zh-CN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zh-CN" dirty="0">
                <a:latin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endParaRPr lang="zh-CN" altLang="zh-CN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  <p:sp>
        <p:nvSpPr>
          <p:cNvPr id="19472" name="AutoShape 16"/>
          <p:cNvSpPr/>
          <p:nvPr/>
        </p:nvSpPr>
        <p:spPr>
          <a:xfrm>
            <a:off x="1506538" y="38100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热力</a:t>
            </a:r>
            <a:endParaRPr lang="zh-CN" altLang="en-US" sz="2400" dirty="0">
              <a:solidFill>
                <a:schemeClr val="bg1"/>
              </a:solidFill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type="title" idx="4294967295"/>
          </p:nvPr>
        </p:nvSpPr>
        <p:spPr>
          <a:xfrm>
            <a:off x="1506538" y="222250"/>
            <a:ext cx="8229600" cy="746125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b="1" dirty="0">
                <a:solidFill>
                  <a:schemeClr val="folHlink"/>
                </a:solidFill>
              </a:rPr>
              <a:t>几种常见能源的填报方法</a:t>
            </a:r>
            <a:r>
              <a:rPr lang="en-US" altLang="zh-CN" b="1" dirty="0">
                <a:solidFill>
                  <a:schemeClr val="folHlink"/>
                </a:solidFill>
              </a:rPr>
              <a:t>-</a:t>
            </a:r>
            <a:r>
              <a:rPr lang="zh-CN" altLang="en-US" b="1" dirty="0">
                <a:solidFill>
                  <a:schemeClr val="folHlink"/>
                </a:solidFill>
              </a:rPr>
              <a:t>热力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20483" name="AutoShape 3"/>
          <p:cNvSpPr/>
          <p:nvPr/>
        </p:nvSpPr>
        <p:spPr>
          <a:xfrm>
            <a:off x="4249738" y="1600200"/>
            <a:ext cx="4521200" cy="47244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20484" name="Line 4"/>
          <p:cNvSpPr/>
          <p:nvPr/>
        </p:nvSpPr>
        <p:spPr>
          <a:xfrm>
            <a:off x="944563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5" name="Line 5"/>
          <p:cNvSpPr/>
          <p:nvPr/>
        </p:nvSpPr>
        <p:spPr>
          <a:xfrm>
            <a:off x="944563" y="3176588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6" name="Line 6"/>
          <p:cNvSpPr/>
          <p:nvPr/>
        </p:nvSpPr>
        <p:spPr>
          <a:xfrm>
            <a:off x="944563" y="4076700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7" name="Line 7"/>
          <p:cNvSpPr/>
          <p:nvPr/>
        </p:nvSpPr>
        <p:spPr>
          <a:xfrm>
            <a:off x="944563" y="4976813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8" name="Line 8"/>
          <p:cNvSpPr/>
          <p:nvPr/>
        </p:nvSpPr>
        <p:spPr>
          <a:xfrm>
            <a:off x="944563" y="587692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89" name="Line 9"/>
          <p:cNvSpPr/>
          <p:nvPr/>
        </p:nvSpPr>
        <p:spPr>
          <a:xfrm flipV="1">
            <a:off x="3476625" y="3657600"/>
            <a:ext cx="773113" cy="42703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0" name="Line 10"/>
          <p:cNvSpPr/>
          <p:nvPr/>
        </p:nvSpPr>
        <p:spPr>
          <a:xfrm>
            <a:off x="944563" y="227647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1" name="AutoShape 11"/>
          <p:cNvSpPr/>
          <p:nvPr/>
        </p:nvSpPr>
        <p:spPr>
          <a:xfrm>
            <a:off x="1506538" y="28956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0492" name="AutoShape 12"/>
          <p:cNvSpPr/>
          <p:nvPr/>
        </p:nvSpPr>
        <p:spPr>
          <a:xfrm>
            <a:off x="1506538" y="19812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0493" name="AutoShape 13"/>
          <p:cNvSpPr/>
          <p:nvPr/>
        </p:nvSpPr>
        <p:spPr>
          <a:xfrm>
            <a:off x="1506538" y="56388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0494" name="AutoShape 14"/>
          <p:cNvSpPr/>
          <p:nvPr/>
        </p:nvSpPr>
        <p:spPr>
          <a:xfrm>
            <a:off x="1506538" y="47244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0495" name="Text Box 15"/>
          <p:cNvSpPr txBox="1"/>
          <p:nvPr/>
        </p:nvSpPr>
        <p:spPr>
          <a:xfrm>
            <a:off x="4319588" y="1828800"/>
            <a:ext cx="4291012" cy="4024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endParaRPr lang="en-US" altLang="zh-CN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400" i="1" dirty="0">
                <a:solidFill>
                  <a:srgbClr val="C00000"/>
                </a:solidFill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须注意的问题：</a:t>
            </a:r>
            <a:endParaRPr lang="en-US" altLang="zh-CN" sz="2400" i="1" dirty="0">
              <a:solidFill>
                <a:srgbClr val="C00000"/>
              </a:solidFill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1.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若</a:t>
            </a:r>
            <a:r>
              <a:rPr lang="zh-CN" altLang="en-US" sz="2400" dirty="0">
                <a:latin typeface="华文细黑" pitchFamily="2" charset="-122"/>
                <a:ea typeface="楷体_GB2312" pitchFamily="49" charset="-122"/>
                <a:sym typeface="Arial" panose="020B0604020202020204" pitchFamily="34" charset="0"/>
              </a:rPr>
              <a:t>“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热力费用</a:t>
            </a:r>
            <a:r>
              <a:rPr lang="zh-CN" altLang="en-US" sz="2400" dirty="0">
                <a:latin typeface="华文细黑" pitchFamily="2" charset="-122"/>
                <a:ea typeface="楷体_GB2312" pitchFamily="49" charset="-122"/>
                <a:sym typeface="Arial" panose="020B0604020202020204" pitchFamily="34" charset="0"/>
              </a:rPr>
              <a:t>”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包含以前拖欠而在本期补缴或为下一个采暖期预交的部分，应予扣除。</a:t>
            </a:r>
            <a:endParaRPr lang="zh-CN" altLang="en-US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2.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若未实际支付热力费用，按应交数填报。</a:t>
            </a:r>
            <a:endParaRPr lang="zh-CN" altLang="en-US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3.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给员工报销的采暖费不得计入企业热力费用。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endParaRPr lang="zh-CN" altLang="zh-CN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  <p:sp>
        <p:nvSpPr>
          <p:cNvPr id="20496" name="AutoShape 16"/>
          <p:cNvSpPr/>
          <p:nvPr/>
        </p:nvSpPr>
        <p:spPr>
          <a:xfrm>
            <a:off x="1506538" y="38100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热力</a:t>
            </a:r>
            <a:endParaRPr lang="zh-CN" altLang="en-US" sz="2400" dirty="0">
              <a:solidFill>
                <a:schemeClr val="bg1"/>
              </a:solidFill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灯片编号占位符 7"/>
          <p:cNvSpPr txBox="1">
            <a:spLocks noGrp="1"/>
          </p:cNvSpPr>
          <p:nvPr/>
        </p:nvSpPr>
        <p:spPr>
          <a:xfrm>
            <a:off x="7258050" y="6021388"/>
            <a:ext cx="21463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zh-CN" altLang="en-US" sz="1200" dirty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00250" y="333375"/>
            <a:ext cx="6913563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澄清说明</a:t>
            </a:r>
            <a:endParaRPr kumimoji="0" lang="zh-CN" altLang="en-US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313" y="1428750"/>
            <a:ext cx="3857625" cy="523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02070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说明无实际意义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102070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6750" y="3143250"/>
            <a:ext cx="3857625" cy="523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02070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说明不够具体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102070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6750" y="5000625"/>
            <a:ext cx="3857625" cy="523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02070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说明与要求不符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102070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  <p:cxnSp>
        <p:nvCxnSpPr>
          <p:cNvPr id="21511" name="直接连接符 10"/>
          <p:cNvCxnSpPr>
            <a:stCxn id="6" idx="3"/>
            <a:endCxn id="16" idx="1"/>
          </p:cNvCxnSpPr>
          <p:nvPr/>
        </p:nvCxnSpPr>
        <p:spPr>
          <a:xfrm>
            <a:off x="4452938" y="1690688"/>
            <a:ext cx="857250" cy="31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16" name="TextBox 15"/>
          <p:cNvSpPr txBox="1"/>
          <p:nvPr/>
        </p:nvSpPr>
        <p:spPr>
          <a:xfrm>
            <a:off x="5310188" y="785813"/>
            <a:ext cx="4214813" cy="18161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经核实数据无误。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情况属实，确实如此。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我单位本年实际数据。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  <p:cxnSp>
        <p:nvCxnSpPr>
          <p:cNvPr id="21513" name="直接连接符 19"/>
          <p:cNvCxnSpPr>
            <a:stCxn id="8" idx="3"/>
            <a:endCxn id="21" idx="1"/>
          </p:cNvCxnSpPr>
          <p:nvPr/>
        </p:nvCxnSpPr>
        <p:spPr>
          <a:xfrm flipV="1">
            <a:off x="4524375" y="3371850"/>
            <a:ext cx="785813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21" name="TextBox 20"/>
          <p:cNvSpPr txBox="1"/>
          <p:nvPr/>
        </p:nvSpPr>
        <p:spPr>
          <a:xfrm>
            <a:off x="5310188" y="2786063"/>
            <a:ext cx="4214813" cy="1169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节能减排成果显著。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我单位本年有节能措施。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  <p:cxnSp>
        <p:nvCxnSpPr>
          <p:cNvPr id="21515" name="直接连接符 26"/>
          <p:cNvCxnSpPr/>
          <p:nvPr/>
        </p:nvCxnSpPr>
        <p:spPr>
          <a:xfrm>
            <a:off x="4524375" y="5286375"/>
            <a:ext cx="785813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cxnSp>
      <p:sp>
        <p:nvSpPr>
          <p:cNvPr id="28" name="TextBox 27"/>
          <p:cNvSpPr txBox="1"/>
          <p:nvPr/>
        </p:nvSpPr>
        <p:spPr>
          <a:xfrm>
            <a:off x="5310188" y="4286250"/>
            <a:ext cx="4214813" cy="203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错误提示：本季度用电量同比增加。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楷体_GB2312" pitchFamily="49" charset="-122"/>
                <a:cs typeface="+mn-cs"/>
              </a:rPr>
              <a:t>说明：我单位本季度业务量减少。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楷体_GB2312" pitchFamily="49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灯片编号占位符 7"/>
          <p:cNvSpPr txBox="1">
            <a:spLocks noGrp="1"/>
          </p:cNvSpPr>
          <p:nvPr/>
        </p:nvSpPr>
        <p:spPr>
          <a:xfrm>
            <a:off x="7258050" y="6021388"/>
            <a:ext cx="21463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zh-CN" altLang="en-US" sz="1200" dirty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7" name="图示 6"/>
          <p:cNvGraphicFramePr/>
          <p:nvPr/>
        </p:nvGraphicFramePr>
        <p:xfrm>
          <a:off x="238092" y="214290"/>
          <a:ext cx="9382156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内容占位符 2"/>
          <p:cNvSpPr>
            <a:spLocks noGrp="1"/>
          </p:cNvSpPr>
          <p:nvPr>
            <p:ph sz="half" idx="1"/>
          </p:nvPr>
        </p:nvSpPr>
        <p:spPr>
          <a:xfrm>
            <a:off x="488950" y="1557338"/>
            <a:ext cx="8199438" cy="4392612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800" b="1" dirty="0">
                <a:latin typeface="黑体" panose="02010609060101010101" pitchFamily="49" charset="-122"/>
              </a:rPr>
              <a:t>1</a:t>
            </a:r>
            <a:r>
              <a:rPr lang="zh-CN" altLang="en-US" sz="2800" b="1" dirty="0">
                <a:latin typeface="黑体" panose="02010609060101010101" pitchFamily="49" charset="-122"/>
              </a:rPr>
              <a:t>、上报的是</a:t>
            </a:r>
            <a:r>
              <a:rPr lang="en-US" altLang="zh-CN" sz="2800" b="1" dirty="0">
                <a:latin typeface="黑体" panose="02010609060101010101" pitchFamily="49" charset="-122"/>
              </a:rPr>
              <a:t>2018</a:t>
            </a:r>
            <a:r>
              <a:rPr lang="zh-CN" altLang="en-US" sz="2800" b="1" dirty="0">
                <a:latin typeface="黑体" panose="02010609060101010101" pitchFamily="49" charset="-122"/>
              </a:rPr>
              <a:t>年全年的数据，没有单独计量仪器需要咨询物业合理分劈。</a:t>
            </a:r>
            <a:endParaRPr lang="zh-CN" altLang="en-US" sz="28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800" b="1" dirty="0">
                <a:latin typeface="黑体" panose="02010609060101010101" pitchFamily="49" charset="-122"/>
              </a:rPr>
              <a:t>2</a:t>
            </a:r>
            <a:r>
              <a:rPr lang="zh-CN" altLang="en-US" sz="2800" b="1" dirty="0">
                <a:latin typeface="黑体" panose="02010609060101010101" pitchFamily="49" charset="-122"/>
              </a:rPr>
              <a:t>、一般企业取水都是第</a:t>
            </a:r>
            <a:r>
              <a:rPr lang="en-US" altLang="zh-CN" sz="2800" b="1" dirty="0">
                <a:latin typeface="黑体" panose="02010609060101010101" pitchFamily="49" charset="-122"/>
              </a:rPr>
              <a:t>3</a:t>
            </a:r>
            <a:r>
              <a:rPr lang="zh-CN" altLang="en-US" sz="2800" b="1" dirty="0">
                <a:latin typeface="黑体" panose="02010609060101010101" pitchFamily="49" charset="-122"/>
              </a:rPr>
              <a:t>行的自来水，地下淡水是指自己打井取水</a:t>
            </a:r>
            <a:endParaRPr lang="zh-CN" altLang="en-US" sz="28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800" b="1" dirty="0">
                <a:latin typeface="黑体" panose="02010609060101010101" pitchFamily="49" charset="-122"/>
              </a:rPr>
              <a:t>3</a:t>
            </a:r>
            <a:r>
              <a:rPr lang="zh-CN" altLang="en-US" sz="2800" b="1" dirty="0">
                <a:latin typeface="黑体" panose="02010609060101010101" pitchFamily="49" charset="-122"/>
              </a:rPr>
              <a:t>、取水量：不要漏掉其他水中桶装水</a:t>
            </a:r>
            <a:endParaRPr lang="en-US" altLang="zh-CN" sz="28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zh-CN" altLang="en-US" sz="2800" b="1" dirty="0">
                <a:latin typeface="黑体" panose="02010609060101010101" pitchFamily="49" charset="-122"/>
              </a:rPr>
              <a:t>  （</a:t>
            </a:r>
            <a:r>
              <a:rPr lang="en-US" altLang="zh-CN" sz="2800" b="1" dirty="0">
                <a:latin typeface="黑体" panose="02010609060101010101" pitchFamily="49" charset="-122"/>
              </a:rPr>
              <a:t>18.9</a:t>
            </a:r>
            <a:r>
              <a:rPr lang="zh-CN" altLang="en-US" sz="2800" b="1" dirty="0">
                <a:latin typeface="黑体" panose="02010609060101010101" pitchFamily="49" charset="-122"/>
              </a:rPr>
              <a:t>升，如每桶</a:t>
            </a:r>
            <a:r>
              <a:rPr lang="en-US" altLang="zh-CN" sz="2800" b="1" dirty="0">
                <a:latin typeface="黑体" panose="02010609060101010101" pitchFamily="49" charset="-122"/>
              </a:rPr>
              <a:t>10</a:t>
            </a:r>
            <a:r>
              <a:rPr lang="zh-CN" altLang="en-US" sz="2800" b="1" dirty="0">
                <a:latin typeface="黑体" panose="02010609060101010101" pitchFamily="49" charset="-122"/>
              </a:rPr>
              <a:t>元，一立方米为</a:t>
            </a:r>
            <a:r>
              <a:rPr lang="en-US" altLang="zh-CN" sz="2800" b="1" dirty="0">
                <a:latin typeface="黑体" panose="02010609060101010101" pitchFamily="49" charset="-122"/>
              </a:rPr>
              <a:t>529</a:t>
            </a:r>
            <a:r>
              <a:rPr lang="zh-CN" altLang="en-US" sz="2800" b="1" dirty="0">
                <a:latin typeface="黑体" panose="02010609060101010101" pitchFamily="49" charset="-122"/>
              </a:rPr>
              <a:t>元）</a:t>
            </a:r>
            <a:endParaRPr lang="zh-CN" altLang="en-US" sz="28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800" b="1" dirty="0">
                <a:latin typeface="黑体" panose="02010609060101010101" pitchFamily="49" charset="-122"/>
              </a:rPr>
              <a:t>4</a:t>
            </a:r>
            <a:r>
              <a:rPr lang="zh-CN" altLang="en-US" sz="2800" b="1" dirty="0">
                <a:latin typeface="黑体" panose="02010609060101010101" pitchFamily="49" charset="-122"/>
              </a:rPr>
              <a:t>、北京市工商业自来水价格约为</a:t>
            </a:r>
            <a:r>
              <a:rPr lang="en-US" altLang="zh-CN" sz="2800" b="1" dirty="0">
                <a:latin typeface="黑体" panose="02010609060101010101" pitchFamily="49" charset="-122"/>
              </a:rPr>
              <a:t>9</a:t>
            </a:r>
            <a:r>
              <a:rPr lang="zh-CN" altLang="en-US" sz="2800" b="1" dirty="0">
                <a:latin typeface="黑体" panose="02010609060101010101" pitchFamily="49" charset="-122"/>
              </a:rPr>
              <a:t>元</a:t>
            </a:r>
            <a:r>
              <a:rPr lang="en-US" altLang="zh-CN" sz="2800" b="1" dirty="0">
                <a:latin typeface="黑体" panose="02010609060101010101" pitchFamily="49" charset="-122"/>
              </a:rPr>
              <a:t>/</a:t>
            </a:r>
            <a:r>
              <a:rPr lang="zh-CN" altLang="en-US" sz="2800" b="1" dirty="0">
                <a:latin typeface="黑体" panose="02010609060101010101" pitchFamily="49" charset="-122"/>
              </a:rPr>
              <a:t>立方米   </a:t>
            </a:r>
            <a:endParaRPr lang="en-US" altLang="zh-CN" sz="2800" b="1" dirty="0">
              <a:latin typeface="黑体" panose="02010609060101010101" pitchFamily="49" charset="-122"/>
            </a:endParaRPr>
          </a:p>
        </p:txBody>
      </p:sp>
      <p:sp>
        <p:nvSpPr>
          <p:cNvPr id="25603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sz="3200" b="1" dirty="0">
                <a:latin typeface="Arial" panose="020B0604020202020204" pitchFamily="34" charset="0"/>
                <a:sym typeface="Arial" panose="020B0604020202020204" pitchFamily="34" charset="0"/>
              </a:rPr>
              <a:t>三、主要指标及注意事项</a:t>
            </a:r>
            <a:endParaRPr lang="zh-CN" altLang="en-US" sz="3200" b="1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1784350" y="260350"/>
            <a:ext cx="7735888" cy="720725"/>
          </a:xfrm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dirty="0">
                <a:latin typeface="Arial" panose="020B0604020202020204" pitchFamily="34" charset="0"/>
                <a:sym typeface="Arial" panose="020B0604020202020204" pitchFamily="34" charset="0"/>
              </a:rPr>
              <a:t>三、主要指标及注意事项</a:t>
            </a:r>
            <a:endParaRPr lang="zh-CN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838200" y="1600200"/>
            <a:ext cx="8229600" cy="3592513"/>
          </a:xfrm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lang="zh-CN" altLang="en-US" sz="2800" dirty="0"/>
              <a:t>      新增企业上报数据时，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      同时要上报去年同期数据，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      第一次上报前提前联系。</a:t>
            </a:r>
            <a:endParaRPr lang="zh-CN" altLang="en-US" sz="28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矩形 81"/>
          <p:cNvSpPr/>
          <p:nvPr/>
        </p:nvSpPr>
        <p:spPr>
          <a:xfrm>
            <a:off x="2865438" y="2349500"/>
            <a:ext cx="3714750" cy="2774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zh-CN" altLang="en-US" sz="8800" i="1" dirty="0">
                <a:latin typeface="Arial" panose="020B0604020202020204" pitchFamily="34" charset="0"/>
                <a:ea typeface="微软雅黑" panose="020B0503020204020204" charset="-122"/>
              </a:rPr>
              <a:t>谢谢</a:t>
            </a:r>
            <a:endParaRPr lang="en-US" altLang="zh-CN" sz="8800" i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ctr" eaLnBrk="1" hangingPunct="1"/>
            <a:r>
              <a:rPr lang="en-US" altLang="zh-CN" sz="8800" i="1" dirty="0">
                <a:solidFill>
                  <a:srgbClr val="5F5F5F"/>
                </a:solidFill>
                <a:latin typeface="Arial" panose="020B0604020202020204" pitchFamily="34" charset="0"/>
                <a:ea typeface="微软雅黑" panose="020B0503020204020204" charset="-122"/>
              </a:rPr>
              <a:t>       </a:t>
            </a:r>
            <a:endParaRPr lang="zh-CN" altLang="en-US" sz="8800" i="1" dirty="0">
              <a:solidFill>
                <a:srgbClr val="00669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3453" name="Rectangle 781"/>
          <p:cNvSpPr>
            <a:spLocks noChangeArrowheads="1"/>
          </p:cNvSpPr>
          <p:nvPr/>
        </p:nvSpPr>
        <p:spPr bwMode="auto">
          <a:xfrm>
            <a:off x="2000250" y="333375"/>
            <a:ext cx="6913563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报表变化</a:t>
            </a:r>
            <a:endParaRPr kumimoji="0" lang="zh-CN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4194361" name="Group 57"/>
          <p:cNvGraphicFramePr>
            <a:graphicFrameLocks noGrp="1"/>
          </p:cNvGraphicFramePr>
          <p:nvPr/>
        </p:nvGraphicFramePr>
        <p:xfrm>
          <a:off x="317500" y="1765300"/>
          <a:ext cx="9169400" cy="2660650"/>
        </p:xfrm>
        <a:graphic>
          <a:graphicData uri="http://schemas.openxmlformats.org/drawingml/2006/table">
            <a:tbl>
              <a:tblPr/>
              <a:tblGrid>
                <a:gridCol w="1139825"/>
                <a:gridCol w="1136650"/>
                <a:gridCol w="1784350"/>
                <a:gridCol w="5108575"/>
              </a:tblGrid>
              <a:tr h="644525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频度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表号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填报单位范围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16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 年报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（四经普）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BJ605-5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非工业能源消费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辖区内有资质的建筑业、限额以上批发和零售业、限额以上住宿和餐饮业、全部房地产开发经营业、规模以上服务业法人单位、行政事业、民间非营利组织、执行企业会计制度的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A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级及以上旅游区（点）和主要旅游区（点）以及全部旅行社、星级饭店等。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164" name="Rectangle 783"/>
          <p:cNvSpPr/>
          <p:nvPr/>
        </p:nvSpPr>
        <p:spPr>
          <a:xfrm>
            <a:off x="881063" y="1190625"/>
            <a:ext cx="41433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zh-CN" altLang="en-US" sz="2800" b="1" dirty="0">
                <a:solidFill>
                  <a:srgbClr val="000000"/>
                </a:solidFill>
                <a:ea typeface="仿宋_GB2312" pitchFamily="49" charset="-122"/>
                <a:sym typeface="Verdana" panose="020B0604030504040204" pitchFamily="34" charset="0"/>
              </a:rPr>
              <a:t>非工业年报（四经普）</a:t>
            </a:r>
            <a:endParaRPr lang="zh-CN" altLang="zh-CN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  <p:sp>
        <p:nvSpPr>
          <p:cNvPr id="6165" name="Rectangle 785"/>
          <p:cNvSpPr/>
          <p:nvPr/>
        </p:nvSpPr>
        <p:spPr>
          <a:xfrm>
            <a:off x="309563" y="4365625"/>
            <a:ext cx="9215437" cy="1938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ClrTx/>
              <a:buNone/>
            </a:pPr>
            <a:r>
              <a:rPr lang="zh-CN" altLang="en-US" sz="2000" b="1" dirty="0">
                <a:solidFill>
                  <a:srgbClr val="FF0000"/>
                </a:solidFill>
                <a:sym typeface="Verdana" panose="020B0604030504040204" pitchFamily="34" charset="0"/>
              </a:rPr>
              <a:t>填报范围有变化：</a:t>
            </a:r>
            <a:endParaRPr lang="zh-CN" altLang="zh-CN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      以前年度</a:t>
            </a:r>
            <a:r>
              <a:rPr lang="en-US" altLang="zh-CN" sz="2000" b="1" dirty="0">
                <a:solidFill>
                  <a:srgbClr val="000000"/>
                </a:solidFill>
                <a:sym typeface="Verdana" panose="020B0604030504040204" pitchFamily="34" charset="0"/>
              </a:rPr>
              <a:t>BJ105-5A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表是未纳入季报范围的单位，现在四经普</a:t>
            </a:r>
            <a:r>
              <a:rPr lang="en-US" altLang="zh-CN" sz="2000" b="1" dirty="0">
                <a:solidFill>
                  <a:srgbClr val="000000"/>
                </a:solidFill>
                <a:sym typeface="Verdana" panose="020B0604030504040204" pitchFamily="34" charset="0"/>
              </a:rPr>
              <a:t>BJ605-5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表是全部非工业规上单位，包括已经报过季报的单位（见上表）。</a:t>
            </a:r>
            <a:endParaRPr lang="zh-CN" altLang="en-US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      注意：对于</a:t>
            </a:r>
            <a:r>
              <a:rPr lang="en-US" altLang="zh-CN" sz="2000" b="1" dirty="0">
                <a:solidFill>
                  <a:srgbClr val="000000"/>
                </a:solidFill>
                <a:sym typeface="Verdana" panose="020B0604030504040204" pitchFamily="34" charset="0"/>
              </a:rPr>
              <a:t>2018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年</a:t>
            </a:r>
            <a:r>
              <a:rPr lang="en-US" altLang="zh-CN" sz="2000" b="1" dirty="0">
                <a:solidFill>
                  <a:srgbClr val="000000"/>
                </a:solidFill>
                <a:sym typeface="Verdana" panose="020B0604030504040204" pitchFamily="34" charset="0"/>
              </a:rPr>
              <a:t>4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季度</a:t>
            </a:r>
            <a:r>
              <a:rPr lang="zh-CN" altLang="en-US" sz="2000" b="1" dirty="0">
                <a:solidFill>
                  <a:srgbClr val="FF0000"/>
                </a:solidFill>
                <a:sym typeface="Verdana" panose="020B0604030504040204" pitchFamily="34" charset="0"/>
              </a:rPr>
              <a:t>季报</a:t>
            </a:r>
            <a:r>
              <a:rPr lang="en-US" altLang="zh-CN" sz="2000" b="1" dirty="0">
                <a:solidFill>
                  <a:srgbClr val="000000"/>
                </a:solidFill>
                <a:sym typeface="Verdana" panose="020B0604030504040204" pitchFamily="34" charset="0"/>
              </a:rPr>
              <a:t>单位，BJ605-5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表的</a:t>
            </a:r>
            <a:r>
              <a:rPr lang="en-US" altLang="zh-CN" sz="2000" b="1" dirty="0">
                <a:solidFill>
                  <a:srgbClr val="000000"/>
                </a:solidFill>
                <a:sym typeface="Verdana" panose="020B0604030504040204" pitchFamily="34" charset="0"/>
              </a:rPr>
              <a:t>数据统一由统计部门根据4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季度非工业能源表数据</a:t>
            </a:r>
            <a:r>
              <a:rPr lang="zh-CN" altLang="en-US" sz="2000" b="1" dirty="0">
                <a:solidFill>
                  <a:srgbClr val="FF0000"/>
                </a:solidFill>
                <a:sym typeface="Verdana" panose="020B0604030504040204" pitchFamily="34" charset="0"/>
              </a:rPr>
              <a:t>复制摘抄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，调查单位可核实修改。</a:t>
            </a:r>
            <a:r>
              <a:rPr lang="zh-CN" altLang="en-US" sz="2000" b="1" dirty="0">
                <a:solidFill>
                  <a:srgbClr val="FF0000"/>
                </a:solidFill>
                <a:sym typeface="Verdana" panose="020B0604030504040204" pitchFamily="34" charset="0"/>
              </a:rPr>
              <a:t>新增</a:t>
            </a:r>
            <a:r>
              <a:rPr lang="zh-CN" altLang="en-US" sz="2000" b="1" dirty="0">
                <a:solidFill>
                  <a:srgbClr val="000000"/>
                </a:solidFill>
                <a:sym typeface="Verdana" panose="020B0604030504040204" pitchFamily="34" charset="0"/>
              </a:rPr>
              <a:t>单位需独立如实填报。</a:t>
            </a:r>
            <a:endParaRPr lang="zh-CN" altLang="en-US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  <p:sp>
        <p:nvSpPr>
          <p:cNvPr id="6166" name="Rectangle 787"/>
          <p:cNvSpPr/>
          <p:nvPr/>
        </p:nvSpPr>
        <p:spPr>
          <a:xfrm>
            <a:off x="7099300" y="6245225"/>
            <a:ext cx="21463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None/>
            </a:pPr>
            <a:fld id="{9A0DB2DC-4C9A-4742-B13C-FB6460FD3503}" type="slidenum">
              <a:rPr lang="zh-CN" altLang="en-US" sz="1200" dirty="0">
                <a:solidFill>
                  <a:srgbClr val="000000"/>
                </a:solidFill>
                <a:sym typeface="Verdana" panose="020B0604030504040204" pitchFamily="34" charset="0"/>
              </a:rPr>
            </a:fld>
            <a:endParaRPr lang="zh-CN" altLang="en-US" sz="1200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194363" name="Group 59"/>
          <p:cNvGraphicFramePr>
            <a:graphicFrameLocks noGrp="1"/>
          </p:cNvGraphicFramePr>
          <p:nvPr/>
        </p:nvGraphicFramePr>
        <p:xfrm>
          <a:off x="666750" y="2071688"/>
          <a:ext cx="8997950" cy="2127250"/>
        </p:xfrm>
        <a:graphic>
          <a:graphicData uri="http://schemas.openxmlformats.org/drawingml/2006/table">
            <a:tbl>
              <a:tblPr/>
              <a:tblGrid>
                <a:gridCol w="1000125"/>
                <a:gridCol w="1343025"/>
                <a:gridCol w="2012950"/>
                <a:gridCol w="2143125"/>
                <a:gridCol w="2498725"/>
              </a:tblGrid>
              <a:tr h="1117600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频度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表号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企业上报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截止时间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区县验收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截止时间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  年报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(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四经普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)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BJ605-5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非工业能源消费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2019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年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3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月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10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日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24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时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2019</a:t>
                      </a: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年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3</a:t>
                      </a: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月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26</a:t>
                      </a: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日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24</a:t>
                      </a: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时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4" name="Rectangle 793"/>
          <p:cNvSpPr/>
          <p:nvPr/>
        </p:nvSpPr>
        <p:spPr>
          <a:xfrm>
            <a:off x="809625" y="1395413"/>
            <a:ext cx="3357563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zh-CN" altLang="en-US" sz="2400" b="1" dirty="0">
                <a:solidFill>
                  <a:srgbClr val="000000"/>
                </a:solidFill>
                <a:ea typeface="仿宋_GB2312" pitchFamily="49" charset="-122"/>
                <a:sym typeface="Verdana" panose="020B0604030504040204" pitchFamily="34" charset="0"/>
              </a:rPr>
              <a:t>非工业年报（四经普）</a:t>
            </a:r>
            <a:endParaRPr lang="zh-CN" altLang="zh-CN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  <p:sp>
        <p:nvSpPr>
          <p:cNvPr id="1053467" name="Rectangle 795"/>
          <p:cNvSpPr>
            <a:spLocks noChangeArrowheads="1"/>
          </p:cNvSpPr>
          <p:nvPr/>
        </p:nvSpPr>
        <p:spPr bwMode="auto">
          <a:xfrm>
            <a:off x="2000250" y="333375"/>
            <a:ext cx="6913563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报表变化</a:t>
            </a:r>
            <a:endParaRPr kumimoji="0" lang="zh-CN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16" name="Rectangle 799"/>
          <p:cNvSpPr/>
          <p:nvPr/>
        </p:nvSpPr>
        <p:spPr>
          <a:xfrm>
            <a:off x="7099300" y="6245225"/>
            <a:ext cx="21463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None/>
            </a:pPr>
            <a:fld id="{9A0DB2DC-4C9A-4742-B13C-FB6460FD3503}" type="slidenum">
              <a:rPr lang="zh-CN" altLang="en-US" sz="1200" dirty="0">
                <a:solidFill>
                  <a:srgbClr val="000000"/>
                </a:solidFill>
                <a:sym typeface="Verdana" panose="020B0604030504040204" pitchFamily="34" charset="0"/>
              </a:rPr>
            </a:fld>
            <a:endParaRPr lang="zh-CN" altLang="en-US" sz="1200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3477" name="Rectangle 805"/>
          <p:cNvSpPr>
            <a:spLocks noChangeArrowheads="1"/>
          </p:cNvSpPr>
          <p:nvPr/>
        </p:nvSpPr>
        <p:spPr bwMode="auto">
          <a:xfrm>
            <a:off x="2000250" y="333375"/>
            <a:ext cx="6913563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报表变化</a:t>
            </a:r>
            <a:endParaRPr kumimoji="0" lang="zh-CN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4194365" name="Group 61"/>
          <p:cNvGraphicFramePr>
            <a:graphicFrameLocks noGrp="1"/>
          </p:cNvGraphicFramePr>
          <p:nvPr/>
        </p:nvGraphicFramePr>
        <p:xfrm>
          <a:off x="666750" y="2165350"/>
          <a:ext cx="8567738" cy="3406775"/>
        </p:xfrm>
        <a:graphic>
          <a:graphicData uri="http://schemas.openxmlformats.org/drawingml/2006/table">
            <a:tbl>
              <a:tblPr/>
              <a:tblGrid>
                <a:gridCol w="1143000"/>
                <a:gridCol w="1584325"/>
                <a:gridCol w="2581275"/>
                <a:gridCol w="3259138"/>
              </a:tblGrid>
              <a:tr h="571250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频度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表号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填报单位范围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4004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季报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205-5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非工业重点耗能单位能源消费情况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限额以上万吨标煤及以上非工业单位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914362">
                <a:tc vMerge="1"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BJ205-6A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非工业单位能源消费情况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限额以上（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200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（含）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-10000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吨标煤）非工业单位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+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限额以上公共机构单位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41069">
                <a:tc vMerge="1"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BJ205-6B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非工业单位能源消费情况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纳入能源统计范围的限额以下公共机构单位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40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4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季度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报一次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BJ205-7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非工业单位能源消费情况附表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全部季报单位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9" marR="91439" marT="45709" marB="4570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73" name="Rectangle 807"/>
          <p:cNvSpPr/>
          <p:nvPr/>
        </p:nvSpPr>
        <p:spPr>
          <a:xfrm>
            <a:off x="952500" y="1333500"/>
            <a:ext cx="20161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  <a:sym typeface="Verdana" panose="020B0604030504040204" pitchFamily="34" charset="0"/>
              </a:rPr>
              <a:t>非工业定报</a:t>
            </a:r>
            <a:endParaRPr lang="zh-CN" altLang="zh-CN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  <p:sp>
        <p:nvSpPr>
          <p:cNvPr id="10274" name="Rectangle 809"/>
          <p:cNvSpPr/>
          <p:nvPr/>
        </p:nvSpPr>
        <p:spPr>
          <a:xfrm>
            <a:off x="7099300" y="6245225"/>
            <a:ext cx="21463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None/>
            </a:pPr>
            <a:fld id="{9A0DB2DC-4C9A-4742-B13C-FB6460FD3503}" type="slidenum">
              <a:rPr lang="zh-CN" altLang="en-US" sz="1200" dirty="0">
                <a:solidFill>
                  <a:srgbClr val="000000"/>
                </a:solidFill>
                <a:sym typeface="Verdana" panose="020B0604030504040204" pitchFamily="34" charset="0"/>
              </a:rPr>
            </a:fld>
            <a:endParaRPr lang="zh-CN" altLang="en-US" sz="1200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53487" name="Rectangle 815"/>
          <p:cNvSpPr>
            <a:spLocks noChangeArrowheads="1"/>
          </p:cNvSpPr>
          <p:nvPr/>
        </p:nvSpPr>
        <p:spPr bwMode="auto">
          <a:xfrm>
            <a:off x="2000250" y="333375"/>
            <a:ext cx="6913563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报表变化</a:t>
            </a:r>
            <a:endParaRPr kumimoji="0" lang="zh-CN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4194367" name="Group 63"/>
          <p:cNvGraphicFramePr>
            <a:graphicFrameLocks noGrp="1"/>
          </p:cNvGraphicFramePr>
          <p:nvPr/>
        </p:nvGraphicFramePr>
        <p:xfrm>
          <a:off x="238125" y="1766888"/>
          <a:ext cx="9178925" cy="4017963"/>
        </p:xfrm>
        <a:graphic>
          <a:graphicData uri="http://schemas.openxmlformats.org/drawingml/2006/table">
            <a:tbl>
              <a:tblPr/>
              <a:tblGrid>
                <a:gridCol w="917892"/>
                <a:gridCol w="1260944"/>
                <a:gridCol w="2249918"/>
                <a:gridCol w="4436359"/>
                <a:gridCol w="313812"/>
              </a:tblGrid>
              <a:tr h="663626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频度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表号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表名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企业上报截止时间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18881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季报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205-5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非工业重点耗能单位能源消费情况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日，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2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9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日，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3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14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日，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4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12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时，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68577" marR="685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1255">
                <a:tc vMerge="1"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BJ205-6A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非工业单位能源消费情况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9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日，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2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9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日，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3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11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</a:t>
                      </a: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4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季度季后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10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12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时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1255">
                <a:tc vMerge="1"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BJ205-6B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</a:tr>
              <a:tr h="7430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4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季度报一次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BJ205-7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Verdana" panose="020B0604030504040204" pitchFamily="34" charset="0"/>
                        </a:rPr>
                        <a:t>非工业单位能源消费情况附表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4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季度次年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月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10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日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12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宋体" panose="02010600030101010101" pitchFamily="2" charset="-122"/>
                          <a:sym typeface="Verdana" panose="020B0604030504040204" pitchFamily="34" charset="0"/>
                        </a:rPr>
                        <a:t>时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宋体" panose="02010600030101010101" pitchFamily="2" charset="-122"/>
                        <a:sym typeface="Verdana" panose="020B0604030504040204" pitchFamily="34" charset="0"/>
                      </a:endParaRPr>
                    </a:p>
                  </a:txBody>
                  <a:tcPr marL="91436" marR="9143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324" name="Rectangle 817"/>
          <p:cNvSpPr/>
          <p:nvPr/>
        </p:nvSpPr>
        <p:spPr>
          <a:xfrm>
            <a:off x="809625" y="1143000"/>
            <a:ext cx="2016125" cy="468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None/>
            </a:pPr>
            <a:r>
              <a:rPr lang="zh-CN" altLang="en-US" sz="24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  <a:sym typeface="Verdana" panose="020B0604030504040204" pitchFamily="34" charset="0"/>
              </a:rPr>
              <a:t>非工业定报</a:t>
            </a:r>
            <a:endParaRPr lang="zh-CN" altLang="zh-CN" sz="2800" b="1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  <p:sp>
        <p:nvSpPr>
          <p:cNvPr id="12325" name="Rectangle 821"/>
          <p:cNvSpPr/>
          <p:nvPr/>
        </p:nvSpPr>
        <p:spPr>
          <a:xfrm>
            <a:off x="7099300" y="6245225"/>
            <a:ext cx="21463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25" indent="-39560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418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4230" indent="-39878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None/>
            </a:pPr>
            <a:fld id="{9A0DB2DC-4C9A-4742-B13C-FB6460FD3503}" type="slidenum">
              <a:rPr lang="zh-CN" altLang="en-US" sz="1200" dirty="0">
                <a:solidFill>
                  <a:srgbClr val="000000"/>
                </a:solidFill>
                <a:sym typeface="Verdana" panose="020B0604030504040204" pitchFamily="34" charset="0"/>
              </a:rPr>
            </a:fld>
            <a:endParaRPr lang="zh-CN" altLang="en-US" sz="1200" dirty="0">
              <a:solidFill>
                <a:srgbClr val="000000"/>
              </a:solidFill>
              <a:sym typeface="Verdan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>
          <a:xfrm>
            <a:off x="0" y="1268413"/>
            <a:ext cx="8721725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spcBef>
                <a:spcPct val="0"/>
              </a:spcBef>
              <a:buNone/>
            </a:pPr>
            <a:r>
              <a:rPr lang="en-US" altLang="zh-CN" sz="44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*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13.3          *1.4714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     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万立方米        吨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*1.229         *0.0341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万千瓦时        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百万千焦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综合能源消费量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天然气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*13.3+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汽油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1.4714+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电力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*1.229+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热力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*0.0341+……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94340" name="Rectangle 2"/>
          <p:cNvSpPr>
            <a:spLocks noChangeArrowheads="1"/>
          </p:cNvSpPr>
          <p:nvPr/>
        </p:nvSpPr>
        <p:spPr bwMode="auto">
          <a:xfrm>
            <a:off x="6608763" y="265113"/>
            <a:ext cx="2952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报表填报时间</a:t>
            </a:r>
            <a:endParaRPr kumimoji="0" lang="zh-CN" altLang="en-US" sz="24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</p:txBody>
      </p:sp>
      <p:sp>
        <p:nvSpPr>
          <p:cNvPr id="1294341" name="Text Box 5"/>
          <p:cNvSpPr txBox="1">
            <a:spLocks noChangeArrowheads="1"/>
          </p:cNvSpPr>
          <p:nvPr/>
        </p:nvSpPr>
        <p:spPr bwMode="auto">
          <a:xfrm>
            <a:off x="1497013" y="260350"/>
            <a:ext cx="3960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一、报表修订情况</a:t>
            </a:r>
            <a:endParaRPr kumimoji="0" lang="zh-CN" altLang="en-US" sz="3200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4341" name="Picture 2" descr="http://image1.suning.cn/content/catentries/00000000010245/000000000102456833/fullimage/000000000102456833_7f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7750" y="1341438"/>
            <a:ext cx="1673225" cy="16716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2" name="Picture 4" descr="http://img1.gtimg.com/jiangsu/pics/hv1/90/167/1501/976452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563" y="1544638"/>
            <a:ext cx="1820862" cy="14684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3" name="Picture 7" descr="C:\Users\Administrator\Desktop\20150703115003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650" y="4005263"/>
            <a:ext cx="1676400" cy="1117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4" name="Picture 8" descr="C:\Users\Administrator\Desktop\14074758493376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7963" y="3933825"/>
            <a:ext cx="1598612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5" name="Picture 9" descr="C:\Users\Administrator\Desktop\t019aea1db6027cf02f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0075" y="2530475"/>
            <a:ext cx="2106613" cy="14747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4340" grpId="0"/>
      <p:bldP spid="12943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268413"/>
            <a:ext cx="8721725" cy="47513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汽油：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92#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汽油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=6.78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升；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升汽油（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92#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6.78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千元；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升*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0.73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（换算系数）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0.73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吨；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吨汽油约为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9.29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千元 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热力：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吨蒸汽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=2.51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百万千焦，博大开拓热力每百万千焦约为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156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元（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吨蒸汽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392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元）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每百万千焦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=95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元；不能将整个采暖期的外购热力费用全部计入当月，必须将全年外购热力费用按采暖日分劈到各采暖月当月</a:t>
            </a:r>
            <a:endParaRPr kumimoji="0" lang="zh-CN" alt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月份、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月份、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月份＝全年费用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÷4      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11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月份、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月份＝全年费用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÷4×0.5 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AutoShape 17"/>
          <p:cNvSpPr/>
          <p:nvPr/>
        </p:nvSpPr>
        <p:spPr>
          <a:xfrm>
            <a:off x="4391025" y="1600200"/>
            <a:ext cx="4846638" cy="47244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16387" name="Line 3"/>
          <p:cNvSpPr/>
          <p:nvPr/>
        </p:nvSpPr>
        <p:spPr>
          <a:xfrm flipV="1">
            <a:off x="3686175" y="2971800"/>
            <a:ext cx="717550" cy="228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88" name="Line 4"/>
          <p:cNvSpPr/>
          <p:nvPr/>
        </p:nvSpPr>
        <p:spPr>
          <a:xfrm>
            <a:off x="992188" y="4076700"/>
            <a:ext cx="57626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89" name="AutoShape 5"/>
          <p:cNvSpPr/>
          <p:nvPr/>
        </p:nvSpPr>
        <p:spPr>
          <a:xfrm>
            <a:off x="1576388" y="2895600"/>
            <a:ext cx="20875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6390" name="Line 6"/>
          <p:cNvSpPr/>
          <p:nvPr/>
        </p:nvSpPr>
        <p:spPr>
          <a:xfrm>
            <a:off x="992188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1" name="Line 7"/>
          <p:cNvSpPr/>
          <p:nvPr/>
        </p:nvSpPr>
        <p:spPr>
          <a:xfrm>
            <a:off x="992188" y="2276475"/>
            <a:ext cx="533400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2" name="Line 8"/>
          <p:cNvSpPr/>
          <p:nvPr/>
        </p:nvSpPr>
        <p:spPr>
          <a:xfrm>
            <a:off x="992188" y="3176588"/>
            <a:ext cx="57626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3" name="Line 9"/>
          <p:cNvSpPr/>
          <p:nvPr/>
        </p:nvSpPr>
        <p:spPr>
          <a:xfrm>
            <a:off x="992188" y="4976813"/>
            <a:ext cx="533400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4" name="Line 10"/>
          <p:cNvSpPr/>
          <p:nvPr/>
        </p:nvSpPr>
        <p:spPr>
          <a:xfrm>
            <a:off x="992188" y="5876925"/>
            <a:ext cx="533400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5" name="AutoShape 11"/>
          <p:cNvSpPr/>
          <p:nvPr/>
        </p:nvSpPr>
        <p:spPr>
          <a:xfrm>
            <a:off x="1576388" y="2057400"/>
            <a:ext cx="21256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6396" name="AutoShape 12"/>
          <p:cNvSpPr/>
          <p:nvPr/>
        </p:nvSpPr>
        <p:spPr>
          <a:xfrm>
            <a:off x="1576388" y="3810000"/>
            <a:ext cx="22018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热力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6397" name="AutoShape 13"/>
          <p:cNvSpPr/>
          <p:nvPr/>
        </p:nvSpPr>
        <p:spPr>
          <a:xfrm>
            <a:off x="1576388" y="5638800"/>
            <a:ext cx="20875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6398" name="AutoShape 14"/>
          <p:cNvSpPr/>
          <p:nvPr/>
        </p:nvSpPr>
        <p:spPr>
          <a:xfrm>
            <a:off x="1576388" y="4724400"/>
            <a:ext cx="20875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4460875" y="1828800"/>
            <a:ext cx="4848225" cy="37960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使用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IC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卡加油的企业：</a:t>
            </a: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根据</a:t>
            </a:r>
            <a:r>
              <a:rPr kumimoji="0" lang="zh-CN" altLang="en-US" kern="1200" cap="none" spc="0" normalizeH="0" baseline="0" noProof="0" dirty="0">
                <a:latin typeface="华文细黑"/>
                <a:ea typeface="楷体_GB2312" pitchFamily="49" charset="-122"/>
                <a:cs typeface="+mn-cs"/>
                <a:sym typeface="Arial" panose="020B0604020202020204" pitchFamily="34" charset="0"/>
              </a:rPr>
              <a:t>“</a:t>
            </a:r>
            <a:r>
              <a:rPr kumimoji="0" lang="en-US" altLang="zh-CN" i="1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IC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卡对账单</a:t>
            </a:r>
            <a:r>
              <a:rPr kumimoji="0" lang="zh-CN" altLang="en-US" kern="1200" cap="none" spc="0" normalizeH="0" baseline="0" noProof="0" dirty="0">
                <a:latin typeface="华文细黑"/>
                <a:ea typeface="楷体_GB2312" pitchFamily="49" charset="-122"/>
                <a:cs typeface="+mn-cs"/>
                <a:sym typeface="Arial" panose="020B0604020202020204" pitchFamily="34" charset="0"/>
              </a:rPr>
              <a:t>”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填报</a:t>
            </a: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中石化：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95105888/5988 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转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7</a:t>
            </a:r>
            <a:endParaRPr kumimoji="0" lang="en-US" altLang="zh-CN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endParaRPr kumimoji="0" lang="en-US" altLang="zh-CN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endParaRPr kumimoji="0" lang="zh-CN" altLang="en-US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中石油：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400 700 1999</a:t>
            </a:r>
            <a:endParaRPr kumimoji="0" lang="en-US" altLang="zh-CN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6400" name="Rectangle 16"/>
          <p:cNvSpPr>
            <a:spLocks noGrp="1"/>
          </p:cNvSpPr>
          <p:nvPr>
            <p:ph type="title" idx="4294967295"/>
          </p:nvPr>
        </p:nvSpPr>
        <p:spPr>
          <a:xfrm>
            <a:off x="1244600" y="333375"/>
            <a:ext cx="7632700" cy="685800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sz="3200" b="1" dirty="0">
                <a:solidFill>
                  <a:schemeClr val="folHlink"/>
                </a:solidFill>
              </a:rPr>
              <a:t>  常见能源的填报方法</a:t>
            </a:r>
            <a:r>
              <a:rPr lang="en-US" altLang="zh-CN" sz="3200" b="1" dirty="0">
                <a:solidFill>
                  <a:schemeClr val="folHlink"/>
                </a:solidFill>
              </a:rPr>
              <a:t>-</a:t>
            </a:r>
            <a:r>
              <a:rPr lang="zh-CN" altLang="en-US" sz="3200" b="1" dirty="0">
                <a:solidFill>
                  <a:schemeClr val="folHlink"/>
                </a:solidFill>
              </a:rPr>
              <a:t>汽油、柴油</a:t>
            </a:r>
            <a:endParaRPr lang="zh-CN" altLang="en-US" sz="3200" b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标题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r>
              <a:rPr lang="zh-CN" altLang="en-US" dirty="0"/>
              <a:t>常见能源的填报方法</a:t>
            </a:r>
            <a:r>
              <a:rPr lang="en-US" altLang="zh-CN" dirty="0"/>
              <a:t>-</a:t>
            </a:r>
            <a:r>
              <a:rPr lang="zh-CN" altLang="en-US" dirty="0"/>
              <a:t>汽油、柴油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0388" y="1268413"/>
            <a:ext cx="8721725" cy="47513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注意事项：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当月预存的金额不能算购进量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本月买了</a:t>
            </a: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元加油卡，三个月后用完，不方便统计前提下，可以简单估算每月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元。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zh-CN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不要把当月的购进量当成本月消费量。</a:t>
            </a:r>
            <a:endParaRPr kumimoji="0" lang="en-US" altLang="zh-CN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YjUzNzBiNmYzNjRiMzBhYTYzYzMyOTc0MjJjMzkzYzIifQ=="/>
</p:tagLst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0</TotalTime>
  <Words>2199</Words>
  <Application>WPS 演示</Application>
  <PresentationFormat>A4 纸张(210x297 毫米)</PresentationFormat>
  <Paragraphs>312</Paragraphs>
  <Slides>17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6" baseType="lpstr">
      <vt:lpstr>Arial</vt:lpstr>
      <vt:lpstr>宋体</vt:lpstr>
      <vt:lpstr>Wingdings</vt:lpstr>
      <vt:lpstr>Verdana</vt:lpstr>
      <vt:lpstr>Times New Roman</vt:lpstr>
      <vt:lpstr>黑体</vt:lpstr>
      <vt:lpstr>方正姚体</vt:lpstr>
      <vt:lpstr>华文细黑</vt:lpstr>
      <vt:lpstr>微软雅黑</vt:lpstr>
      <vt:lpstr>楷体_GB2312</vt:lpstr>
      <vt:lpstr>新宋体</vt:lpstr>
      <vt:lpstr>仿宋_GB2312</vt:lpstr>
      <vt:lpstr>仿宋</vt:lpstr>
      <vt:lpstr>Wingdings 2</vt:lpstr>
      <vt:lpstr>Wingdings</vt:lpstr>
      <vt:lpstr>华文细黑</vt:lpstr>
      <vt:lpstr>Arial Unicode MS</vt:lpstr>
      <vt:lpstr>1_自定义设计方案</vt:lpstr>
      <vt:lpstr>1_Profile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导向科技</Company>
  <LinksUpToDate>false</LinksUpToDate>
  <SharedDoc>false</SharedDoc>
  <HyperlinksChanged>false</HyperlinksChanged>
  <AppVersion>14.0000</AppVersion>
  <Pages>44</Pag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导向科技</dc:title>
  <dc:creator>导向科技</dc:creator>
  <cp:keywords>导向科技</cp:keywords>
  <dc:subject>导向科技</dc:subject>
  <cp:category>导向科技</cp:category>
  <cp:lastModifiedBy>习惯</cp:lastModifiedBy>
  <cp:revision>936</cp:revision>
  <cp:lastPrinted>1999-12-28T05:53:47Z</cp:lastPrinted>
  <dcterms:created xsi:type="dcterms:W3CDTF">1999-07-29T05:28:16Z</dcterms:created>
  <dcterms:modified xsi:type="dcterms:W3CDTF">2023-10-19T02:15:06Z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76C693C7B1294909AB4C93F8BC60A885_12</vt:lpwstr>
  </property>
  <property fmtid="{D5CDD505-2E9C-101B-9397-08002B2CF9AE}" pid="3" name="KSOProductBuildVer">
    <vt:lpwstr>2052-12.1.0.15712</vt:lpwstr>
  </property>
</Properties>
</file>