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theme/theme8.xml" ContentType="application/vnd.openxmlformats-officedocument.theme+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theme/theme9.xml" ContentType="application/vnd.openxmlformats-officedocument.theme+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10.xml" ContentType="application/vnd.openxmlformats-officedocument.theme+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theme/themeOverride4.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96" r:id="rId3"/>
    <p:sldMasterId id="2147483720" r:id="rId4"/>
    <p:sldMasterId id="2147483732" r:id="rId5"/>
    <p:sldMasterId id="2147483744" r:id="rId6"/>
    <p:sldMasterId id="2147483759" r:id="rId7"/>
    <p:sldMasterId id="2147483771" r:id="rId8"/>
    <p:sldMasterId id="2147483786" r:id="rId9"/>
    <p:sldMasterId id="2147483798" r:id="rId10"/>
    <p:sldMasterId id="2147483810" r:id="rId11"/>
  </p:sldMasterIdLst>
  <p:notesMasterIdLst>
    <p:notesMasterId r:id="rId35"/>
  </p:notesMasterIdLst>
  <p:sldIdLst>
    <p:sldId id="286" r:id="rId12"/>
    <p:sldId id="289" r:id="rId13"/>
    <p:sldId id="281" r:id="rId14"/>
    <p:sldId id="264" r:id="rId15"/>
    <p:sldId id="279" r:id="rId16"/>
    <p:sldId id="282" r:id="rId17"/>
    <p:sldId id="283" r:id="rId18"/>
    <p:sldId id="272" r:id="rId19"/>
    <p:sldId id="257" r:id="rId20"/>
    <p:sldId id="258" r:id="rId21"/>
    <p:sldId id="292" r:id="rId22"/>
    <p:sldId id="265" r:id="rId23"/>
    <p:sldId id="290" r:id="rId24"/>
    <p:sldId id="294" r:id="rId25"/>
    <p:sldId id="293" r:id="rId26"/>
    <p:sldId id="261" r:id="rId27"/>
    <p:sldId id="270" r:id="rId28"/>
    <p:sldId id="271" r:id="rId29"/>
    <p:sldId id="291" r:id="rId30"/>
    <p:sldId id="274" r:id="rId31"/>
    <p:sldId id="275" r:id="rId32"/>
    <p:sldId id="277" r:id="rId33"/>
    <p:sldId id="288"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CDE5"/>
    <a:srgbClr val="95B3D7"/>
    <a:srgbClr val="E9EDF4"/>
    <a:srgbClr val="3366FF"/>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9" autoAdjust="0"/>
  </p:normalViewPr>
  <p:slideViewPr>
    <p:cSldViewPr>
      <p:cViewPr>
        <p:scale>
          <a:sx n="52" d="100"/>
          <a:sy n="52" d="100"/>
        </p:scale>
        <p:origin x="-1690" y="-336"/>
      </p:cViewPr>
      <p:guideLst>
        <p:guide orient="horz" pos="2160"/>
        <p:guide pos="2880"/>
      </p:guideLst>
    </p:cSldViewPr>
  </p:slideViewPr>
  <p:outlineViewPr>
    <p:cViewPr>
      <p:scale>
        <a:sx n="33" d="100"/>
        <a:sy n="33" d="100"/>
      </p:scale>
      <p:origin x="259" y="191419"/>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1BC1CF-B8CA-484D-80FC-9593539CD9C2}"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zh-CN" altLang="en-US"/>
        </a:p>
      </dgm:t>
    </dgm:pt>
    <dgm:pt modelId="{09DB0EE2-EE9B-44E3-8FD1-62CA77177F72}">
      <dgm:prSet phldrT="[文本]" custT="1"/>
      <dgm:spPr/>
      <dgm:t>
        <a:bodyPr/>
        <a:lstStyle/>
        <a:p>
          <a:r>
            <a:rPr lang="zh-CN" altLang="en-US" sz="2400" dirty="0" smtClean="0">
              <a:latin typeface="微软雅黑" pitchFamily="34" charset="-122"/>
              <a:ea typeface="微软雅黑" pitchFamily="34" charset="-122"/>
            </a:rPr>
            <a:t>制造成本</a:t>
          </a:r>
          <a:endParaRPr lang="zh-CN" altLang="en-US" sz="2400" dirty="0">
            <a:latin typeface="微软雅黑" pitchFamily="34" charset="-122"/>
            <a:ea typeface="微软雅黑" pitchFamily="34" charset="-122"/>
          </a:endParaRPr>
        </a:p>
      </dgm:t>
    </dgm:pt>
    <dgm:pt modelId="{1F494F5F-11EF-4969-BEE0-B0151569EE93}" type="parTrans" cxnId="{08D8CF03-1EF6-42E1-B623-A9093EE2CF72}">
      <dgm:prSet/>
      <dgm:spPr/>
      <dgm:t>
        <a:bodyPr/>
        <a:lstStyle/>
        <a:p>
          <a:endParaRPr lang="zh-CN" altLang="en-US" sz="2400">
            <a:latin typeface="微软雅黑" pitchFamily="34" charset="-122"/>
            <a:ea typeface="微软雅黑" pitchFamily="34" charset="-122"/>
          </a:endParaRPr>
        </a:p>
      </dgm:t>
    </dgm:pt>
    <dgm:pt modelId="{D35CFCE8-EC1A-4C7E-BB05-E51722832380}" type="sibTrans" cxnId="{08D8CF03-1EF6-42E1-B623-A9093EE2CF72}">
      <dgm:prSet/>
      <dgm:spPr/>
      <dgm:t>
        <a:bodyPr/>
        <a:lstStyle/>
        <a:p>
          <a:endParaRPr lang="zh-CN" altLang="en-US" sz="2400">
            <a:latin typeface="微软雅黑" pitchFamily="34" charset="-122"/>
            <a:ea typeface="微软雅黑" pitchFamily="34" charset="-122"/>
          </a:endParaRPr>
        </a:p>
      </dgm:t>
    </dgm:pt>
    <dgm:pt modelId="{0773986B-054A-4556-92AA-68177831106A}">
      <dgm:prSet phldrT="[文本]" custT="1"/>
      <dgm:spPr/>
      <dgm:t>
        <a:bodyPr/>
        <a:lstStyle/>
        <a:p>
          <a:pPr algn="ctr"/>
          <a:r>
            <a:rPr lang="zh-CN" altLang="en-US" sz="2000" dirty="0" smtClean="0">
              <a:latin typeface="微软雅黑" pitchFamily="34" charset="-122"/>
              <a:ea typeface="微软雅黑" pitchFamily="34" charset="-122"/>
            </a:rPr>
            <a:t>直接材料消耗</a:t>
          </a:r>
          <a:endParaRPr lang="zh-CN" altLang="en-US" sz="2000" dirty="0">
            <a:latin typeface="微软雅黑" pitchFamily="34" charset="-122"/>
            <a:ea typeface="微软雅黑" pitchFamily="34" charset="-122"/>
          </a:endParaRPr>
        </a:p>
      </dgm:t>
    </dgm:pt>
    <dgm:pt modelId="{503BBC3A-BB0A-4F7B-9820-EE4B8C9F2012}" type="parTrans" cxnId="{71010704-2FCC-4C88-95AA-9453881C518B}">
      <dgm:prSet custT="1"/>
      <dgm:spPr/>
      <dgm:t>
        <a:bodyPr/>
        <a:lstStyle/>
        <a:p>
          <a:endParaRPr lang="zh-CN" altLang="en-US" sz="2400">
            <a:latin typeface="微软雅黑" pitchFamily="34" charset="-122"/>
            <a:ea typeface="微软雅黑" pitchFamily="34" charset="-122"/>
          </a:endParaRPr>
        </a:p>
      </dgm:t>
    </dgm:pt>
    <dgm:pt modelId="{7D3FB4E4-A1EB-437A-A7F9-4F670F2EDF2D}" type="sibTrans" cxnId="{71010704-2FCC-4C88-95AA-9453881C518B}">
      <dgm:prSet/>
      <dgm:spPr/>
      <dgm:t>
        <a:bodyPr/>
        <a:lstStyle/>
        <a:p>
          <a:endParaRPr lang="zh-CN" altLang="en-US" sz="2400">
            <a:latin typeface="微软雅黑" pitchFamily="34" charset="-122"/>
            <a:ea typeface="微软雅黑" pitchFamily="34" charset="-122"/>
          </a:endParaRPr>
        </a:p>
      </dgm:t>
    </dgm:pt>
    <dgm:pt modelId="{B1351DC4-8EF0-4F21-8232-17E2503F5BE8}">
      <dgm:prSet phldrT="[文本]" custT="1"/>
      <dgm:spPr/>
      <dgm:t>
        <a:bodyPr/>
        <a:lstStyle/>
        <a:p>
          <a:pPr algn="just"/>
          <a:r>
            <a:rPr lang="zh-CN" altLang="en-US" sz="1600" dirty="0" smtClean="0">
              <a:latin typeface="微软雅黑" pitchFamily="34" charset="-122"/>
              <a:ea typeface="微软雅黑" pitchFamily="34" charset="-122"/>
            </a:rPr>
            <a:t>直接从事产品生产的工人的全部劳动报酬及福利费，</a:t>
          </a:r>
          <a:r>
            <a:rPr lang="zh-CN" altLang="en-US" sz="1600" b="1" dirty="0" smtClean="0">
              <a:latin typeface="微软雅黑" pitchFamily="34" charset="-122"/>
              <a:ea typeface="微软雅黑" pitchFamily="34" charset="-122"/>
            </a:rPr>
            <a:t>不包含</a:t>
          </a:r>
          <a:r>
            <a:rPr lang="zh-CN" altLang="en-US" sz="1600" dirty="0" smtClean="0">
              <a:latin typeface="微软雅黑" pitchFamily="34" charset="-122"/>
              <a:ea typeface="微软雅黑" pitchFamily="34" charset="-122"/>
            </a:rPr>
            <a:t>制造费用中列支的人工费用</a:t>
          </a:r>
          <a:endParaRPr lang="zh-CN" altLang="en-US" sz="1600" dirty="0">
            <a:latin typeface="微软雅黑" pitchFamily="34" charset="-122"/>
            <a:ea typeface="微软雅黑" pitchFamily="34" charset="-122"/>
          </a:endParaRPr>
        </a:p>
      </dgm:t>
    </dgm:pt>
    <dgm:pt modelId="{B84C76E8-34FE-4081-9FF6-0BC764D088BC}" type="parTrans" cxnId="{04A3C4E4-2BE6-47FF-B2A2-061A6DF266FD}">
      <dgm:prSet custT="1"/>
      <dgm:spPr/>
      <dgm:t>
        <a:bodyPr/>
        <a:lstStyle/>
        <a:p>
          <a:endParaRPr lang="zh-CN" altLang="en-US" sz="2400">
            <a:latin typeface="微软雅黑" pitchFamily="34" charset="-122"/>
            <a:ea typeface="微软雅黑" pitchFamily="34" charset="-122"/>
          </a:endParaRPr>
        </a:p>
      </dgm:t>
    </dgm:pt>
    <dgm:pt modelId="{8190D57B-A89D-4AE0-BB01-4FC2B16C464A}" type="sibTrans" cxnId="{04A3C4E4-2BE6-47FF-B2A2-061A6DF266FD}">
      <dgm:prSet/>
      <dgm:spPr/>
      <dgm:t>
        <a:bodyPr/>
        <a:lstStyle/>
        <a:p>
          <a:endParaRPr lang="zh-CN" altLang="en-US" sz="2400">
            <a:latin typeface="微软雅黑" pitchFamily="34" charset="-122"/>
            <a:ea typeface="微软雅黑" pitchFamily="34" charset="-122"/>
          </a:endParaRPr>
        </a:p>
      </dgm:t>
    </dgm:pt>
    <dgm:pt modelId="{451C07D7-01E0-417C-886D-2A7E27250C60}">
      <dgm:prSet phldrT="[文本]" custT="1"/>
      <dgm:spPr/>
      <dgm:t>
        <a:bodyPr/>
        <a:lstStyle/>
        <a:p>
          <a:pPr algn="just"/>
          <a:r>
            <a:rPr lang="zh-CN" altLang="en-US" sz="1600" dirty="0" smtClean="0">
              <a:latin typeface="微软雅黑" pitchFamily="34" charset="-122"/>
              <a:ea typeface="微软雅黑" pitchFamily="34" charset="-122"/>
            </a:rPr>
            <a:t>制造成本中</a:t>
          </a:r>
          <a:r>
            <a:rPr lang="zh-CN" altLang="en-US" sz="1600" b="1" dirty="0" smtClean="0">
              <a:latin typeface="微软雅黑" pitchFamily="34" charset="-122"/>
              <a:ea typeface="微软雅黑" pitchFamily="34" charset="-122"/>
            </a:rPr>
            <a:t>扣除</a:t>
          </a:r>
          <a:r>
            <a:rPr lang="zh-CN" altLang="en-US" sz="1600" dirty="0" smtClean="0">
              <a:latin typeface="微软雅黑" pitchFamily="34" charset="-122"/>
              <a:ea typeface="微软雅黑" pitchFamily="34" charset="-122"/>
            </a:rPr>
            <a:t>直接</a:t>
          </a:r>
          <a:r>
            <a:rPr lang="zh-CN" altLang="en-US" sz="1600" smtClean="0">
              <a:latin typeface="微软雅黑" pitchFamily="34" charset="-122"/>
              <a:ea typeface="微软雅黑" pitchFamily="34" charset="-122"/>
            </a:rPr>
            <a:t>材料消耗、直接人工、制造</a:t>
          </a:r>
          <a:r>
            <a:rPr lang="zh-CN" altLang="en-US" sz="1600" dirty="0" smtClean="0">
              <a:latin typeface="微软雅黑" pitchFamily="34" charset="-122"/>
              <a:ea typeface="微软雅黑" pitchFamily="34" charset="-122"/>
            </a:rPr>
            <a:t>费用后的全部费用</a:t>
          </a:r>
          <a:endParaRPr lang="zh-CN" altLang="en-US" sz="1600" dirty="0">
            <a:latin typeface="微软雅黑" pitchFamily="34" charset="-122"/>
            <a:ea typeface="微软雅黑" pitchFamily="34" charset="-122"/>
          </a:endParaRPr>
        </a:p>
      </dgm:t>
    </dgm:pt>
    <dgm:pt modelId="{7B3B03DC-EACE-4356-9FD6-72A01F8F952B}" type="parTrans" cxnId="{E360BE13-0FD8-443F-86A0-083EFA815136}">
      <dgm:prSet custT="1"/>
      <dgm:spPr/>
      <dgm:t>
        <a:bodyPr/>
        <a:lstStyle/>
        <a:p>
          <a:endParaRPr lang="zh-CN" altLang="en-US" sz="2400">
            <a:latin typeface="微软雅黑" pitchFamily="34" charset="-122"/>
            <a:ea typeface="微软雅黑" pitchFamily="34" charset="-122"/>
          </a:endParaRPr>
        </a:p>
      </dgm:t>
    </dgm:pt>
    <dgm:pt modelId="{5670F265-5BDB-4C94-AD4F-94198551B794}" type="sibTrans" cxnId="{E360BE13-0FD8-443F-86A0-083EFA815136}">
      <dgm:prSet/>
      <dgm:spPr/>
      <dgm:t>
        <a:bodyPr/>
        <a:lstStyle/>
        <a:p>
          <a:endParaRPr lang="zh-CN" altLang="en-US" sz="2400">
            <a:latin typeface="微软雅黑" pitchFamily="34" charset="-122"/>
            <a:ea typeface="微软雅黑" pitchFamily="34" charset="-122"/>
          </a:endParaRPr>
        </a:p>
      </dgm:t>
    </dgm:pt>
    <dgm:pt modelId="{84DC3913-73F1-43C9-9760-DA66C848C41D}">
      <dgm:prSet phldrT="[文本]" custT="1"/>
      <dgm:spPr/>
      <dgm:t>
        <a:bodyPr/>
        <a:lstStyle/>
        <a:p>
          <a:pPr algn="ctr"/>
          <a:r>
            <a:rPr lang="zh-CN" altLang="en-US" sz="2000" dirty="0" smtClean="0">
              <a:latin typeface="微软雅黑" pitchFamily="34" charset="-122"/>
              <a:ea typeface="微软雅黑" pitchFamily="34" charset="-122"/>
            </a:rPr>
            <a:t>其他直接费用</a:t>
          </a:r>
          <a:endParaRPr lang="zh-CN" altLang="en-US" sz="2000" dirty="0">
            <a:latin typeface="微软雅黑" pitchFamily="34" charset="-122"/>
            <a:ea typeface="微软雅黑" pitchFamily="34" charset="-122"/>
          </a:endParaRPr>
        </a:p>
      </dgm:t>
    </dgm:pt>
    <dgm:pt modelId="{9C7EBB5A-657F-4D31-AAE8-C207FCB6F3A1}" type="parTrans" cxnId="{87716D04-D6A2-4838-B0FC-745F391DD631}">
      <dgm:prSet custT="1"/>
      <dgm:spPr/>
      <dgm:t>
        <a:bodyPr/>
        <a:lstStyle/>
        <a:p>
          <a:endParaRPr lang="zh-CN" altLang="en-US" sz="2400">
            <a:latin typeface="微软雅黑" pitchFamily="34" charset="-122"/>
            <a:ea typeface="微软雅黑" pitchFamily="34" charset="-122"/>
          </a:endParaRPr>
        </a:p>
      </dgm:t>
    </dgm:pt>
    <dgm:pt modelId="{B2912B99-35BB-4B6A-9DEE-FACD09D94FAD}" type="sibTrans" cxnId="{87716D04-D6A2-4838-B0FC-745F391DD631}">
      <dgm:prSet/>
      <dgm:spPr/>
      <dgm:t>
        <a:bodyPr/>
        <a:lstStyle/>
        <a:p>
          <a:endParaRPr lang="zh-CN" altLang="en-US" sz="2400">
            <a:latin typeface="微软雅黑" pitchFamily="34" charset="-122"/>
            <a:ea typeface="微软雅黑" pitchFamily="34" charset="-122"/>
          </a:endParaRPr>
        </a:p>
      </dgm:t>
    </dgm:pt>
    <dgm:pt modelId="{A9DF4D53-933A-4408-B03E-5DDE0F68B666}">
      <dgm:prSet phldrT="[文本]" custT="1"/>
      <dgm:spPr/>
      <dgm:t>
        <a:bodyPr/>
        <a:lstStyle/>
        <a:p>
          <a:pPr algn="just"/>
          <a:r>
            <a:rPr lang="zh-CN" altLang="en-US" sz="1600" dirty="0" smtClean="0">
              <a:latin typeface="微软雅黑" pitchFamily="34" charset="-122"/>
              <a:ea typeface="微软雅黑" pitchFamily="34" charset="-122"/>
            </a:rPr>
            <a:t>企业各生产车间或分厂为生产产品和提供劳务而发生的各项间接费用</a:t>
          </a:r>
          <a:endParaRPr lang="zh-CN" altLang="en-US" sz="1600" dirty="0">
            <a:latin typeface="微软雅黑" pitchFamily="34" charset="-122"/>
            <a:ea typeface="微软雅黑" pitchFamily="34" charset="-122"/>
          </a:endParaRPr>
        </a:p>
      </dgm:t>
    </dgm:pt>
    <dgm:pt modelId="{99620ED9-F8D3-4B62-813F-4F451066AC17}" type="parTrans" cxnId="{283B0841-814D-44A9-89A7-4DF937242B79}">
      <dgm:prSet custT="1"/>
      <dgm:spPr/>
      <dgm:t>
        <a:bodyPr/>
        <a:lstStyle/>
        <a:p>
          <a:endParaRPr lang="zh-CN" altLang="en-US" sz="2400">
            <a:latin typeface="微软雅黑" pitchFamily="34" charset="-122"/>
            <a:ea typeface="微软雅黑" pitchFamily="34" charset="-122"/>
          </a:endParaRPr>
        </a:p>
      </dgm:t>
    </dgm:pt>
    <dgm:pt modelId="{F15439CF-7569-41DC-9FA3-9D22A1D52BF2}" type="sibTrans" cxnId="{283B0841-814D-44A9-89A7-4DF937242B79}">
      <dgm:prSet/>
      <dgm:spPr/>
      <dgm:t>
        <a:bodyPr/>
        <a:lstStyle/>
        <a:p>
          <a:endParaRPr lang="zh-CN" altLang="en-US" sz="2400">
            <a:latin typeface="微软雅黑" pitchFamily="34" charset="-122"/>
            <a:ea typeface="微软雅黑" pitchFamily="34" charset="-122"/>
          </a:endParaRPr>
        </a:p>
      </dgm:t>
    </dgm:pt>
    <dgm:pt modelId="{2C8FC450-1917-49EE-9593-40C46D3A590A}">
      <dgm:prSet phldrT="[文本]" custT="1"/>
      <dgm:spPr/>
      <dgm:t>
        <a:bodyPr/>
        <a:lstStyle/>
        <a:p>
          <a:pPr algn="ctr"/>
          <a:r>
            <a:rPr lang="zh-CN" altLang="en-US" sz="2000" dirty="0" smtClean="0">
              <a:latin typeface="微软雅黑" pitchFamily="34" charset="-122"/>
              <a:ea typeface="微软雅黑" pitchFamily="34" charset="-122"/>
            </a:rPr>
            <a:t>制造费用</a:t>
          </a:r>
          <a:endParaRPr lang="zh-CN" altLang="en-US" sz="2000" dirty="0">
            <a:latin typeface="微软雅黑" pitchFamily="34" charset="-122"/>
            <a:ea typeface="微软雅黑" pitchFamily="34" charset="-122"/>
          </a:endParaRPr>
        </a:p>
      </dgm:t>
    </dgm:pt>
    <dgm:pt modelId="{579D440A-154A-4C33-BE06-FDB3461919AB}" type="parTrans" cxnId="{A4FDA53F-064B-4C79-AA7C-AF2C59914F84}">
      <dgm:prSet custT="1"/>
      <dgm:spPr/>
      <dgm:t>
        <a:bodyPr/>
        <a:lstStyle/>
        <a:p>
          <a:endParaRPr lang="zh-CN" altLang="en-US" sz="2400">
            <a:latin typeface="微软雅黑" pitchFamily="34" charset="-122"/>
            <a:ea typeface="微软雅黑" pitchFamily="34" charset="-122"/>
          </a:endParaRPr>
        </a:p>
      </dgm:t>
    </dgm:pt>
    <dgm:pt modelId="{B0FA46DC-B7A7-4D0F-80EC-10394C9A3226}" type="sibTrans" cxnId="{A4FDA53F-064B-4C79-AA7C-AF2C59914F84}">
      <dgm:prSet/>
      <dgm:spPr/>
      <dgm:t>
        <a:bodyPr/>
        <a:lstStyle/>
        <a:p>
          <a:endParaRPr lang="zh-CN" altLang="en-US" sz="2400">
            <a:latin typeface="微软雅黑" pitchFamily="34" charset="-122"/>
            <a:ea typeface="微软雅黑" pitchFamily="34" charset="-122"/>
          </a:endParaRPr>
        </a:p>
      </dgm:t>
    </dgm:pt>
    <dgm:pt modelId="{C23B1E72-7581-41A7-99B0-0609C7032CEA}">
      <dgm:prSet phldrT="[文本]" custT="1"/>
      <dgm:spPr/>
      <dgm:t>
        <a:bodyPr/>
        <a:lstStyle/>
        <a:p>
          <a:pPr algn="just"/>
          <a:r>
            <a:rPr lang="zh-CN" altLang="en-US" sz="1600" dirty="0" smtClean="0">
              <a:latin typeface="微软雅黑" pitchFamily="34" charset="-122"/>
              <a:ea typeface="微软雅黑" pitchFamily="34" charset="-122"/>
            </a:rPr>
            <a:t>生产中所消耗的产品的原料及</a:t>
          </a:r>
          <a:r>
            <a:rPr lang="zh-CN" altLang="en-US" sz="1600" smtClean="0">
              <a:latin typeface="微软雅黑" pitchFamily="34" charset="-122"/>
              <a:ea typeface="微软雅黑" pitchFamily="34" charset="-122"/>
            </a:rPr>
            <a:t>主要原材料、燃料和动力、包装物、外购半成品、修理</a:t>
          </a:r>
          <a:r>
            <a:rPr lang="zh-CN" altLang="en-US" sz="1600" dirty="0" smtClean="0">
              <a:latin typeface="微软雅黑" pitchFamily="34" charset="-122"/>
              <a:ea typeface="微软雅黑" pitchFamily="34" charset="-122"/>
            </a:rPr>
            <a:t>用备件和其他直接材料</a:t>
          </a:r>
          <a:endParaRPr lang="zh-CN" altLang="en-US" sz="1600" dirty="0">
            <a:latin typeface="微软雅黑" pitchFamily="34" charset="-122"/>
            <a:ea typeface="微软雅黑" pitchFamily="34" charset="-122"/>
          </a:endParaRPr>
        </a:p>
      </dgm:t>
    </dgm:pt>
    <dgm:pt modelId="{663A077B-6D36-4AE9-89AD-E280A0CD02B6}" type="sibTrans" cxnId="{2F0DCAAD-A1E8-44E8-9590-E933A2470BCA}">
      <dgm:prSet/>
      <dgm:spPr/>
      <dgm:t>
        <a:bodyPr/>
        <a:lstStyle/>
        <a:p>
          <a:endParaRPr lang="zh-CN" altLang="en-US" sz="2400">
            <a:latin typeface="微软雅黑" pitchFamily="34" charset="-122"/>
            <a:ea typeface="微软雅黑" pitchFamily="34" charset="-122"/>
          </a:endParaRPr>
        </a:p>
      </dgm:t>
    </dgm:pt>
    <dgm:pt modelId="{D5A679CE-F71B-4F4F-BD1B-E16C4263CF73}" type="parTrans" cxnId="{2F0DCAAD-A1E8-44E8-9590-E933A2470BCA}">
      <dgm:prSet custT="1"/>
      <dgm:spPr/>
      <dgm:t>
        <a:bodyPr/>
        <a:lstStyle/>
        <a:p>
          <a:endParaRPr lang="zh-CN" altLang="en-US" sz="2400">
            <a:latin typeface="微软雅黑" pitchFamily="34" charset="-122"/>
            <a:ea typeface="微软雅黑" pitchFamily="34" charset="-122"/>
          </a:endParaRPr>
        </a:p>
      </dgm:t>
    </dgm:pt>
    <dgm:pt modelId="{FEB066B4-327A-45C4-9B03-9954DF88528A}">
      <dgm:prSet phldrT="[文本]" custT="1"/>
      <dgm:spPr/>
      <dgm:t>
        <a:bodyPr/>
        <a:lstStyle/>
        <a:p>
          <a:pPr algn="ctr"/>
          <a:r>
            <a:rPr lang="zh-CN" altLang="en-US" sz="2000" dirty="0" smtClean="0">
              <a:latin typeface="微软雅黑" pitchFamily="34" charset="-122"/>
              <a:ea typeface="微软雅黑" pitchFamily="34" charset="-122"/>
            </a:rPr>
            <a:t>直接人工</a:t>
          </a:r>
          <a:endParaRPr lang="zh-CN" altLang="en-US" sz="2000" dirty="0">
            <a:latin typeface="微软雅黑" pitchFamily="34" charset="-122"/>
            <a:ea typeface="微软雅黑" pitchFamily="34" charset="-122"/>
          </a:endParaRPr>
        </a:p>
      </dgm:t>
    </dgm:pt>
    <dgm:pt modelId="{0C05E64A-8956-48DF-A03E-391D11BA2CB0}" type="sibTrans" cxnId="{0ECD3E82-7962-43B5-AB15-49A079B8F466}">
      <dgm:prSet/>
      <dgm:spPr/>
      <dgm:t>
        <a:bodyPr/>
        <a:lstStyle/>
        <a:p>
          <a:endParaRPr lang="zh-CN" altLang="en-US" sz="2400">
            <a:latin typeface="微软雅黑" pitchFamily="34" charset="-122"/>
            <a:ea typeface="微软雅黑" pitchFamily="34" charset="-122"/>
          </a:endParaRPr>
        </a:p>
      </dgm:t>
    </dgm:pt>
    <dgm:pt modelId="{61F6B914-926E-48BA-87D0-5B26DE019860}" type="parTrans" cxnId="{0ECD3E82-7962-43B5-AB15-49A079B8F466}">
      <dgm:prSet custT="1"/>
      <dgm:spPr/>
      <dgm:t>
        <a:bodyPr/>
        <a:lstStyle/>
        <a:p>
          <a:endParaRPr lang="zh-CN" altLang="en-US" sz="2400">
            <a:latin typeface="微软雅黑" pitchFamily="34" charset="-122"/>
            <a:ea typeface="微软雅黑" pitchFamily="34" charset="-122"/>
          </a:endParaRPr>
        </a:p>
      </dgm:t>
    </dgm:pt>
    <dgm:pt modelId="{A851B494-512B-4BA4-805B-6F88A51B8A66}" type="pres">
      <dgm:prSet presAssocID="{0F1BC1CF-B8CA-484D-80FC-9593539CD9C2}" presName="diagram" presStyleCnt="0">
        <dgm:presLayoutVars>
          <dgm:chPref val="1"/>
          <dgm:dir/>
          <dgm:animOne val="branch"/>
          <dgm:animLvl val="lvl"/>
          <dgm:resizeHandles val="exact"/>
        </dgm:presLayoutVars>
      </dgm:prSet>
      <dgm:spPr/>
      <dgm:t>
        <a:bodyPr/>
        <a:lstStyle/>
        <a:p>
          <a:endParaRPr lang="zh-CN" altLang="en-US"/>
        </a:p>
      </dgm:t>
    </dgm:pt>
    <dgm:pt modelId="{3EF1606D-F23A-4370-82C6-01BC99E2E8D8}" type="pres">
      <dgm:prSet presAssocID="{09DB0EE2-EE9B-44E3-8FD1-62CA77177F72}" presName="root1" presStyleCnt="0"/>
      <dgm:spPr/>
    </dgm:pt>
    <dgm:pt modelId="{67D3F0D2-7ABB-4C4F-B248-140A27927CC6}" type="pres">
      <dgm:prSet presAssocID="{09DB0EE2-EE9B-44E3-8FD1-62CA77177F72}" presName="LevelOneTextNode" presStyleLbl="node0" presStyleIdx="0" presStyleCnt="1" custScaleX="88337" custScaleY="56248" custLinFactNeighborX="-14361">
        <dgm:presLayoutVars>
          <dgm:chPref val="3"/>
        </dgm:presLayoutVars>
      </dgm:prSet>
      <dgm:spPr/>
      <dgm:t>
        <a:bodyPr/>
        <a:lstStyle/>
        <a:p>
          <a:endParaRPr lang="zh-CN" altLang="en-US"/>
        </a:p>
      </dgm:t>
    </dgm:pt>
    <dgm:pt modelId="{76DEAC63-2EF8-4C7F-8AFF-5A1C2350BDF4}" type="pres">
      <dgm:prSet presAssocID="{09DB0EE2-EE9B-44E3-8FD1-62CA77177F72}" presName="level2hierChild" presStyleCnt="0"/>
      <dgm:spPr/>
    </dgm:pt>
    <dgm:pt modelId="{2F2163CD-2412-4004-9EA0-13CFAC9A08A2}" type="pres">
      <dgm:prSet presAssocID="{503BBC3A-BB0A-4F7B-9820-EE4B8C9F2012}" presName="conn2-1" presStyleLbl="parChTrans1D2" presStyleIdx="0" presStyleCnt="4"/>
      <dgm:spPr/>
      <dgm:t>
        <a:bodyPr/>
        <a:lstStyle/>
        <a:p>
          <a:endParaRPr lang="zh-CN" altLang="en-US"/>
        </a:p>
      </dgm:t>
    </dgm:pt>
    <dgm:pt modelId="{A8F0F1E6-1267-47C3-BF64-83BA5D9C5DB4}" type="pres">
      <dgm:prSet presAssocID="{503BBC3A-BB0A-4F7B-9820-EE4B8C9F2012}" presName="connTx" presStyleLbl="parChTrans1D2" presStyleIdx="0" presStyleCnt="4"/>
      <dgm:spPr/>
      <dgm:t>
        <a:bodyPr/>
        <a:lstStyle/>
        <a:p>
          <a:endParaRPr lang="zh-CN" altLang="en-US"/>
        </a:p>
      </dgm:t>
    </dgm:pt>
    <dgm:pt modelId="{9003029D-A1C2-44C5-BCAB-DF358287F0A7}" type="pres">
      <dgm:prSet presAssocID="{0773986B-054A-4556-92AA-68177831106A}" presName="root2" presStyleCnt="0"/>
      <dgm:spPr/>
    </dgm:pt>
    <dgm:pt modelId="{35B138BD-7996-4CB8-9C53-AF4FEF032390}" type="pres">
      <dgm:prSet presAssocID="{0773986B-054A-4556-92AA-68177831106A}" presName="LevelTwoTextNode" presStyleLbl="node2" presStyleIdx="0" presStyleCnt="4" custScaleY="66257" custLinFactNeighborX="-13495">
        <dgm:presLayoutVars>
          <dgm:chPref val="3"/>
        </dgm:presLayoutVars>
      </dgm:prSet>
      <dgm:spPr/>
      <dgm:t>
        <a:bodyPr/>
        <a:lstStyle/>
        <a:p>
          <a:endParaRPr lang="zh-CN" altLang="en-US"/>
        </a:p>
      </dgm:t>
    </dgm:pt>
    <dgm:pt modelId="{21B35D25-A90B-4B1C-9AC2-E3C5D5F50121}" type="pres">
      <dgm:prSet presAssocID="{0773986B-054A-4556-92AA-68177831106A}" presName="level3hierChild" presStyleCnt="0"/>
      <dgm:spPr/>
    </dgm:pt>
    <dgm:pt modelId="{E40AEA7D-D742-4972-B227-638A496760EC}" type="pres">
      <dgm:prSet presAssocID="{D5A679CE-F71B-4F4F-BD1B-E16C4263CF73}" presName="conn2-1" presStyleLbl="parChTrans1D3" presStyleIdx="0" presStyleCnt="4"/>
      <dgm:spPr/>
      <dgm:t>
        <a:bodyPr/>
        <a:lstStyle/>
        <a:p>
          <a:endParaRPr lang="zh-CN" altLang="en-US"/>
        </a:p>
      </dgm:t>
    </dgm:pt>
    <dgm:pt modelId="{58755329-B9F7-4AFD-8393-219B9E21FC16}" type="pres">
      <dgm:prSet presAssocID="{D5A679CE-F71B-4F4F-BD1B-E16C4263CF73}" presName="connTx" presStyleLbl="parChTrans1D3" presStyleIdx="0" presStyleCnt="4"/>
      <dgm:spPr/>
      <dgm:t>
        <a:bodyPr/>
        <a:lstStyle/>
        <a:p>
          <a:endParaRPr lang="zh-CN" altLang="en-US"/>
        </a:p>
      </dgm:t>
    </dgm:pt>
    <dgm:pt modelId="{7F1B7943-AA5A-4297-B291-8C3C691563D7}" type="pres">
      <dgm:prSet presAssocID="{C23B1E72-7581-41A7-99B0-0609C7032CEA}" presName="root2" presStyleCnt="0"/>
      <dgm:spPr/>
    </dgm:pt>
    <dgm:pt modelId="{78D9A559-27A7-4829-8029-19CF5219E6C3}" type="pres">
      <dgm:prSet presAssocID="{C23B1E72-7581-41A7-99B0-0609C7032CEA}" presName="LevelTwoTextNode" presStyleLbl="node3" presStyleIdx="0" presStyleCnt="4" custScaleX="177666" custScaleY="116103" custLinFactNeighborX="-17240">
        <dgm:presLayoutVars>
          <dgm:chPref val="3"/>
        </dgm:presLayoutVars>
      </dgm:prSet>
      <dgm:spPr/>
      <dgm:t>
        <a:bodyPr/>
        <a:lstStyle/>
        <a:p>
          <a:endParaRPr lang="zh-CN" altLang="en-US"/>
        </a:p>
      </dgm:t>
    </dgm:pt>
    <dgm:pt modelId="{143B7B51-55BB-4973-99F2-1958F974D9AE}" type="pres">
      <dgm:prSet presAssocID="{C23B1E72-7581-41A7-99B0-0609C7032CEA}" presName="level3hierChild" presStyleCnt="0"/>
      <dgm:spPr/>
    </dgm:pt>
    <dgm:pt modelId="{0EB29738-CF7E-4BBB-BE1C-00B73CD8E721}" type="pres">
      <dgm:prSet presAssocID="{61F6B914-926E-48BA-87D0-5B26DE019860}" presName="conn2-1" presStyleLbl="parChTrans1D2" presStyleIdx="1" presStyleCnt="4"/>
      <dgm:spPr/>
      <dgm:t>
        <a:bodyPr/>
        <a:lstStyle/>
        <a:p>
          <a:endParaRPr lang="zh-CN" altLang="en-US"/>
        </a:p>
      </dgm:t>
    </dgm:pt>
    <dgm:pt modelId="{B2DC05AB-8572-4E93-8E8E-1D42DD8A5F85}" type="pres">
      <dgm:prSet presAssocID="{61F6B914-926E-48BA-87D0-5B26DE019860}" presName="connTx" presStyleLbl="parChTrans1D2" presStyleIdx="1" presStyleCnt="4"/>
      <dgm:spPr/>
      <dgm:t>
        <a:bodyPr/>
        <a:lstStyle/>
        <a:p>
          <a:endParaRPr lang="zh-CN" altLang="en-US"/>
        </a:p>
      </dgm:t>
    </dgm:pt>
    <dgm:pt modelId="{2C904282-8928-4756-AADD-F36145042850}" type="pres">
      <dgm:prSet presAssocID="{FEB066B4-327A-45C4-9B03-9954DF88528A}" presName="root2" presStyleCnt="0"/>
      <dgm:spPr/>
    </dgm:pt>
    <dgm:pt modelId="{61C13305-DB1F-4036-AFC2-19617CE176C1}" type="pres">
      <dgm:prSet presAssocID="{FEB066B4-327A-45C4-9B03-9954DF88528A}" presName="LevelTwoTextNode" presStyleLbl="node2" presStyleIdx="1" presStyleCnt="4" custScaleY="66257" custLinFactNeighborX="-16236">
        <dgm:presLayoutVars>
          <dgm:chPref val="3"/>
        </dgm:presLayoutVars>
      </dgm:prSet>
      <dgm:spPr/>
      <dgm:t>
        <a:bodyPr/>
        <a:lstStyle/>
        <a:p>
          <a:endParaRPr lang="zh-CN" altLang="en-US"/>
        </a:p>
      </dgm:t>
    </dgm:pt>
    <dgm:pt modelId="{BDB5AAF6-2B1B-40B4-AB46-93A49E09492B}" type="pres">
      <dgm:prSet presAssocID="{FEB066B4-327A-45C4-9B03-9954DF88528A}" presName="level3hierChild" presStyleCnt="0"/>
      <dgm:spPr/>
    </dgm:pt>
    <dgm:pt modelId="{BA98F95E-11B8-419F-B176-EC1D68F7908C}" type="pres">
      <dgm:prSet presAssocID="{B84C76E8-34FE-4081-9FF6-0BC764D088BC}" presName="conn2-1" presStyleLbl="parChTrans1D3" presStyleIdx="1" presStyleCnt="4"/>
      <dgm:spPr/>
      <dgm:t>
        <a:bodyPr/>
        <a:lstStyle/>
        <a:p>
          <a:endParaRPr lang="zh-CN" altLang="en-US"/>
        </a:p>
      </dgm:t>
    </dgm:pt>
    <dgm:pt modelId="{66E5CC17-1C87-4887-AC18-113BCED60F9B}" type="pres">
      <dgm:prSet presAssocID="{B84C76E8-34FE-4081-9FF6-0BC764D088BC}" presName="connTx" presStyleLbl="parChTrans1D3" presStyleIdx="1" presStyleCnt="4"/>
      <dgm:spPr/>
      <dgm:t>
        <a:bodyPr/>
        <a:lstStyle/>
        <a:p>
          <a:endParaRPr lang="zh-CN" altLang="en-US"/>
        </a:p>
      </dgm:t>
    </dgm:pt>
    <dgm:pt modelId="{A2669310-9DCC-4BBD-8092-2C12C2F9E1FB}" type="pres">
      <dgm:prSet presAssocID="{B1351DC4-8EF0-4F21-8232-17E2503F5BE8}" presName="root2" presStyleCnt="0"/>
      <dgm:spPr/>
    </dgm:pt>
    <dgm:pt modelId="{56B2BE1E-8F72-476E-B1BD-8AB47B5736A6}" type="pres">
      <dgm:prSet presAssocID="{B1351DC4-8EF0-4F21-8232-17E2503F5BE8}" presName="LevelTwoTextNode" presStyleLbl="node3" presStyleIdx="1" presStyleCnt="4" custScaleX="177666" custLinFactNeighborX="-17240">
        <dgm:presLayoutVars>
          <dgm:chPref val="3"/>
        </dgm:presLayoutVars>
      </dgm:prSet>
      <dgm:spPr/>
      <dgm:t>
        <a:bodyPr/>
        <a:lstStyle/>
        <a:p>
          <a:endParaRPr lang="zh-CN" altLang="en-US"/>
        </a:p>
      </dgm:t>
    </dgm:pt>
    <dgm:pt modelId="{E8194941-A5AD-4DB8-ABB3-B9E2E8E46113}" type="pres">
      <dgm:prSet presAssocID="{B1351DC4-8EF0-4F21-8232-17E2503F5BE8}" presName="level3hierChild" presStyleCnt="0"/>
      <dgm:spPr/>
    </dgm:pt>
    <dgm:pt modelId="{D7701138-D368-49F9-8FFA-0B7DEB32BE83}" type="pres">
      <dgm:prSet presAssocID="{9C7EBB5A-657F-4D31-AAE8-C207FCB6F3A1}" presName="conn2-1" presStyleLbl="parChTrans1D2" presStyleIdx="2" presStyleCnt="4"/>
      <dgm:spPr/>
      <dgm:t>
        <a:bodyPr/>
        <a:lstStyle/>
        <a:p>
          <a:endParaRPr lang="zh-CN" altLang="en-US"/>
        </a:p>
      </dgm:t>
    </dgm:pt>
    <dgm:pt modelId="{C3363C07-BFB4-467B-9BB8-01E1D0052B1A}" type="pres">
      <dgm:prSet presAssocID="{9C7EBB5A-657F-4D31-AAE8-C207FCB6F3A1}" presName="connTx" presStyleLbl="parChTrans1D2" presStyleIdx="2" presStyleCnt="4"/>
      <dgm:spPr/>
      <dgm:t>
        <a:bodyPr/>
        <a:lstStyle/>
        <a:p>
          <a:endParaRPr lang="zh-CN" altLang="en-US"/>
        </a:p>
      </dgm:t>
    </dgm:pt>
    <dgm:pt modelId="{CFEC8399-8351-44DE-BD8B-5376E8FB5DC9}" type="pres">
      <dgm:prSet presAssocID="{84DC3913-73F1-43C9-9760-DA66C848C41D}" presName="root2" presStyleCnt="0"/>
      <dgm:spPr/>
    </dgm:pt>
    <dgm:pt modelId="{6967F541-E935-4CB3-B417-991BB2E17CCF}" type="pres">
      <dgm:prSet presAssocID="{84DC3913-73F1-43C9-9760-DA66C848C41D}" presName="LevelTwoTextNode" presStyleLbl="node2" presStyleIdx="2" presStyleCnt="4" custScaleY="66257" custLinFactNeighborX="-16236">
        <dgm:presLayoutVars>
          <dgm:chPref val="3"/>
        </dgm:presLayoutVars>
      </dgm:prSet>
      <dgm:spPr/>
      <dgm:t>
        <a:bodyPr/>
        <a:lstStyle/>
        <a:p>
          <a:endParaRPr lang="zh-CN" altLang="en-US"/>
        </a:p>
      </dgm:t>
    </dgm:pt>
    <dgm:pt modelId="{1C7AA001-AAC5-4357-ABD4-9AE08A1F2B9A}" type="pres">
      <dgm:prSet presAssocID="{84DC3913-73F1-43C9-9760-DA66C848C41D}" presName="level3hierChild" presStyleCnt="0"/>
      <dgm:spPr/>
    </dgm:pt>
    <dgm:pt modelId="{9E6AE22D-3D6F-4819-A49F-154DF4403973}" type="pres">
      <dgm:prSet presAssocID="{7B3B03DC-EACE-4356-9FD6-72A01F8F952B}" presName="conn2-1" presStyleLbl="parChTrans1D3" presStyleIdx="2" presStyleCnt="4"/>
      <dgm:spPr/>
      <dgm:t>
        <a:bodyPr/>
        <a:lstStyle/>
        <a:p>
          <a:endParaRPr lang="zh-CN" altLang="en-US"/>
        </a:p>
      </dgm:t>
    </dgm:pt>
    <dgm:pt modelId="{B425E65F-E771-4938-85DD-C3A73D36D41A}" type="pres">
      <dgm:prSet presAssocID="{7B3B03DC-EACE-4356-9FD6-72A01F8F952B}" presName="connTx" presStyleLbl="parChTrans1D3" presStyleIdx="2" presStyleCnt="4"/>
      <dgm:spPr/>
      <dgm:t>
        <a:bodyPr/>
        <a:lstStyle/>
        <a:p>
          <a:endParaRPr lang="zh-CN" altLang="en-US"/>
        </a:p>
      </dgm:t>
    </dgm:pt>
    <dgm:pt modelId="{2E5E0C0E-5A65-4DEE-BC70-B24B7D52D26B}" type="pres">
      <dgm:prSet presAssocID="{451C07D7-01E0-417C-886D-2A7E27250C60}" presName="root2" presStyleCnt="0"/>
      <dgm:spPr/>
    </dgm:pt>
    <dgm:pt modelId="{C3466308-D337-40A1-BD01-7755E0AB51B5}" type="pres">
      <dgm:prSet presAssocID="{451C07D7-01E0-417C-886D-2A7E27250C60}" presName="LevelTwoTextNode" presStyleLbl="node3" presStyleIdx="2" presStyleCnt="4" custScaleX="177666" custLinFactNeighborX="-17240">
        <dgm:presLayoutVars>
          <dgm:chPref val="3"/>
        </dgm:presLayoutVars>
      </dgm:prSet>
      <dgm:spPr/>
      <dgm:t>
        <a:bodyPr/>
        <a:lstStyle/>
        <a:p>
          <a:endParaRPr lang="zh-CN" altLang="en-US"/>
        </a:p>
      </dgm:t>
    </dgm:pt>
    <dgm:pt modelId="{230402C1-91E8-4ACE-963E-8DC1AE55B7B8}" type="pres">
      <dgm:prSet presAssocID="{451C07D7-01E0-417C-886D-2A7E27250C60}" presName="level3hierChild" presStyleCnt="0"/>
      <dgm:spPr/>
    </dgm:pt>
    <dgm:pt modelId="{3F900FDA-29CC-4B54-B0DF-31253B530704}" type="pres">
      <dgm:prSet presAssocID="{579D440A-154A-4C33-BE06-FDB3461919AB}" presName="conn2-1" presStyleLbl="parChTrans1D2" presStyleIdx="3" presStyleCnt="4"/>
      <dgm:spPr/>
      <dgm:t>
        <a:bodyPr/>
        <a:lstStyle/>
        <a:p>
          <a:endParaRPr lang="zh-CN" altLang="en-US"/>
        </a:p>
      </dgm:t>
    </dgm:pt>
    <dgm:pt modelId="{F15DA0D8-1597-4B7E-B8A2-4E892339AE9D}" type="pres">
      <dgm:prSet presAssocID="{579D440A-154A-4C33-BE06-FDB3461919AB}" presName="connTx" presStyleLbl="parChTrans1D2" presStyleIdx="3" presStyleCnt="4"/>
      <dgm:spPr/>
      <dgm:t>
        <a:bodyPr/>
        <a:lstStyle/>
        <a:p>
          <a:endParaRPr lang="zh-CN" altLang="en-US"/>
        </a:p>
      </dgm:t>
    </dgm:pt>
    <dgm:pt modelId="{96568397-6D50-4711-853A-41276053DE21}" type="pres">
      <dgm:prSet presAssocID="{2C8FC450-1917-49EE-9593-40C46D3A590A}" presName="root2" presStyleCnt="0"/>
      <dgm:spPr/>
    </dgm:pt>
    <dgm:pt modelId="{05F9D5EA-CF32-457C-9CC7-0E63319FAE7B}" type="pres">
      <dgm:prSet presAssocID="{2C8FC450-1917-49EE-9593-40C46D3A590A}" presName="LevelTwoTextNode" presStyleLbl="node2" presStyleIdx="3" presStyleCnt="4" custScaleY="66257" custLinFactNeighborX="-16236">
        <dgm:presLayoutVars>
          <dgm:chPref val="3"/>
        </dgm:presLayoutVars>
      </dgm:prSet>
      <dgm:spPr/>
      <dgm:t>
        <a:bodyPr/>
        <a:lstStyle/>
        <a:p>
          <a:endParaRPr lang="zh-CN" altLang="en-US"/>
        </a:p>
      </dgm:t>
    </dgm:pt>
    <dgm:pt modelId="{6AA831A1-E07B-4E4E-A76E-BC39BF270036}" type="pres">
      <dgm:prSet presAssocID="{2C8FC450-1917-49EE-9593-40C46D3A590A}" presName="level3hierChild" presStyleCnt="0"/>
      <dgm:spPr/>
    </dgm:pt>
    <dgm:pt modelId="{F5D04115-22A3-445F-B14C-69D4A7DBDC17}" type="pres">
      <dgm:prSet presAssocID="{99620ED9-F8D3-4B62-813F-4F451066AC17}" presName="conn2-1" presStyleLbl="parChTrans1D3" presStyleIdx="3" presStyleCnt="4"/>
      <dgm:spPr/>
      <dgm:t>
        <a:bodyPr/>
        <a:lstStyle/>
        <a:p>
          <a:endParaRPr lang="zh-CN" altLang="en-US"/>
        </a:p>
      </dgm:t>
    </dgm:pt>
    <dgm:pt modelId="{2927292F-5BBC-488C-99AD-723140CF1F3C}" type="pres">
      <dgm:prSet presAssocID="{99620ED9-F8D3-4B62-813F-4F451066AC17}" presName="connTx" presStyleLbl="parChTrans1D3" presStyleIdx="3" presStyleCnt="4"/>
      <dgm:spPr/>
      <dgm:t>
        <a:bodyPr/>
        <a:lstStyle/>
        <a:p>
          <a:endParaRPr lang="zh-CN" altLang="en-US"/>
        </a:p>
      </dgm:t>
    </dgm:pt>
    <dgm:pt modelId="{F209DA5A-343E-45BC-A2A0-DAAFEF124BB6}" type="pres">
      <dgm:prSet presAssocID="{A9DF4D53-933A-4408-B03E-5DDE0F68B666}" presName="root2" presStyleCnt="0"/>
      <dgm:spPr/>
    </dgm:pt>
    <dgm:pt modelId="{11F04C38-B7D9-40AB-AFE0-991ADF1C92AC}" type="pres">
      <dgm:prSet presAssocID="{A9DF4D53-933A-4408-B03E-5DDE0F68B666}" presName="LevelTwoTextNode" presStyleLbl="node3" presStyleIdx="3" presStyleCnt="4" custScaleX="177666" custLinFactNeighborX="-17240">
        <dgm:presLayoutVars>
          <dgm:chPref val="3"/>
        </dgm:presLayoutVars>
      </dgm:prSet>
      <dgm:spPr/>
      <dgm:t>
        <a:bodyPr/>
        <a:lstStyle/>
        <a:p>
          <a:endParaRPr lang="zh-CN" altLang="en-US"/>
        </a:p>
      </dgm:t>
    </dgm:pt>
    <dgm:pt modelId="{7DB2372E-0B6C-416A-8F6A-63ADC337EB29}" type="pres">
      <dgm:prSet presAssocID="{A9DF4D53-933A-4408-B03E-5DDE0F68B666}" presName="level3hierChild" presStyleCnt="0"/>
      <dgm:spPr/>
    </dgm:pt>
  </dgm:ptLst>
  <dgm:cxnLst>
    <dgm:cxn modelId="{877D18A7-D53D-40BA-A849-3E70C8CF6A3D}" type="presOf" srcId="{7B3B03DC-EACE-4356-9FD6-72A01F8F952B}" destId="{9E6AE22D-3D6F-4819-A49F-154DF4403973}" srcOrd="0" destOrd="0" presId="urn:microsoft.com/office/officeart/2005/8/layout/hierarchy2"/>
    <dgm:cxn modelId="{87716D04-D6A2-4838-B0FC-745F391DD631}" srcId="{09DB0EE2-EE9B-44E3-8FD1-62CA77177F72}" destId="{84DC3913-73F1-43C9-9760-DA66C848C41D}" srcOrd="2" destOrd="0" parTransId="{9C7EBB5A-657F-4D31-AAE8-C207FCB6F3A1}" sibTransId="{B2912B99-35BB-4B6A-9DEE-FACD09D94FAD}"/>
    <dgm:cxn modelId="{2F24D482-C773-4529-8C9D-392F988F4F6F}" type="presOf" srcId="{D5A679CE-F71B-4F4F-BD1B-E16C4263CF73}" destId="{58755329-B9F7-4AFD-8393-219B9E21FC16}" srcOrd="1" destOrd="0" presId="urn:microsoft.com/office/officeart/2005/8/layout/hierarchy2"/>
    <dgm:cxn modelId="{0209C981-72E1-4C05-8D2C-A9A413137039}" type="presOf" srcId="{09DB0EE2-EE9B-44E3-8FD1-62CA77177F72}" destId="{67D3F0D2-7ABB-4C4F-B248-140A27927CC6}" srcOrd="0" destOrd="0" presId="urn:microsoft.com/office/officeart/2005/8/layout/hierarchy2"/>
    <dgm:cxn modelId="{A44E847A-332D-4E07-BDC4-E5DD5F73A9D1}" type="presOf" srcId="{FEB066B4-327A-45C4-9B03-9954DF88528A}" destId="{61C13305-DB1F-4036-AFC2-19617CE176C1}" srcOrd="0" destOrd="0" presId="urn:microsoft.com/office/officeart/2005/8/layout/hierarchy2"/>
    <dgm:cxn modelId="{9C814602-EE28-450D-BC97-DDC0E4DE5BF3}" type="presOf" srcId="{B1351DC4-8EF0-4F21-8232-17E2503F5BE8}" destId="{56B2BE1E-8F72-476E-B1BD-8AB47B5736A6}" srcOrd="0" destOrd="0" presId="urn:microsoft.com/office/officeart/2005/8/layout/hierarchy2"/>
    <dgm:cxn modelId="{C8AD63EE-465E-4489-B472-602608EB178F}" type="presOf" srcId="{503BBC3A-BB0A-4F7B-9820-EE4B8C9F2012}" destId="{2F2163CD-2412-4004-9EA0-13CFAC9A08A2}" srcOrd="0" destOrd="0" presId="urn:microsoft.com/office/officeart/2005/8/layout/hierarchy2"/>
    <dgm:cxn modelId="{C354D050-A122-49B7-957F-B36597D9BC47}" type="presOf" srcId="{579D440A-154A-4C33-BE06-FDB3461919AB}" destId="{F15DA0D8-1597-4B7E-B8A2-4E892339AE9D}" srcOrd="1" destOrd="0" presId="urn:microsoft.com/office/officeart/2005/8/layout/hierarchy2"/>
    <dgm:cxn modelId="{8A6DBCCB-884C-484E-A39F-DAAF016F449F}" type="presOf" srcId="{84DC3913-73F1-43C9-9760-DA66C848C41D}" destId="{6967F541-E935-4CB3-B417-991BB2E17CCF}" srcOrd="0" destOrd="0" presId="urn:microsoft.com/office/officeart/2005/8/layout/hierarchy2"/>
    <dgm:cxn modelId="{9CB98653-12C8-4D63-BB7C-A94758029D08}" type="presOf" srcId="{579D440A-154A-4C33-BE06-FDB3461919AB}" destId="{3F900FDA-29CC-4B54-B0DF-31253B530704}" srcOrd="0" destOrd="0" presId="urn:microsoft.com/office/officeart/2005/8/layout/hierarchy2"/>
    <dgm:cxn modelId="{188BE793-F883-42A2-9F3C-1A995C3BF00A}" type="presOf" srcId="{451C07D7-01E0-417C-886D-2A7E27250C60}" destId="{C3466308-D337-40A1-BD01-7755E0AB51B5}" srcOrd="0" destOrd="0" presId="urn:microsoft.com/office/officeart/2005/8/layout/hierarchy2"/>
    <dgm:cxn modelId="{134D3DF6-8DBD-4F9D-8E0C-2AE552F2DDB0}" type="presOf" srcId="{503BBC3A-BB0A-4F7B-9820-EE4B8C9F2012}" destId="{A8F0F1E6-1267-47C3-BF64-83BA5D9C5DB4}" srcOrd="1" destOrd="0" presId="urn:microsoft.com/office/officeart/2005/8/layout/hierarchy2"/>
    <dgm:cxn modelId="{54E3DB46-7E30-4AAE-BA7A-3B899CA8580C}" type="presOf" srcId="{99620ED9-F8D3-4B62-813F-4F451066AC17}" destId="{2927292F-5BBC-488C-99AD-723140CF1F3C}" srcOrd="1" destOrd="0" presId="urn:microsoft.com/office/officeart/2005/8/layout/hierarchy2"/>
    <dgm:cxn modelId="{08D8CF03-1EF6-42E1-B623-A9093EE2CF72}" srcId="{0F1BC1CF-B8CA-484D-80FC-9593539CD9C2}" destId="{09DB0EE2-EE9B-44E3-8FD1-62CA77177F72}" srcOrd="0" destOrd="0" parTransId="{1F494F5F-11EF-4969-BEE0-B0151569EE93}" sibTransId="{D35CFCE8-EC1A-4C7E-BB05-E51722832380}"/>
    <dgm:cxn modelId="{78FBD6ED-6548-4B37-B73A-C9B3EE90B214}" type="presOf" srcId="{B84C76E8-34FE-4081-9FF6-0BC764D088BC}" destId="{66E5CC17-1C87-4887-AC18-113BCED60F9B}" srcOrd="1" destOrd="0" presId="urn:microsoft.com/office/officeart/2005/8/layout/hierarchy2"/>
    <dgm:cxn modelId="{2F0DCAAD-A1E8-44E8-9590-E933A2470BCA}" srcId="{0773986B-054A-4556-92AA-68177831106A}" destId="{C23B1E72-7581-41A7-99B0-0609C7032CEA}" srcOrd="0" destOrd="0" parTransId="{D5A679CE-F71B-4F4F-BD1B-E16C4263CF73}" sibTransId="{663A077B-6D36-4AE9-89AD-E280A0CD02B6}"/>
    <dgm:cxn modelId="{33F9EEEB-189E-4F01-98B8-AA9F9874197C}" type="presOf" srcId="{99620ED9-F8D3-4B62-813F-4F451066AC17}" destId="{F5D04115-22A3-445F-B14C-69D4A7DBDC17}" srcOrd="0" destOrd="0" presId="urn:microsoft.com/office/officeart/2005/8/layout/hierarchy2"/>
    <dgm:cxn modelId="{A542ABA8-EEEB-45D8-BC0D-F0D7600322DB}" type="presOf" srcId="{61F6B914-926E-48BA-87D0-5B26DE019860}" destId="{B2DC05AB-8572-4E93-8E8E-1D42DD8A5F85}" srcOrd="1" destOrd="0" presId="urn:microsoft.com/office/officeart/2005/8/layout/hierarchy2"/>
    <dgm:cxn modelId="{53416D78-5BB8-465B-AFA7-50AA89021501}" type="presOf" srcId="{D5A679CE-F71B-4F4F-BD1B-E16C4263CF73}" destId="{E40AEA7D-D742-4972-B227-638A496760EC}" srcOrd="0" destOrd="0" presId="urn:microsoft.com/office/officeart/2005/8/layout/hierarchy2"/>
    <dgm:cxn modelId="{EF52C72F-34DE-4C2C-BA68-412C18D8F3FC}" type="presOf" srcId="{0F1BC1CF-B8CA-484D-80FC-9593539CD9C2}" destId="{A851B494-512B-4BA4-805B-6F88A51B8A66}" srcOrd="0" destOrd="0" presId="urn:microsoft.com/office/officeart/2005/8/layout/hierarchy2"/>
    <dgm:cxn modelId="{B90726F5-986D-4696-8795-A81AB50D4FCD}" type="presOf" srcId="{61F6B914-926E-48BA-87D0-5B26DE019860}" destId="{0EB29738-CF7E-4BBB-BE1C-00B73CD8E721}" srcOrd="0" destOrd="0" presId="urn:microsoft.com/office/officeart/2005/8/layout/hierarchy2"/>
    <dgm:cxn modelId="{3D59FBC9-6FD8-4F60-B3BE-E691C30DDD07}" type="presOf" srcId="{9C7EBB5A-657F-4D31-AAE8-C207FCB6F3A1}" destId="{D7701138-D368-49F9-8FFA-0B7DEB32BE83}" srcOrd="0" destOrd="0" presId="urn:microsoft.com/office/officeart/2005/8/layout/hierarchy2"/>
    <dgm:cxn modelId="{71010704-2FCC-4C88-95AA-9453881C518B}" srcId="{09DB0EE2-EE9B-44E3-8FD1-62CA77177F72}" destId="{0773986B-054A-4556-92AA-68177831106A}" srcOrd="0" destOrd="0" parTransId="{503BBC3A-BB0A-4F7B-9820-EE4B8C9F2012}" sibTransId="{7D3FB4E4-A1EB-437A-A7F9-4F670F2EDF2D}"/>
    <dgm:cxn modelId="{A4FDA53F-064B-4C79-AA7C-AF2C59914F84}" srcId="{09DB0EE2-EE9B-44E3-8FD1-62CA77177F72}" destId="{2C8FC450-1917-49EE-9593-40C46D3A590A}" srcOrd="3" destOrd="0" parTransId="{579D440A-154A-4C33-BE06-FDB3461919AB}" sibTransId="{B0FA46DC-B7A7-4D0F-80EC-10394C9A3226}"/>
    <dgm:cxn modelId="{AA6C1577-F0D0-4640-B716-2426E437AFD1}" type="presOf" srcId="{9C7EBB5A-657F-4D31-AAE8-C207FCB6F3A1}" destId="{C3363C07-BFB4-467B-9BB8-01E1D0052B1A}" srcOrd="1" destOrd="0" presId="urn:microsoft.com/office/officeart/2005/8/layout/hierarchy2"/>
    <dgm:cxn modelId="{E360BE13-0FD8-443F-86A0-083EFA815136}" srcId="{84DC3913-73F1-43C9-9760-DA66C848C41D}" destId="{451C07D7-01E0-417C-886D-2A7E27250C60}" srcOrd="0" destOrd="0" parTransId="{7B3B03DC-EACE-4356-9FD6-72A01F8F952B}" sibTransId="{5670F265-5BDB-4C94-AD4F-94198551B794}"/>
    <dgm:cxn modelId="{FBB01919-73AA-45E9-9423-EC73DC7F830A}" type="presOf" srcId="{7B3B03DC-EACE-4356-9FD6-72A01F8F952B}" destId="{B425E65F-E771-4938-85DD-C3A73D36D41A}" srcOrd="1" destOrd="0" presId="urn:microsoft.com/office/officeart/2005/8/layout/hierarchy2"/>
    <dgm:cxn modelId="{D7F0411C-13BB-4749-8856-AA0566BDE3B5}" type="presOf" srcId="{B84C76E8-34FE-4081-9FF6-0BC764D088BC}" destId="{BA98F95E-11B8-419F-B176-EC1D68F7908C}" srcOrd="0" destOrd="0" presId="urn:microsoft.com/office/officeart/2005/8/layout/hierarchy2"/>
    <dgm:cxn modelId="{283B0841-814D-44A9-89A7-4DF937242B79}" srcId="{2C8FC450-1917-49EE-9593-40C46D3A590A}" destId="{A9DF4D53-933A-4408-B03E-5DDE0F68B666}" srcOrd="0" destOrd="0" parTransId="{99620ED9-F8D3-4B62-813F-4F451066AC17}" sibTransId="{F15439CF-7569-41DC-9FA3-9D22A1D52BF2}"/>
    <dgm:cxn modelId="{2F96214E-A79D-4054-8469-62572B55DE41}" type="presOf" srcId="{0773986B-054A-4556-92AA-68177831106A}" destId="{35B138BD-7996-4CB8-9C53-AF4FEF032390}" srcOrd="0" destOrd="0" presId="urn:microsoft.com/office/officeart/2005/8/layout/hierarchy2"/>
    <dgm:cxn modelId="{04A3C4E4-2BE6-47FF-B2A2-061A6DF266FD}" srcId="{FEB066B4-327A-45C4-9B03-9954DF88528A}" destId="{B1351DC4-8EF0-4F21-8232-17E2503F5BE8}" srcOrd="0" destOrd="0" parTransId="{B84C76E8-34FE-4081-9FF6-0BC764D088BC}" sibTransId="{8190D57B-A89D-4AE0-BB01-4FC2B16C464A}"/>
    <dgm:cxn modelId="{E2939431-2667-4203-AEE2-19744E864B87}" type="presOf" srcId="{C23B1E72-7581-41A7-99B0-0609C7032CEA}" destId="{78D9A559-27A7-4829-8029-19CF5219E6C3}" srcOrd="0" destOrd="0" presId="urn:microsoft.com/office/officeart/2005/8/layout/hierarchy2"/>
    <dgm:cxn modelId="{0ECD3E82-7962-43B5-AB15-49A079B8F466}" srcId="{09DB0EE2-EE9B-44E3-8FD1-62CA77177F72}" destId="{FEB066B4-327A-45C4-9B03-9954DF88528A}" srcOrd="1" destOrd="0" parTransId="{61F6B914-926E-48BA-87D0-5B26DE019860}" sibTransId="{0C05E64A-8956-48DF-A03E-391D11BA2CB0}"/>
    <dgm:cxn modelId="{7F883AC9-E8B3-4001-BECA-D26DCF1A54E3}" type="presOf" srcId="{A9DF4D53-933A-4408-B03E-5DDE0F68B666}" destId="{11F04C38-B7D9-40AB-AFE0-991ADF1C92AC}" srcOrd="0" destOrd="0" presId="urn:microsoft.com/office/officeart/2005/8/layout/hierarchy2"/>
    <dgm:cxn modelId="{541E0133-7594-4188-AC48-8D7074553214}" type="presOf" srcId="{2C8FC450-1917-49EE-9593-40C46D3A590A}" destId="{05F9D5EA-CF32-457C-9CC7-0E63319FAE7B}" srcOrd="0" destOrd="0" presId="urn:microsoft.com/office/officeart/2005/8/layout/hierarchy2"/>
    <dgm:cxn modelId="{15457EC8-9877-490D-81AF-D1DD8556E51B}" type="presParOf" srcId="{A851B494-512B-4BA4-805B-6F88A51B8A66}" destId="{3EF1606D-F23A-4370-82C6-01BC99E2E8D8}" srcOrd="0" destOrd="0" presId="urn:microsoft.com/office/officeart/2005/8/layout/hierarchy2"/>
    <dgm:cxn modelId="{66B65562-9B45-496B-9966-2B5E2230C2EE}" type="presParOf" srcId="{3EF1606D-F23A-4370-82C6-01BC99E2E8D8}" destId="{67D3F0D2-7ABB-4C4F-B248-140A27927CC6}" srcOrd="0" destOrd="0" presId="urn:microsoft.com/office/officeart/2005/8/layout/hierarchy2"/>
    <dgm:cxn modelId="{647933E7-22C4-47AB-B264-E67CD1A4C4B5}" type="presParOf" srcId="{3EF1606D-F23A-4370-82C6-01BC99E2E8D8}" destId="{76DEAC63-2EF8-4C7F-8AFF-5A1C2350BDF4}" srcOrd="1" destOrd="0" presId="urn:microsoft.com/office/officeart/2005/8/layout/hierarchy2"/>
    <dgm:cxn modelId="{EA3450AF-3365-4F2C-94C1-13A162056739}" type="presParOf" srcId="{76DEAC63-2EF8-4C7F-8AFF-5A1C2350BDF4}" destId="{2F2163CD-2412-4004-9EA0-13CFAC9A08A2}" srcOrd="0" destOrd="0" presId="urn:microsoft.com/office/officeart/2005/8/layout/hierarchy2"/>
    <dgm:cxn modelId="{055AEFCE-1294-4E2B-982B-571148336F22}" type="presParOf" srcId="{2F2163CD-2412-4004-9EA0-13CFAC9A08A2}" destId="{A8F0F1E6-1267-47C3-BF64-83BA5D9C5DB4}" srcOrd="0" destOrd="0" presId="urn:microsoft.com/office/officeart/2005/8/layout/hierarchy2"/>
    <dgm:cxn modelId="{4C460BBC-85B7-45C9-ADD9-B4199673FED4}" type="presParOf" srcId="{76DEAC63-2EF8-4C7F-8AFF-5A1C2350BDF4}" destId="{9003029D-A1C2-44C5-BCAB-DF358287F0A7}" srcOrd="1" destOrd="0" presId="urn:microsoft.com/office/officeart/2005/8/layout/hierarchy2"/>
    <dgm:cxn modelId="{1498E3BA-7D7A-432D-AC68-63A3A0EC9453}" type="presParOf" srcId="{9003029D-A1C2-44C5-BCAB-DF358287F0A7}" destId="{35B138BD-7996-4CB8-9C53-AF4FEF032390}" srcOrd="0" destOrd="0" presId="urn:microsoft.com/office/officeart/2005/8/layout/hierarchy2"/>
    <dgm:cxn modelId="{0760882F-C459-472C-92CB-FE7371CCC527}" type="presParOf" srcId="{9003029D-A1C2-44C5-BCAB-DF358287F0A7}" destId="{21B35D25-A90B-4B1C-9AC2-E3C5D5F50121}" srcOrd="1" destOrd="0" presId="urn:microsoft.com/office/officeart/2005/8/layout/hierarchy2"/>
    <dgm:cxn modelId="{CB75DF97-C270-444F-AFCC-0335CC2EDA13}" type="presParOf" srcId="{21B35D25-A90B-4B1C-9AC2-E3C5D5F50121}" destId="{E40AEA7D-D742-4972-B227-638A496760EC}" srcOrd="0" destOrd="0" presId="urn:microsoft.com/office/officeart/2005/8/layout/hierarchy2"/>
    <dgm:cxn modelId="{8DADBF5F-C43F-4F17-BE7A-AA3C1E7C654E}" type="presParOf" srcId="{E40AEA7D-D742-4972-B227-638A496760EC}" destId="{58755329-B9F7-4AFD-8393-219B9E21FC16}" srcOrd="0" destOrd="0" presId="urn:microsoft.com/office/officeart/2005/8/layout/hierarchy2"/>
    <dgm:cxn modelId="{83A0BD06-7E15-49CE-86B9-6BDF0D4E7198}" type="presParOf" srcId="{21B35D25-A90B-4B1C-9AC2-E3C5D5F50121}" destId="{7F1B7943-AA5A-4297-B291-8C3C691563D7}" srcOrd="1" destOrd="0" presId="urn:microsoft.com/office/officeart/2005/8/layout/hierarchy2"/>
    <dgm:cxn modelId="{B34C4114-FE46-480B-9698-2A551AEEBFB5}" type="presParOf" srcId="{7F1B7943-AA5A-4297-B291-8C3C691563D7}" destId="{78D9A559-27A7-4829-8029-19CF5219E6C3}" srcOrd="0" destOrd="0" presId="urn:microsoft.com/office/officeart/2005/8/layout/hierarchy2"/>
    <dgm:cxn modelId="{D1865D8F-9874-4039-935B-616F80DD024E}" type="presParOf" srcId="{7F1B7943-AA5A-4297-B291-8C3C691563D7}" destId="{143B7B51-55BB-4973-99F2-1958F974D9AE}" srcOrd="1" destOrd="0" presId="urn:microsoft.com/office/officeart/2005/8/layout/hierarchy2"/>
    <dgm:cxn modelId="{CC37A953-E308-4363-BC26-BFC0E5FB1737}" type="presParOf" srcId="{76DEAC63-2EF8-4C7F-8AFF-5A1C2350BDF4}" destId="{0EB29738-CF7E-4BBB-BE1C-00B73CD8E721}" srcOrd="2" destOrd="0" presId="urn:microsoft.com/office/officeart/2005/8/layout/hierarchy2"/>
    <dgm:cxn modelId="{8391435C-79DC-4086-A6E2-C06287A7E267}" type="presParOf" srcId="{0EB29738-CF7E-4BBB-BE1C-00B73CD8E721}" destId="{B2DC05AB-8572-4E93-8E8E-1D42DD8A5F85}" srcOrd="0" destOrd="0" presId="urn:microsoft.com/office/officeart/2005/8/layout/hierarchy2"/>
    <dgm:cxn modelId="{50FFC964-B4C0-489F-9B26-2C13CE9EEC41}" type="presParOf" srcId="{76DEAC63-2EF8-4C7F-8AFF-5A1C2350BDF4}" destId="{2C904282-8928-4756-AADD-F36145042850}" srcOrd="3" destOrd="0" presId="urn:microsoft.com/office/officeart/2005/8/layout/hierarchy2"/>
    <dgm:cxn modelId="{67FA3D2C-6575-49F1-A03E-252E5C278FD0}" type="presParOf" srcId="{2C904282-8928-4756-AADD-F36145042850}" destId="{61C13305-DB1F-4036-AFC2-19617CE176C1}" srcOrd="0" destOrd="0" presId="urn:microsoft.com/office/officeart/2005/8/layout/hierarchy2"/>
    <dgm:cxn modelId="{44A378B6-6C88-4836-B97D-176F34C526D0}" type="presParOf" srcId="{2C904282-8928-4756-AADD-F36145042850}" destId="{BDB5AAF6-2B1B-40B4-AB46-93A49E09492B}" srcOrd="1" destOrd="0" presId="urn:microsoft.com/office/officeart/2005/8/layout/hierarchy2"/>
    <dgm:cxn modelId="{B724EF09-FB26-404A-B141-E014701E927C}" type="presParOf" srcId="{BDB5AAF6-2B1B-40B4-AB46-93A49E09492B}" destId="{BA98F95E-11B8-419F-B176-EC1D68F7908C}" srcOrd="0" destOrd="0" presId="urn:microsoft.com/office/officeart/2005/8/layout/hierarchy2"/>
    <dgm:cxn modelId="{55A950D8-2C85-48F6-9701-8810472863C2}" type="presParOf" srcId="{BA98F95E-11B8-419F-B176-EC1D68F7908C}" destId="{66E5CC17-1C87-4887-AC18-113BCED60F9B}" srcOrd="0" destOrd="0" presId="urn:microsoft.com/office/officeart/2005/8/layout/hierarchy2"/>
    <dgm:cxn modelId="{51483A45-8903-4844-9BCB-90D925086424}" type="presParOf" srcId="{BDB5AAF6-2B1B-40B4-AB46-93A49E09492B}" destId="{A2669310-9DCC-4BBD-8092-2C12C2F9E1FB}" srcOrd="1" destOrd="0" presId="urn:microsoft.com/office/officeart/2005/8/layout/hierarchy2"/>
    <dgm:cxn modelId="{CB0AB771-5168-4C48-99B5-8CA94043CB70}" type="presParOf" srcId="{A2669310-9DCC-4BBD-8092-2C12C2F9E1FB}" destId="{56B2BE1E-8F72-476E-B1BD-8AB47B5736A6}" srcOrd="0" destOrd="0" presId="urn:microsoft.com/office/officeart/2005/8/layout/hierarchy2"/>
    <dgm:cxn modelId="{EBB002A4-EC39-4AB8-89BC-C2C8A3898863}" type="presParOf" srcId="{A2669310-9DCC-4BBD-8092-2C12C2F9E1FB}" destId="{E8194941-A5AD-4DB8-ABB3-B9E2E8E46113}" srcOrd="1" destOrd="0" presId="urn:microsoft.com/office/officeart/2005/8/layout/hierarchy2"/>
    <dgm:cxn modelId="{18D08529-AAF7-4550-8C65-5A48DCA0B4D9}" type="presParOf" srcId="{76DEAC63-2EF8-4C7F-8AFF-5A1C2350BDF4}" destId="{D7701138-D368-49F9-8FFA-0B7DEB32BE83}" srcOrd="4" destOrd="0" presId="urn:microsoft.com/office/officeart/2005/8/layout/hierarchy2"/>
    <dgm:cxn modelId="{546936A0-E944-4D8A-A7ED-E9BD6E744EE5}" type="presParOf" srcId="{D7701138-D368-49F9-8FFA-0B7DEB32BE83}" destId="{C3363C07-BFB4-467B-9BB8-01E1D0052B1A}" srcOrd="0" destOrd="0" presId="urn:microsoft.com/office/officeart/2005/8/layout/hierarchy2"/>
    <dgm:cxn modelId="{F80A93BC-D16C-4D2A-BC5A-193112D94046}" type="presParOf" srcId="{76DEAC63-2EF8-4C7F-8AFF-5A1C2350BDF4}" destId="{CFEC8399-8351-44DE-BD8B-5376E8FB5DC9}" srcOrd="5" destOrd="0" presId="urn:microsoft.com/office/officeart/2005/8/layout/hierarchy2"/>
    <dgm:cxn modelId="{69D27135-2D7B-42D1-9979-FB1553D19B72}" type="presParOf" srcId="{CFEC8399-8351-44DE-BD8B-5376E8FB5DC9}" destId="{6967F541-E935-4CB3-B417-991BB2E17CCF}" srcOrd="0" destOrd="0" presId="urn:microsoft.com/office/officeart/2005/8/layout/hierarchy2"/>
    <dgm:cxn modelId="{11CDBDD1-1D94-4669-96AB-F250EF7B9CC4}" type="presParOf" srcId="{CFEC8399-8351-44DE-BD8B-5376E8FB5DC9}" destId="{1C7AA001-AAC5-4357-ABD4-9AE08A1F2B9A}" srcOrd="1" destOrd="0" presId="urn:microsoft.com/office/officeart/2005/8/layout/hierarchy2"/>
    <dgm:cxn modelId="{B683AABE-3096-4953-A719-8873E6EF19B0}" type="presParOf" srcId="{1C7AA001-AAC5-4357-ABD4-9AE08A1F2B9A}" destId="{9E6AE22D-3D6F-4819-A49F-154DF4403973}" srcOrd="0" destOrd="0" presId="urn:microsoft.com/office/officeart/2005/8/layout/hierarchy2"/>
    <dgm:cxn modelId="{6372B1C8-4D73-40B0-8A0F-DD1EF4CC9442}" type="presParOf" srcId="{9E6AE22D-3D6F-4819-A49F-154DF4403973}" destId="{B425E65F-E771-4938-85DD-C3A73D36D41A}" srcOrd="0" destOrd="0" presId="urn:microsoft.com/office/officeart/2005/8/layout/hierarchy2"/>
    <dgm:cxn modelId="{761B8544-7D8F-4CD4-B589-FF2B302818AA}" type="presParOf" srcId="{1C7AA001-AAC5-4357-ABD4-9AE08A1F2B9A}" destId="{2E5E0C0E-5A65-4DEE-BC70-B24B7D52D26B}" srcOrd="1" destOrd="0" presId="urn:microsoft.com/office/officeart/2005/8/layout/hierarchy2"/>
    <dgm:cxn modelId="{5FBD4B5C-AF62-4DD6-BABF-42DD2AC03A99}" type="presParOf" srcId="{2E5E0C0E-5A65-4DEE-BC70-B24B7D52D26B}" destId="{C3466308-D337-40A1-BD01-7755E0AB51B5}" srcOrd="0" destOrd="0" presId="urn:microsoft.com/office/officeart/2005/8/layout/hierarchy2"/>
    <dgm:cxn modelId="{611155F0-FA25-4BE6-A228-8E0C7BF0382B}" type="presParOf" srcId="{2E5E0C0E-5A65-4DEE-BC70-B24B7D52D26B}" destId="{230402C1-91E8-4ACE-963E-8DC1AE55B7B8}" srcOrd="1" destOrd="0" presId="urn:microsoft.com/office/officeart/2005/8/layout/hierarchy2"/>
    <dgm:cxn modelId="{8FA34874-73A6-4007-8DAB-8215ABE2E41A}" type="presParOf" srcId="{76DEAC63-2EF8-4C7F-8AFF-5A1C2350BDF4}" destId="{3F900FDA-29CC-4B54-B0DF-31253B530704}" srcOrd="6" destOrd="0" presId="urn:microsoft.com/office/officeart/2005/8/layout/hierarchy2"/>
    <dgm:cxn modelId="{4A379AA8-6538-4C1A-9B4E-BFB28A994FF4}" type="presParOf" srcId="{3F900FDA-29CC-4B54-B0DF-31253B530704}" destId="{F15DA0D8-1597-4B7E-B8A2-4E892339AE9D}" srcOrd="0" destOrd="0" presId="urn:microsoft.com/office/officeart/2005/8/layout/hierarchy2"/>
    <dgm:cxn modelId="{E442EB70-323C-4F89-A301-E78D13F3F631}" type="presParOf" srcId="{76DEAC63-2EF8-4C7F-8AFF-5A1C2350BDF4}" destId="{96568397-6D50-4711-853A-41276053DE21}" srcOrd="7" destOrd="0" presId="urn:microsoft.com/office/officeart/2005/8/layout/hierarchy2"/>
    <dgm:cxn modelId="{219FF2A5-4D87-4581-8E1F-61B9417B8F07}" type="presParOf" srcId="{96568397-6D50-4711-853A-41276053DE21}" destId="{05F9D5EA-CF32-457C-9CC7-0E63319FAE7B}" srcOrd="0" destOrd="0" presId="urn:microsoft.com/office/officeart/2005/8/layout/hierarchy2"/>
    <dgm:cxn modelId="{7BD2428B-E8E6-4AAD-92B4-BFC87096B9EA}" type="presParOf" srcId="{96568397-6D50-4711-853A-41276053DE21}" destId="{6AA831A1-E07B-4E4E-A76E-BC39BF270036}" srcOrd="1" destOrd="0" presId="urn:microsoft.com/office/officeart/2005/8/layout/hierarchy2"/>
    <dgm:cxn modelId="{CDC54B75-5E3A-4B2D-AF01-EBC7FFD877EB}" type="presParOf" srcId="{6AA831A1-E07B-4E4E-A76E-BC39BF270036}" destId="{F5D04115-22A3-445F-B14C-69D4A7DBDC17}" srcOrd="0" destOrd="0" presId="urn:microsoft.com/office/officeart/2005/8/layout/hierarchy2"/>
    <dgm:cxn modelId="{E829AC2E-6029-4844-8113-C8024B903DEA}" type="presParOf" srcId="{F5D04115-22A3-445F-B14C-69D4A7DBDC17}" destId="{2927292F-5BBC-488C-99AD-723140CF1F3C}" srcOrd="0" destOrd="0" presId="urn:microsoft.com/office/officeart/2005/8/layout/hierarchy2"/>
    <dgm:cxn modelId="{0A9C9A74-CE0C-4AC8-B82C-AE6A32E59ACF}" type="presParOf" srcId="{6AA831A1-E07B-4E4E-A76E-BC39BF270036}" destId="{F209DA5A-343E-45BC-A2A0-DAAFEF124BB6}" srcOrd="1" destOrd="0" presId="urn:microsoft.com/office/officeart/2005/8/layout/hierarchy2"/>
    <dgm:cxn modelId="{A51F871E-4D2A-4CE1-8F6D-E56A627DE793}" type="presParOf" srcId="{F209DA5A-343E-45BC-A2A0-DAAFEF124BB6}" destId="{11F04C38-B7D9-40AB-AFE0-991ADF1C92AC}" srcOrd="0" destOrd="0" presId="urn:microsoft.com/office/officeart/2005/8/layout/hierarchy2"/>
    <dgm:cxn modelId="{5F8ACDBD-DB72-4099-983B-CAE614225818}" type="presParOf" srcId="{F209DA5A-343E-45BC-A2A0-DAAFEF124BB6}" destId="{7DB2372E-0B6C-416A-8F6A-63ADC337EB2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3F0D2-7ABB-4C4F-B248-140A27927CC6}">
      <dsp:nvSpPr>
        <dsp:cNvPr id="0" name=""/>
        <dsp:cNvSpPr/>
      </dsp:nvSpPr>
      <dsp:spPr>
        <a:xfrm>
          <a:off x="0" y="2543206"/>
          <a:ext cx="1679635" cy="53474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CN" altLang="en-US" sz="2400" kern="1200" dirty="0" smtClean="0">
              <a:latin typeface="微软雅黑" pitchFamily="34" charset="-122"/>
              <a:ea typeface="微软雅黑" pitchFamily="34" charset="-122"/>
            </a:rPr>
            <a:t>制造成本</a:t>
          </a:r>
          <a:endParaRPr lang="zh-CN" altLang="en-US" sz="2400" kern="1200" dirty="0">
            <a:latin typeface="微软雅黑" pitchFamily="34" charset="-122"/>
            <a:ea typeface="微软雅黑" pitchFamily="34" charset="-122"/>
          </a:endParaRPr>
        </a:p>
      </dsp:txBody>
      <dsp:txXfrm>
        <a:off x="15662" y="2558868"/>
        <a:ext cx="1648311" cy="503424"/>
      </dsp:txXfrm>
    </dsp:sp>
    <dsp:sp modelId="{2F2163CD-2412-4004-9EA0-13CFAC9A08A2}">
      <dsp:nvSpPr>
        <dsp:cNvPr id="0" name=""/>
        <dsp:cNvSpPr/>
      </dsp:nvSpPr>
      <dsp:spPr>
        <a:xfrm rot="17218521">
          <a:off x="1058445" y="1956035"/>
          <a:ext cx="1754677" cy="30863"/>
        </a:xfrm>
        <a:custGeom>
          <a:avLst/>
          <a:gdLst/>
          <a:ahLst/>
          <a:cxnLst/>
          <a:rect l="0" t="0" r="0" b="0"/>
          <a:pathLst>
            <a:path>
              <a:moveTo>
                <a:pt x="0" y="15431"/>
              </a:moveTo>
              <a:lnTo>
                <a:pt x="1754677" y="15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1891916" y="1927600"/>
        <a:ext cx="87733" cy="87733"/>
      </dsp:txXfrm>
    </dsp:sp>
    <dsp:sp modelId="{35B138BD-7996-4CB8-9C53-AF4FEF032390}">
      <dsp:nvSpPr>
        <dsp:cNvPr id="0" name=""/>
        <dsp:cNvSpPr/>
      </dsp:nvSpPr>
      <dsp:spPr>
        <a:xfrm>
          <a:off x="2191931" y="817402"/>
          <a:ext cx="1901395" cy="6299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微软雅黑" pitchFamily="34" charset="-122"/>
              <a:ea typeface="微软雅黑" pitchFamily="34" charset="-122"/>
            </a:rPr>
            <a:t>直接材料消耗</a:t>
          </a:r>
          <a:endParaRPr lang="zh-CN" altLang="en-US" sz="2000" kern="1200" dirty="0">
            <a:latin typeface="微软雅黑" pitchFamily="34" charset="-122"/>
            <a:ea typeface="微软雅黑" pitchFamily="34" charset="-122"/>
          </a:endParaRPr>
        </a:p>
      </dsp:txBody>
      <dsp:txXfrm>
        <a:off x="2210380" y="835851"/>
        <a:ext cx="1864497" cy="593005"/>
      </dsp:txXfrm>
    </dsp:sp>
    <dsp:sp modelId="{E40AEA7D-D742-4972-B227-638A496760EC}">
      <dsp:nvSpPr>
        <dsp:cNvPr id="0" name=""/>
        <dsp:cNvSpPr/>
      </dsp:nvSpPr>
      <dsp:spPr>
        <a:xfrm>
          <a:off x="4093327" y="1116922"/>
          <a:ext cx="689351" cy="30863"/>
        </a:xfrm>
        <a:custGeom>
          <a:avLst/>
          <a:gdLst/>
          <a:ahLst/>
          <a:cxnLst/>
          <a:rect l="0" t="0" r="0" b="0"/>
          <a:pathLst>
            <a:path>
              <a:moveTo>
                <a:pt x="0" y="15431"/>
              </a:moveTo>
              <a:lnTo>
                <a:pt x="689351" y="154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4420769" y="1115120"/>
        <a:ext cx="34467" cy="34467"/>
      </dsp:txXfrm>
    </dsp:sp>
    <dsp:sp modelId="{78D9A559-27A7-4829-8029-19CF5219E6C3}">
      <dsp:nvSpPr>
        <dsp:cNvPr id="0" name=""/>
        <dsp:cNvSpPr/>
      </dsp:nvSpPr>
      <dsp:spPr>
        <a:xfrm>
          <a:off x="4782678" y="580459"/>
          <a:ext cx="3378133" cy="1103788"/>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zh-CN" altLang="en-US" sz="1600" kern="1200" dirty="0" smtClean="0">
              <a:latin typeface="微软雅黑" pitchFamily="34" charset="-122"/>
              <a:ea typeface="微软雅黑" pitchFamily="34" charset="-122"/>
            </a:rPr>
            <a:t>生产中所消耗的产品的原料及</a:t>
          </a:r>
          <a:r>
            <a:rPr lang="zh-CN" altLang="en-US" sz="1600" kern="1200" smtClean="0">
              <a:latin typeface="微软雅黑" pitchFamily="34" charset="-122"/>
              <a:ea typeface="微软雅黑" pitchFamily="34" charset="-122"/>
            </a:rPr>
            <a:t>主要原材料、燃料和动力、包装物、外购半成品、修理</a:t>
          </a:r>
          <a:r>
            <a:rPr lang="zh-CN" altLang="en-US" sz="1600" kern="1200" dirty="0" smtClean="0">
              <a:latin typeface="微软雅黑" pitchFamily="34" charset="-122"/>
              <a:ea typeface="微软雅黑" pitchFamily="34" charset="-122"/>
            </a:rPr>
            <a:t>用备件和其他直接材料</a:t>
          </a:r>
          <a:endParaRPr lang="zh-CN" altLang="en-US" sz="1600" kern="1200" dirty="0">
            <a:latin typeface="微软雅黑" pitchFamily="34" charset="-122"/>
            <a:ea typeface="微软雅黑" pitchFamily="34" charset="-122"/>
          </a:endParaRPr>
        </a:p>
      </dsp:txBody>
      <dsp:txXfrm>
        <a:off x="4815007" y="612788"/>
        <a:ext cx="3313475" cy="1039130"/>
      </dsp:txXfrm>
    </dsp:sp>
    <dsp:sp modelId="{0EB29738-CF7E-4BBB-BE1C-00B73CD8E721}">
      <dsp:nvSpPr>
        <dsp:cNvPr id="0" name=""/>
        <dsp:cNvSpPr/>
      </dsp:nvSpPr>
      <dsp:spPr>
        <a:xfrm rot="18729063">
          <a:off x="1566864" y="2540959"/>
          <a:ext cx="685720" cy="30863"/>
        </a:xfrm>
        <a:custGeom>
          <a:avLst/>
          <a:gdLst/>
          <a:ahLst/>
          <a:cxnLst/>
          <a:rect l="0" t="0" r="0" b="0"/>
          <a:pathLst>
            <a:path>
              <a:moveTo>
                <a:pt x="0" y="15431"/>
              </a:moveTo>
              <a:lnTo>
                <a:pt x="685720" y="15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1892582" y="2539248"/>
        <a:ext cx="34286" cy="34286"/>
      </dsp:txXfrm>
    </dsp:sp>
    <dsp:sp modelId="{61C13305-DB1F-4036-AFC2-19617CE176C1}">
      <dsp:nvSpPr>
        <dsp:cNvPr id="0" name=""/>
        <dsp:cNvSpPr/>
      </dsp:nvSpPr>
      <dsp:spPr>
        <a:xfrm>
          <a:off x="2139814" y="1987250"/>
          <a:ext cx="1901395" cy="6299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微软雅黑" pitchFamily="34" charset="-122"/>
              <a:ea typeface="微软雅黑" pitchFamily="34" charset="-122"/>
            </a:rPr>
            <a:t>直接人工</a:t>
          </a:r>
          <a:endParaRPr lang="zh-CN" altLang="en-US" sz="2000" kern="1200" dirty="0">
            <a:latin typeface="微软雅黑" pitchFamily="34" charset="-122"/>
            <a:ea typeface="微软雅黑" pitchFamily="34" charset="-122"/>
          </a:endParaRPr>
        </a:p>
      </dsp:txBody>
      <dsp:txXfrm>
        <a:off x="2158263" y="2005699"/>
        <a:ext cx="1864497" cy="593005"/>
      </dsp:txXfrm>
    </dsp:sp>
    <dsp:sp modelId="{BA98F95E-11B8-419F-B176-EC1D68F7908C}">
      <dsp:nvSpPr>
        <dsp:cNvPr id="0" name=""/>
        <dsp:cNvSpPr/>
      </dsp:nvSpPr>
      <dsp:spPr>
        <a:xfrm>
          <a:off x="4041210" y="2286770"/>
          <a:ext cx="741468" cy="30863"/>
        </a:xfrm>
        <a:custGeom>
          <a:avLst/>
          <a:gdLst/>
          <a:ahLst/>
          <a:cxnLst/>
          <a:rect l="0" t="0" r="0" b="0"/>
          <a:pathLst>
            <a:path>
              <a:moveTo>
                <a:pt x="0" y="15431"/>
              </a:moveTo>
              <a:lnTo>
                <a:pt x="741468" y="154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4393407" y="2283665"/>
        <a:ext cx="37073" cy="37073"/>
      </dsp:txXfrm>
    </dsp:sp>
    <dsp:sp modelId="{56B2BE1E-8F72-476E-B1BD-8AB47B5736A6}">
      <dsp:nvSpPr>
        <dsp:cNvPr id="0" name=""/>
        <dsp:cNvSpPr/>
      </dsp:nvSpPr>
      <dsp:spPr>
        <a:xfrm>
          <a:off x="4782678" y="1826853"/>
          <a:ext cx="3378133" cy="95069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zh-CN" altLang="en-US" sz="1600" kern="1200" dirty="0" smtClean="0">
              <a:latin typeface="微软雅黑" pitchFamily="34" charset="-122"/>
              <a:ea typeface="微软雅黑" pitchFamily="34" charset="-122"/>
            </a:rPr>
            <a:t>直接从事产品生产的工人的全部劳动报酬及福利费，</a:t>
          </a:r>
          <a:r>
            <a:rPr lang="zh-CN" altLang="en-US" sz="1600" b="1" kern="1200" dirty="0" smtClean="0">
              <a:latin typeface="微软雅黑" pitchFamily="34" charset="-122"/>
              <a:ea typeface="微软雅黑" pitchFamily="34" charset="-122"/>
            </a:rPr>
            <a:t>不包含</a:t>
          </a:r>
          <a:r>
            <a:rPr lang="zh-CN" altLang="en-US" sz="1600" kern="1200" dirty="0" smtClean="0">
              <a:latin typeface="微软雅黑" pitchFamily="34" charset="-122"/>
              <a:ea typeface="微软雅黑" pitchFamily="34" charset="-122"/>
            </a:rPr>
            <a:t>制造费用中列支的人工费用</a:t>
          </a:r>
          <a:endParaRPr lang="zh-CN" altLang="en-US" sz="1600" kern="1200" dirty="0">
            <a:latin typeface="微软雅黑" pitchFamily="34" charset="-122"/>
            <a:ea typeface="微软雅黑" pitchFamily="34" charset="-122"/>
          </a:endParaRPr>
        </a:p>
      </dsp:txBody>
      <dsp:txXfrm>
        <a:off x="4810523" y="1854698"/>
        <a:ext cx="3322443" cy="895007"/>
      </dsp:txXfrm>
    </dsp:sp>
    <dsp:sp modelId="{D7701138-D368-49F9-8FFA-0B7DEB32BE83}">
      <dsp:nvSpPr>
        <dsp:cNvPr id="0" name=""/>
        <dsp:cNvSpPr/>
      </dsp:nvSpPr>
      <dsp:spPr>
        <a:xfrm rot="3108404">
          <a:off x="1537602" y="3087611"/>
          <a:ext cx="744244" cy="30863"/>
        </a:xfrm>
        <a:custGeom>
          <a:avLst/>
          <a:gdLst/>
          <a:ahLst/>
          <a:cxnLst/>
          <a:rect l="0" t="0" r="0" b="0"/>
          <a:pathLst>
            <a:path>
              <a:moveTo>
                <a:pt x="0" y="15431"/>
              </a:moveTo>
              <a:lnTo>
                <a:pt x="744244" y="15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1891119" y="3084436"/>
        <a:ext cx="37212" cy="37212"/>
      </dsp:txXfrm>
    </dsp:sp>
    <dsp:sp modelId="{6967F541-E935-4CB3-B417-991BB2E17CCF}">
      <dsp:nvSpPr>
        <dsp:cNvPr id="0" name=""/>
        <dsp:cNvSpPr/>
      </dsp:nvSpPr>
      <dsp:spPr>
        <a:xfrm>
          <a:off x="2139814" y="3080552"/>
          <a:ext cx="1901395" cy="6299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微软雅黑" pitchFamily="34" charset="-122"/>
              <a:ea typeface="微软雅黑" pitchFamily="34" charset="-122"/>
            </a:rPr>
            <a:t>其他直接费用</a:t>
          </a:r>
          <a:endParaRPr lang="zh-CN" altLang="en-US" sz="2000" kern="1200" dirty="0">
            <a:latin typeface="微软雅黑" pitchFamily="34" charset="-122"/>
            <a:ea typeface="微软雅黑" pitchFamily="34" charset="-122"/>
          </a:endParaRPr>
        </a:p>
      </dsp:txBody>
      <dsp:txXfrm>
        <a:off x="2158263" y="3099001"/>
        <a:ext cx="1864497" cy="593005"/>
      </dsp:txXfrm>
    </dsp:sp>
    <dsp:sp modelId="{9E6AE22D-3D6F-4819-A49F-154DF4403973}">
      <dsp:nvSpPr>
        <dsp:cNvPr id="0" name=""/>
        <dsp:cNvSpPr/>
      </dsp:nvSpPr>
      <dsp:spPr>
        <a:xfrm>
          <a:off x="4041210" y="3380073"/>
          <a:ext cx="741468" cy="30863"/>
        </a:xfrm>
        <a:custGeom>
          <a:avLst/>
          <a:gdLst/>
          <a:ahLst/>
          <a:cxnLst/>
          <a:rect l="0" t="0" r="0" b="0"/>
          <a:pathLst>
            <a:path>
              <a:moveTo>
                <a:pt x="0" y="15431"/>
              </a:moveTo>
              <a:lnTo>
                <a:pt x="741468" y="154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4393407" y="3376968"/>
        <a:ext cx="37073" cy="37073"/>
      </dsp:txXfrm>
    </dsp:sp>
    <dsp:sp modelId="{C3466308-D337-40A1-BD01-7755E0AB51B5}">
      <dsp:nvSpPr>
        <dsp:cNvPr id="0" name=""/>
        <dsp:cNvSpPr/>
      </dsp:nvSpPr>
      <dsp:spPr>
        <a:xfrm>
          <a:off x="4782678" y="2920155"/>
          <a:ext cx="3378133" cy="95069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zh-CN" altLang="en-US" sz="1600" kern="1200" dirty="0" smtClean="0">
              <a:latin typeface="微软雅黑" pitchFamily="34" charset="-122"/>
              <a:ea typeface="微软雅黑" pitchFamily="34" charset="-122"/>
            </a:rPr>
            <a:t>制造成本中</a:t>
          </a:r>
          <a:r>
            <a:rPr lang="zh-CN" altLang="en-US" sz="1600" b="1" kern="1200" dirty="0" smtClean="0">
              <a:latin typeface="微软雅黑" pitchFamily="34" charset="-122"/>
              <a:ea typeface="微软雅黑" pitchFamily="34" charset="-122"/>
            </a:rPr>
            <a:t>扣除</a:t>
          </a:r>
          <a:r>
            <a:rPr lang="zh-CN" altLang="en-US" sz="1600" kern="1200" dirty="0" smtClean="0">
              <a:latin typeface="微软雅黑" pitchFamily="34" charset="-122"/>
              <a:ea typeface="微软雅黑" pitchFamily="34" charset="-122"/>
            </a:rPr>
            <a:t>直接</a:t>
          </a:r>
          <a:r>
            <a:rPr lang="zh-CN" altLang="en-US" sz="1600" kern="1200" smtClean="0">
              <a:latin typeface="微软雅黑" pitchFamily="34" charset="-122"/>
              <a:ea typeface="微软雅黑" pitchFamily="34" charset="-122"/>
            </a:rPr>
            <a:t>材料消耗、直接人工、制造</a:t>
          </a:r>
          <a:r>
            <a:rPr lang="zh-CN" altLang="en-US" sz="1600" kern="1200" dirty="0" smtClean="0">
              <a:latin typeface="微软雅黑" pitchFamily="34" charset="-122"/>
              <a:ea typeface="微软雅黑" pitchFamily="34" charset="-122"/>
            </a:rPr>
            <a:t>费用后的全部费用</a:t>
          </a:r>
          <a:endParaRPr lang="zh-CN" altLang="en-US" sz="1600" kern="1200" dirty="0">
            <a:latin typeface="微软雅黑" pitchFamily="34" charset="-122"/>
            <a:ea typeface="微软雅黑" pitchFamily="34" charset="-122"/>
          </a:endParaRPr>
        </a:p>
      </dsp:txBody>
      <dsp:txXfrm>
        <a:off x="4810523" y="2948000"/>
        <a:ext cx="3322443" cy="895007"/>
      </dsp:txXfrm>
    </dsp:sp>
    <dsp:sp modelId="{3F900FDA-29CC-4B54-B0DF-31253B530704}">
      <dsp:nvSpPr>
        <dsp:cNvPr id="0" name=""/>
        <dsp:cNvSpPr/>
      </dsp:nvSpPr>
      <dsp:spPr>
        <a:xfrm rot="4479965">
          <a:off x="1039637" y="3634262"/>
          <a:ext cx="1740174" cy="30863"/>
        </a:xfrm>
        <a:custGeom>
          <a:avLst/>
          <a:gdLst/>
          <a:ahLst/>
          <a:cxnLst/>
          <a:rect l="0" t="0" r="0" b="0"/>
          <a:pathLst>
            <a:path>
              <a:moveTo>
                <a:pt x="0" y="15431"/>
              </a:moveTo>
              <a:lnTo>
                <a:pt x="1740174" y="15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1866220" y="3606189"/>
        <a:ext cx="87008" cy="87008"/>
      </dsp:txXfrm>
    </dsp:sp>
    <dsp:sp modelId="{05F9D5EA-CF32-457C-9CC7-0E63319FAE7B}">
      <dsp:nvSpPr>
        <dsp:cNvPr id="0" name=""/>
        <dsp:cNvSpPr/>
      </dsp:nvSpPr>
      <dsp:spPr>
        <a:xfrm>
          <a:off x="2139814" y="4173855"/>
          <a:ext cx="1901395" cy="629903"/>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kern="1200" dirty="0" smtClean="0">
              <a:latin typeface="微软雅黑" pitchFamily="34" charset="-122"/>
              <a:ea typeface="微软雅黑" pitchFamily="34" charset="-122"/>
            </a:rPr>
            <a:t>制造费用</a:t>
          </a:r>
          <a:endParaRPr lang="zh-CN" altLang="en-US" sz="2000" kern="1200" dirty="0">
            <a:latin typeface="微软雅黑" pitchFamily="34" charset="-122"/>
            <a:ea typeface="微软雅黑" pitchFamily="34" charset="-122"/>
          </a:endParaRPr>
        </a:p>
      </dsp:txBody>
      <dsp:txXfrm>
        <a:off x="2158263" y="4192304"/>
        <a:ext cx="1864497" cy="593005"/>
      </dsp:txXfrm>
    </dsp:sp>
    <dsp:sp modelId="{F5D04115-22A3-445F-B14C-69D4A7DBDC17}">
      <dsp:nvSpPr>
        <dsp:cNvPr id="0" name=""/>
        <dsp:cNvSpPr/>
      </dsp:nvSpPr>
      <dsp:spPr>
        <a:xfrm>
          <a:off x="4041210" y="4473375"/>
          <a:ext cx="741468" cy="30863"/>
        </a:xfrm>
        <a:custGeom>
          <a:avLst/>
          <a:gdLst/>
          <a:ahLst/>
          <a:cxnLst/>
          <a:rect l="0" t="0" r="0" b="0"/>
          <a:pathLst>
            <a:path>
              <a:moveTo>
                <a:pt x="0" y="15431"/>
              </a:moveTo>
              <a:lnTo>
                <a:pt x="741468" y="154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CN" altLang="en-US" sz="2400" kern="1200">
            <a:latin typeface="微软雅黑" pitchFamily="34" charset="-122"/>
            <a:ea typeface="微软雅黑" pitchFamily="34" charset="-122"/>
          </a:endParaRPr>
        </a:p>
      </dsp:txBody>
      <dsp:txXfrm>
        <a:off x="4393407" y="4470270"/>
        <a:ext cx="37073" cy="37073"/>
      </dsp:txXfrm>
    </dsp:sp>
    <dsp:sp modelId="{11F04C38-B7D9-40AB-AFE0-991ADF1C92AC}">
      <dsp:nvSpPr>
        <dsp:cNvPr id="0" name=""/>
        <dsp:cNvSpPr/>
      </dsp:nvSpPr>
      <dsp:spPr>
        <a:xfrm>
          <a:off x="4782678" y="4013458"/>
          <a:ext cx="3378133" cy="950697"/>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zh-CN" altLang="en-US" sz="1600" kern="1200" dirty="0" smtClean="0">
              <a:latin typeface="微软雅黑" pitchFamily="34" charset="-122"/>
              <a:ea typeface="微软雅黑" pitchFamily="34" charset="-122"/>
            </a:rPr>
            <a:t>企业各生产车间或分厂为生产产品和提供劳务而发生的各项间接费用</a:t>
          </a:r>
          <a:endParaRPr lang="zh-CN" altLang="en-US" sz="1600" kern="1200" dirty="0">
            <a:latin typeface="微软雅黑" pitchFamily="34" charset="-122"/>
            <a:ea typeface="微软雅黑" pitchFamily="34" charset="-122"/>
          </a:endParaRPr>
        </a:p>
      </dsp:txBody>
      <dsp:txXfrm>
        <a:off x="4810523" y="4041303"/>
        <a:ext cx="3322443" cy="89500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D00597-62C0-4CBD-B6A5-535C5B489C1C}" type="datetimeFigureOut">
              <a:rPr lang="zh-CN" altLang="en-US" smtClean="0"/>
              <a:t>2019/1/2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9B6CDC-9DB5-4F89-A01F-2CA1BA94D2D9}" type="slidenum">
              <a:rPr lang="zh-CN" altLang="en-US" smtClean="0"/>
              <a:t>‹#›</a:t>
            </a:fld>
            <a:endParaRPr lang="zh-CN" altLang="en-US"/>
          </a:p>
        </p:txBody>
      </p:sp>
    </p:spTree>
    <p:extLst>
      <p:ext uri="{BB962C8B-B14F-4D97-AF65-F5344CB8AC3E}">
        <p14:creationId xmlns:p14="http://schemas.microsoft.com/office/powerpoint/2010/main" val="3824719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1162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buFont typeface="Arial" charset="0"/>
              <a:buNone/>
            </a:pPr>
            <a:fld id="{DC1F37E6-48B4-412B-BDED-538931822CB6}" type="slidenum">
              <a:rPr lang="en-US" altLang="zh-CN">
                <a:solidFill>
                  <a:prstClr val="black"/>
                </a:solidFill>
              </a:rPr>
              <a:pPr eaLnBrk="1" hangingPunct="1">
                <a:buFont typeface="Arial" charset="0"/>
                <a:buNone/>
              </a:pPr>
              <a:t>4</a:t>
            </a:fld>
            <a:endParaRPr lang="en-US" altLang="zh-CN">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smtClean="0"/>
              <a:t>自产自耗的中间产品，如棉花</a:t>
            </a:r>
            <a:r>
              <a:rPr lang="en-US" altLang="zh-CN" smtClean="0"/>
              <a:t>—</a:t>
            </a:r>
            <a:r>
              <a:rPr lang="zh-CN" altLang="en-US" smtClean="0"/>
              <a:t>布</a:t>
            </a:r>
            <a:r>
              <a:rPr lang="en-US" altLang="zh-CN" smtClean="0"/>
              <a:t>—</a:t>
            </a:r>
            <a:r>
              <a:rPr lang="zh-CN" altLang="en-US" smtClean="0"/>
              <a:t>服装，钢板</a:t>
            </a:r>
            <a:r>
              <a:rPr lang="en-US" altLang="zh-CN" smtClean="0"/>
              <a:t>—</a:t>
            </a:r>
            <a:r>
              <a:rPr lang="zh-CN" altLang="en-US" smtClean="0"/>
              <a:t>车壳</a:t>
            </a:r>
            <a:r>
              <a:rPr lang="en-US" altLang="zh-CN" smtClean="0"/>
              <a:t>—</a:t>
            </a:r>
            <a:r>
              <a:rPr lang="zh-CN" altLang="en-US" smtClean="0"/>
              <a:t>汽车。</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smtClean="0"/>
              <a:t>不是单一产品的，会几种情况都出现，要区别对待。产值</a:t>
            </a:r>
            <a:r>
              <a:rPr lang="en-US" altLang="zh-CN" smtClean="0"/>
              <a:t>-</a:t>
            </a:r>
            <a:r>
              <a:rPr lang="zh-CN" altLang="en-US" smtClean="0"/>
              <a:t>制造成本</a:t>
            </a:r>
            <a:r>
              <a:rPr lang="en-US" altLang="zh-CN" smtClean="0"/>
              <a:t>-</a:t>
            </a:r>
            <a:r>
              <a:rPr lang="zh-CN" altLang="en-US" smtClean="0"/>
              <a:t>直接材料消耗。</a:t>
            </a:r>
            <a:endParaRPr lang="en-US" altLang="zh-C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smtClean="0"/>
              <a:t>支付给人部分，注意不包含报销形式。</a:t>
            </a:r>
          </a:p>
          <a:p>
            <a:pPr eaLnBrk="1" hangingPunct="1">
              <a:spcBef>
                <a:spcPct val="0"/>
              </a:spcBef>
            </a:pPr>
            <a:r>
              <a:rPr lang="zh-CN" altLang="en-US" smtClean="0"/>
              <a:t>上交给政府部分可参考（</a:t>
            </a:r>
            <a:r>
              <a:rPr lang="en-US" altLang="zh-CN" smtClean="0"/>
              <a:t>882</a:t>
            </a:r>
            <a:r>
              <a:rPr lang="zh-CN" altLang="en-US" smtClean="0"/>
              <a:t>）上交的各种专项费用的内涵。折旧是特殊情况，其他直接费用下没有折旧这一指标，如果企业生产成本下有二级科目折旧，那就填报在其他直接费用和其中上交给政府部分。</a:t>
            </a:r>
          </a:p>
          <a:p>
            <a:pPr eaLnBrk="1" hangingPunct="1">
              <a:spcBef>
                <a:spcPct val="0"/>
              </a:spcBef>
            </a:pPr>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8294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buFont typeface="Arial" charset="0"/>
              <a:buNone/>
            </a:pPr>
            <a:fld id="{003EACE8-A407-4C19-AB4C-4E154BDC89C3}" type="slidenum">
              <a:rPr lang="en-US" altLang="zh-CN">
                <a:solidFill>
                  <a:prstClr val="black"/>
                </a:solidFill>
              </a:rPr>
              <a:pPr eaLnBrk="1" hangingPunct="1">
                <a:buFont typeface="Arial" charset="0"/>
                <a:buNone/>
              </a:pPr>
              <a:t>13</a:t>
            </a:fld>
            <a:endParaRPr lang="en-US" altLang="zh-CN">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zh-CN" altLang="en-US" smtClean="0"/>
              <a:t>不同会计制度填报方法</a:t>
            </a:r>
            <a:endParaRPr lang="en-US" altLang="zh-CN" smtClean="0"/>
          </a:p>
        </p:txBody>
      </p:sp>
      <p:sp>
        <p:nvSpPr>
          <p:cNvPr id="10752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fld id="{F801D657-D0CB-4A94-83CA-DB31A044552C}" type="slidenum">
              <a:rPr lang="zh-CN" altLang="en-US" smtClean="0"/>
              <a:pPr eaLnBrk="1" hangingPunct="1"/>
              <a:t>16</a:t>
            </a:fld>
            <a:endParaRPr lang="en-US" altLang="zh-C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b="1" smtClean="0">
                <a:latin typeface="华文仿宋" pitchFamily="2" charset="-122"/>
                <a:ea typeface="华文仿宋" pitchFamily="2" charset="-122"/>
              </a:rPr>
              <a:t>财政部</a:t>
            </a:r>
            <a:r>
              <a:rPr lang="en-US" altLang="zh-CN" b="1" smtClean="0">
                <a:latin typeface="华文仿宋" pitchFamily="2" charset="-122"/>
                <a:ea typeface="华文仿宋" pitchFamily="2" charset="-122"/>
              </a:rPr>
              <a:t>《</a:t>
            </a:r>
            <a:r>
              <a:rPr lang="zh-CN" altLang="en-US" b="1" smtClean="0">
                <a:latin typeface="华文仿宋" pitchFamily="2" charset="-122"/>
                <a:ea typeface="华文仿宋" pitchFamily="2" charset="-122"/>
              </a:rPr>
              <a:t>关于修订印发</a:t>
            </a:r>
            <a:r>
              <a:rPr lang="en-US" altLang="zh-CN" b="1" smtClean="0">
                <a:latin typeface="华文仿宋" pitchFamily="2" charset="-122"/>
                <a:ea typeface="华文仿宋" pitchFamily="2" charset="-122"/>
              </a:rPr>
              <a:t>2018</a:t>
            </a:r>
            <a:r>
              <a:rPr lang="zh-CN" altLang="en-US" b="1" smtClean="0">
                <a:latin typeface="华文仿宋" pitchFamily="2" charset="-122"/>
                <a:ea typeface="华文仿宋" pitchFamily="2" charset="-122"/>
              </a:rPr>
              <a:t>年度一般企业财务报表格式的通知</a:t>
            </a:r>
            <a:r>
              <a:rPr lang="en-US" altLang="zh-CN" b="1" smtClean="0">
                <a:latin typeface="华文仿宋" pitchFamily="2" charset="-122"/>
                <a:ea typeface="华文仿宋" pitchFamily="2" charset="-122"/>
              </a:rPr>
              <a:t>》</a:t>
            </a:r>
            <a:endParaRPr lang="zh-CN" altLang="en-US" smtClean="0"/>
          </a:p>
        </p:txBody>
      </p:sp>
      <p:sp>
        <p:nvSpPr>
          <p:cNvPr id="1065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buFont typeface="Arial" charset="0"/>
              <a:buNone/>
            </a:pPr>
            <a:fld id="{C7900156-434B-4826-8340-C15F22D195A4}" type="slidenum">
              <a:rPr lang="en-US" altLang="zh-CN">
                <a:solidFill>
                  <a:prstClr val="black"/>
                </a:solidFill>
              </a:rPr>
              <a:pPr eaLnBrk="1" hangingPunct="1">
                <a:buFont typeface="Arial" charset="0"/>
                <a:buNone/>
              </a:pPr>
              <a:t>17</a:t>
            </a:fld>
            <a:endParaRPr lang="en-US" altLang="zh-CN">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b="1" smtClean="0">
                <a:latin typeface="华文仿宋" pitchFamily="2" charset="-122"/>
                <a:ea typeface="华文仿宋" pitchFamily="2" charset="-122"/>
              </a:rPr>
              <a:t>财政部</a:t>
            </a:r>
            <a:r>
              <a:rPr lang="en-US" altLang="zh-CN" b="1" smtClean="0">
                <a:latin typeface="华文仿宋" pitchFamily="2" charset="-122"/>
                <a:ea typeface="华文仿宋" pitchFamily="2" charset="-122"/>
              </a:rPr>
              <a:t>《</a:t>
            </a:r>
            <a:r>
              <a:rPr lang="zh-CN" altLang="en-US" b="1" smtClean="0">
                <a:latin typeface="华文仿宋" pitchFamily="2" charset="-122"/>
                <a:ea typeface="华文仿宋" pitchFamily="2" charset="-122"/>
              </a:rPr>
              <a:t>关于修订印发</a:t>
            </a:r>
            <a:r>
              <a:rPr lang="en-US" altLang="zh-CN" b="1" smtClean="0">
                <a:latin typeface="华文仿宋" pitchFamily="2" charset="-122"/>
                <a:ea typeface="华文仿宋" pitchFamily="2" charset="-122"/>
              </a:rPr>
              <a:t>2018</a:t>
            </a:r>
            <a:r>
              <a:rPr lang="zh-CN" altLang="en-US" b="1" smtClean="0">
                <a:latin typeface="华文仿宋" pitchFamily="2" charset="-122"/>
                <a:ea typeface="华文仿宋" pitchFamily="2" charset="-122"/>
              </a:rPr>
              <a:t>年度一般企业财务报表格式的通知</a:t>
            </a:r>
            <a:r>
              <a:rPr lang="en-US" altLang="zh-CN" b="1" smtClean="0">
                <a:latin typeface="华文仿宋" pitchFamily="2" charset="-122"/>
                <a:ea typeface="华文仿宋" pitchFamily="2" charset="-122"/>
              </a:rPr>
              <a:t>》</a:t>
            </a:r>
            <a:endParaRPr lang="zh-CN" altLang="en-US" smtClean="0"/>
          </a:p>
        </p:txBody>
      </p:sp>
      <p:sp>
        <p:nvSpPr>
          <p:cNvPr id="1065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buFont typeface="Arial" charset="0"/>
              <a:buNone/>
            </a:pPr>
            <a:fld id="{C7900156-434B-4826-8340-C15F22D195A4}" type="slidenum">
              <a:rPr lang="en-US" altLang="zh-CN">
                <a:solidFill>
                  <a:prstClr val="black"/>
                </a:solidFill>
              </a:rPr>
              <a:pPr eaLnBrk="1" hangingPunct="1">
                <a:buFont typeface="Arial" charset="0"/>
                <a:buNone/>
              </a:pPr>
              <a:t>19</a:t>
            </a:fld>
            <a:endParaRPr lang="en-US" altLang="zh-CN">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33BEBBD-723F-403D-9C80-CCCF833B0776}"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9E79FE6E-7DF2-486F-B671-2874B986957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6039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FB982F5-894F-4A36-AE8F-51929965485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CE4F99D-9BC8-4472-8126-11C29439439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00463121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FC2EE4F3-795B-44FE-A894-B8D30FCDBFF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E7660E04-B7E9-4D9B-B901-5A4201CD8DA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89049605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6D88FE96-56B1-4B0F-AABC-1D8E93E5530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741ECFC2-A67D-4700-AFE1-989BC783E95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965657009"/>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714C65A-B1D9-476E-AE1E-C4BAFD63C7F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B6F1C62B-9745-470B-B528-1A3F53C7F64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26744665"/>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B00BCCF-5F6B-48F7-9A02-6870C764802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68F5D0A2-8F4D-4FD1-9EA4-42F0E417180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67895526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FBB970F-47D8-492D-8DE4-322447F6F3C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58A428A7-2554-4B2E-B35C-863A8DEB9611}"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317501036"/>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259C60B-FABE-457E-B619-72F7285F91A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B4A9AE8C-3835-4800-8B33-FEEC3CE1931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86654593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148C5FF7-BBE3-439A-8A8A-1123F97EB30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A2A118CE-A6EF-40EE-8603-A5E9D63B6E2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17702392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2C2CA14-8C31-4115-9F91-6CAF9C94928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1E430596-C6CE-4260-A61E-BF1E38ED838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23348271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BE2CC07-FA02-41AF-B948-A1496E628AD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1969A2A-1343-4138-AC5C-9C5AB90E69B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37018008"/>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60F19743-11E2-4414-B8B2-AE9B52AA1979}"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4A7B1417-01C7-402D-B1E8-E93F5A211C2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3207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3AC9A12-B567-4AB7-A3D4-2FF089A901BB}"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DA631152-6255-42E9-BF8B-8ABA529F2E8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4328835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6BD2039E-D13A-49C6-9B1F-C0B7F9094A7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7B841686-F081-4294-A3FF-E31D185C29D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13648329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7B55184-1810-4068-9824-B8FB00732B6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C2AEA4E0-EC45-4809-8D66-D342BE5F231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153750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F643EB7F-3EC9-43D5-A53E-44662F57A4D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73EC46CF-62AC-42D6-A85B-E055DC82F69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55108001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EDE1DA05-0C37-49DB-A39D-8DD8DC8F46C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5B53698F-CAB5-4F82-8F17-A458ADF9DA41}"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83139306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46C6C4B-6594-4CFD-9DFE-75433652056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08CD251D-CF75-4B19-A036-D99B3614537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82093274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1BD71B30-2B1C-46A2-979A-3A634C2C4FCB}"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7583EAC2-67F7-42BA-9DE3-E1C06AB40C7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075007178"/>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8CC4002-9E72-40D4-AD1A-E1C02329008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A8AAA6CF-7B3D-49F5-A309-B975E428C43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8697647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5326EBB4-C046-4B5D-B6EA-D548848B84A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94BAC0EF-B1F8-4731-9E4C-7144224EB59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13633490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964C5B9-A9C6-493F-8BE4-631A9053A4C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31E4A786-1CBC-4480-8012-F6E3411DE51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7426251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22125447-BE41-4ABB-9387-9DB84B78036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44EB876-5FA5-4A0D-BF0C-B04DEFDF081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613342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33BEBBD-723F-403D-9C80-CCCF833B0776}"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9E79FE6E-7DF2-486F-B671-2874B986957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473168725"/>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A2BF5B55-CC18-4B73-A59C-B1D6C67D566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AFAA1C70-32C1-44C0-87B3-E257CC6C2EF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4000288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4673BF8-E683-4F88-B6C6-1C3D432420E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ECFA7000-602C-469A-948B-4170AC253B4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59933412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F47EB979-E5F5-4737-AE65-F110DE8D93E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860032AD-F06B-4ED8-A64C-72E3BEDBA8D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899469399"/>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3FAACBF2-CEC8-40F9-9707-C1CBF065B03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89E193C7-A996-4C82-831A-FF5C8AE5EC5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70934836"/>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E3F84D1-C8F4-43B9-A05D-2F7E716A199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5DF35A1F-1113-4A33-9A79-EA092BA034E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234360601"/>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51E01B90-CEBC-405E-B323-2449FADDF38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E11C55EB-B023-4E6E-B801-696A03B03FD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783538845"/>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03545247-664C-4149-AB48-8D6F93D0205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3DA17AC6-BB92-4694-BFBF-6652FC48A87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7997376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4B522552-23BB-4B07-BED8-401CFCDBFA65}"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3CDD2A75-3E97-4B92-8B96-76853A620E6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8226913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142976" y="1599829"/>
            <a:ext cx="7543904" cy="4526502"/>
          </a:xfrm>
        </p:spPr>
        <p:txBody>
          <a:bodyPr/>
          <a:lstStyle/>
          <a:p>
            <a:pPr lvl="0"/>
            <a:endParaRPr lang="zh-CN" altLang="en-US" noProof="0" smtClean="0"/>
          </a:p>
        </p:txBody>
      </p:sp>
      <p:sp>
        <p:nvSpPr>
          <p:cNvPr id="4"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8FA09317-DC7C-4A66-8A54-8EFB7E157EBF}" type="datetime1">
              <a:rPr lang="en-AU">
                <a:solidFill>
                  <a:prstClr val="black">
                    <a:tint val="75000"/>
                  </a:prstClr>
                </a:solidFill>
              </a:rPr>
              <a:pPr>
                <a:defRPr/>
              </a:pPr>
              <a:t>2/01/2019</a:t>
            </a:fld>
            <a:endParaRPr lang="en-US" altLang="zh-CN">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57C84DAF-C457-462A-88C8-42DD892E6147}"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272073922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42976" y="1599829"/>
            <a:ext cx="3352043"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7393" y="1599829"/>
            <a:ext cx="4039486"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7387D4BA-BE4F-469A-9F97-46CAA2624205}" type="datetime1">
              <a:rPr lang="en-AU">
                <a:solidFill>
                  <a:prstClr val="black">
                    <a:tint val="75000"/>
                  </a:prstClr>
                </a:solidFill>
              </a:rPr>
              <a:pPr>
                <a:defRPr/>
              </a:pPr>
              <a:t>2/01/2019</a:t>
            </a:fld>
            <a:endParaRPr lang="en-US" altLang="zh-CN">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5FC7FCBB-3F73-4922-989E-9E1D973EB2BD}"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1155615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1651A0F-FBA4-419A-9E05-CE6FE231845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6A441535-DDB9-4848-B704-7C8C7FDA9F1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5869756"/>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1066800" y="609600"/>
            <a:ext cx="7391400" cy="5486400"/>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3" name="Rectangle 5"/>
          <p:cNvSpPr>
            <a:spLocks noGrp="1" noChangeArrowheads="1"/>
          </p:cNvSpPr>
          <p:nvPr>
            <p:ph type="dt" sz="half" idx="10"/>
          </p:nvPr>
        </p:nvSpPr>
        <p:spPr>
          <a:xfrm>
            <a:off x="6516688" y="6237288"/>
            <a:ext cx="1828800" cy="457200"/>
          </a:xfrm>
        </p:spPr>
        <p:txBody>
          <a:bodyPr/>
          <a:lstStyle>
            <a:lvl1pPr>
              <a:defRPr>
                <a:ea typeface="宋体" pitchFamily="2" charset="-122"/>
              </a:defRPr>
            </a:lvl1pPr>
          </a:lstStyle>
          <a:p>
            <a:pPr>
              <a:defRPr/>
            </a:pPr>
            <a:fld id="{B2A805B2-ED16-41CF-840D-5D5FABD2AF06}" type="datetime1">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ltLang="zh-CN">
              <a:solidFill>
                <a:prstClr val="black">
                  <a:tint val="75000"/>
                </a:prstClr>
              </a:solidFill>
            </a:endParaRPr>
          </a:p>
        </p:txBody>
      </p:sp>
      <p:sp>
        <p:nvSpPr>
          <p:cNvPr id="5" name="Rectangle 7"/>
          <p:cNvSpPr>
            <a:spLocks noGrp="1" noChangeArrowheads="1"/>
          </p:cNvSpPr>
          <p:nvPr>
            <p:ph type="sldNum" sz="quarter" idx="12"/>
          </p:nvPr>
        </p:nvSpPr>
        <p:spPr/>
        <p:txBody>
          <a:bodyPr/>
          <a:lstStyle>
            <a:lvl1pPr>
              <a:defRPr/>
            </a:lvl1pPr>
          </a:lstStyle>
          <a:p>
            <a:pPr>
              <a:defRPr/>
            </a:pPr>
            <a:fld id="{F63F201E-79DA-4278-9AD0-C32C621228DB}" type="slidenum">
              <a:rPr lang="en-US" altLang="zh-CN">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4229552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7796C0C2-0D7D-46E6-BFF5-33C119AD59D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0E13E45-8863-4682-805F-C5E55D878FC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119540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2C948230-06DD-4361-98BE-0C6A9649434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17859244-2364-4A70-9B6E-20EEF6A9F53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290457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AB279BEC-CFB1-4178-BE52-C90AE52F59BF}"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45810F3D-D232-40A6-958E-9B5599B0B2E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410659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4D41441F-BC3E-4395-9934-234F434C57E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1BDD9E08-C769-4A26-9E66-251E6648FC0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054111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68B16AFF-067E-4F4C-8A6D-5C5281A80BE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B6861FE9-9E82-40E4-AB10-5D140254A86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7368600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416C664-02A9-40F5-B1BC-7B93B64322C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81567310-FB8B-4C28-9069-524F38C6EBD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91184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1651A0F-FBA4-419A-9E05-CE6FE231845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6A441535-DDB9-4848-B704-7C8C7FDA9F1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0256971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5B1CFB7-BD5F-4DD1-9C65-59EFD54F972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B7B465C-90F1-4D7E-A565-63765523C13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7872138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FB982F5-894F-4A36-AE8F-51929965485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CE4F99D-9BC8-4472-8126-11C29439439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614486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3AC9A12-B567-4AB7-A3D4-2FF089A901BB}"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DA631152-6255-42E9-BF8B-8ABA529F2E8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413640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F9DA0D0-5315-4083-9DDE-30AAD9EC678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6FFA626B-F4F2-4FE2-9FA6-A3CFBFC1AF7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6817317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A088D72-89B1-4B7C-8F9C-CA944B76F89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E541B54-7E87-4F58-BF58-86CC46E4A79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22470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22C8B150-0D4A-4106-9C29-EAF8E8CA32B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6979C07-77D8-461C-8465-56C4C833FDA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2193881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F9D192AB-EE17-4918-ADC1-4764EAD7445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D7699D6-80F4-4EE0-88BF-8D4BEE9C764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849970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1DC1CB62-94BC-4296-A84C-83B538C531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86D2F9CD-B6FE-4FF8-BFC1-0A5AB2FB80E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0682105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458B314-E3F1-403B-AB6C-DB338A6F64A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D6EDE417-3F9E-4864-B13F-DD5509A3B77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4004106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AD542678-FE4F-44D7-BBEE-CBD83C9C939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9E7256AA-933F-4CA1-AC22-EC32241CAF7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015170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7796C0C2-0D7D-46E6-BFF5-33C119AD59D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0E13E45-8863-4682-805F-C5E55D878FC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4459626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7F16BA7B-2B23-4319-8D7E-47EBD89C9FC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7D55698-6E8A-47E8-8C67-1C427B1EBA8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449715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DB1935A-33CC-437B-B281-BF61A7CF5E3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E013599-F22C-4607-99D6-A0C8DB60EF2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253498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81DA70C-B197-4620-B520-AAF1B821DA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2ECF0DFE-B93F-4E9B-B033-0A09DDE5EC7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7428438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D60A7BA-3ACB-4818-B799-CBC35AF3C1A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1183A8A9-CBF4-49DA-9FE5-A215713934C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454114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F9DA0D0-5315-4083-9DDE-30AAD9EC678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6FFA626B-F4F2-4FE2-9FA6-A3CFBFC1AF7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0217163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A088D72-89B1-4B7C-8F9C-CA944B76F89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E541B54-7E87-4F58-BF58-86CC46E4A79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1322784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22C8B150-0D4A-4106-9C29-EAF8E8CA32B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6979C07-77D8-461C-8465-56C4C833FDA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9434940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F9D192AB-EE17-4918-ADC1-4764EAD7445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D7699D6-80F4-4EE0-88BF-8D4BEE9C764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2094933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1DC1CB62-94BC-4296-A84C-83B538C531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86D2F9CD-B6FE-4FF8-BFC1-0A5AB2FB80E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4877800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458B314-E3F1-403B-AB6C-DB338A6F64A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D6EDE417-3F9E-4864-B13F-DD5509A3B77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7900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2C948230-06DD-4361-98BE-0C6A9649434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17859244-2364-4A70-9B6E-20EEF6A9F53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973117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AD542678-FE4F-44D7-BBEE-CBD83C9C939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9E7256AA-933F-4CA1-AC22-EC32241CAF7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8539277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7F16BA7B-2B23-4319-8D7E-47EBD89C9FC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7D55698-6E8A-47E8-8C67-1C427B1EBA8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6713667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DB1935A-33CC-437B-B281-BF61A7CF5E3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E013599-F22C-4607-99D6-A0C8DB60EF2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051944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81DA70C-B197-4620-B520-AAF1B821DA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2ECF0DFE-B93F-4E9B-B033-0A09DDE5EC7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05336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D60A7BA-3ACB-4818-B799-CBC35AF3C1A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1183A8A9-CBF4-49DA-9FE5-A215713934C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9519612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4F9DA0D0-5315-4083-9DDE-30AAD9EC678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6FFA626B-F4F2-4FE2-9FA6-A3CFBFC1AF7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1361984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A088D72-89B1-4B7C-8F9C-CA944B76F89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E541B54-7E87-4F58-BF58-86CC46E4A79A}"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670489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22C8B150-0D4A-4106-9C29-EAF8E8CA32B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6979C07-77D8-461C-8465-56C4C833FDA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539174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F9D192AB-EE17-4918-ADC1-4764EAD7445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D7699D6-80F4-4EE0-88BF-8D4BEE9C764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8527156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1DC1CB62-94BC-4296-A84C-83B538C531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86D2F9CD-B6FE-4FF8-BFC1-0A5AB2FB80E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946342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AB279BEC-CFB1-4178-BE52-C90AE52F59BF}"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45810F3D-D232-40A6-958E-9B5599B0B2E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0396406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458B314-E3F1-403B-AB6C-DB338A6F64A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D6EDE417-3F9E-4864-B13F-DD5509A3B77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03984198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AD542678-FE4F-44D7-BBEE-CBD83C9C939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9E7256AA-933F-4CA1-AC22-EC32241CAF7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1426993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7F16BA7B-2B23-4319-8D7E-47EBD89C9FC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7D55698-6E8A-47E8-8C67-1C427B1EBA8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461323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DB1935A-33CC-437B-B281-BF61A7CF5E3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E013599-F22C-4607-99D6-A0C8DB60EF2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1197737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81DA70C-B197-4620-B520-AAF1B821DAC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2ECF0DFE-B93F-4E9B-B033-0A09DDE5EC7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5308098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D60A7BA-3ACB-4818-B799-CBC35AF3C1A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1183A8A9-CBF4-49DA-9FE5-A215713934C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18481462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F62A38DD-6694-4E09-A663-F61DEAE4E7EA}"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77D5C604-A520-4758-A9B7-96D5B47E085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79106265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B0C7F91-3159-4B27-B104-F065370995F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45078D1F-27E6-47DF-8E5D-80FCA1ADC20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06281054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AAEE43E4-1747-40D4-A5AA-B918EDCCA65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726E6D61-31A6-4625-B78B-DC631669CB7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16383622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5DBBE1B7-A896-491D-A9C1-85DBD1DE0675}"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28EC4FBF-15A9-4E3D-8CFF-4E8E3C190B7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189584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4D41441F-BC3E-4395-9934-234F434C57E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1BDD9E08-C769-4A26-9E66-251E6648FC0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13083831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A6D9E3B6-6475-40B1-BDCD-A7E8E43B6F3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30398138-E9F7-4075-A997-42222814D8D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04018269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6503D8C3-E954-4DCC-9A71-FC02A740032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E2535D5B-7592-40CB-B3D8-09AAFC87D71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1689827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9252FA46-6547-4F3F-8727-0175D2D3BF0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6F24B207-14E8-4384-A9BA-DAACD5C47C0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47889278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ECCC980D-2655-458D-9852-049CE61D2E72}"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088077F5-B892-4117-B9DB-E5B74AEFBE9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74468232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63DF2054-29CC-4A7A-8A04-733B5173B41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98D32EB8-9F64-433D-ACD9-C598C27F3EC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5974003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9E3B841-C9FF-4F5C-88AE-011B64EB3BF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2AA15AB-F769-47F0-88B0-7616C1BE68A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8753149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5B53F82-1B1A-4803-B767-1AAC156188D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1B79B349-197F-4011-ABDB-E2ACBAF0D52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15627445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142976" y="1599829"/>
            <a:ext cx="7543904" cy="4526502"/>
          </a:xfrm>
        </p:spPr>
        <p:txBody>
          <a:bodyPr/>
          <a:lstStyle/>
          <a:p>
            <a:pPr lvl="0"/>
            <a:endParaRPr lang="zh-CN" altLang="en-US" noProof="0" smtClean="0"/>
          </a:p>
        </p:txBody>
      </p:sp>
      <p:sp>
        <p:nvSpPr>
          <p:cNvPr id="4"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8FA09317-DC7C-4A66-8A54-8EFB7E157EBF}" type="datetime1">
              <a:rPr lang="en-AU">
                <a:solidFill>
                  <a:prstClr val="black">
                    <a:tint val="75000"/>
                  </a:prstClr>
                </a:solidFill>
              </a:rPr>
              <a:pPr>
                <a:defRPr/>
              </a:pPr>
              <a:t>2/01/2019</a:t>
            </a:fld>
            <a:endParaRPr lang="en-US" altLang="zh-CN">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EBCC7BA-9225-4195-9955-03375ADC9E2C}"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45866166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42976" y="1599829"/>
            <a:ext cx="3352043"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7393" y="1599829"/>
            <a:ext cx="4039486"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7387D4BA-BE4F-469A-9F97-46CAA2624205}" type="datetime1">
              <a:rPr lang="en-AU">
                <a:solidFill>
                  <a:prstClr val="black">
                    <a:tint val="75000"/>
                  </a:prstClr>
                </a:solidFill>
              </a:rPr>
              <a:pPr>
                <a:defRPr/>
              </a:pPr>
              <a:t>2/01/2019</a:t>
            </a:fld>
            <a:endParaRPr lang="en-US" altLang="zh-CN">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9F168FD4-7E9F-4859-9696-128E07B6EF20}"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136058828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1066800" y="609600"/>
            <a:ext cx="7391400" cy="5486400"/>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3" name="Rectangle 5"/>
          <p:cNvSpPr>
            <a:spLocks noGrp="1" noChangeArrowheads="1"/>
          </p:cNvSpPr>
          <p:nvPr>
            <p:ph type="dt" sz="half" idx="10"/>
          </p:nvPr>
        </p:nvSpPr>
        <p:spPr>
          <a:xfrm>
            <a:off x="6516688" y="6237288"/>
            <a:ext cx="1828800" cy="457200"/>
          </a:xfrm>
        </p:spPr>
        <p:txBody>
          <a:bodyPr/>
          <a:lstStyle>
            <a:lvl1pPr>
              <a:defRPr>
                <a:ea typeface="宋体" pitchFamily="2" charset="-122"/>
              </a:defRPr>
            </a:lvl1pPr>
          </a:lstStyle>
          <a:p>
            <a:pPr>
              <a:defRPr/>
            </a:pPr>
            <a:fld id="{B2A805B2-ED16-41CF-840D-5D5FABD2AF06}" type="datetime1">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ltLang="zh-CN">
              <a:solidFill>
                <a:prstClr val="black">
                  <a:tint val="75000"/>
                </a:prstClr>
              </a:solidFill>
            </a:endParaRPr>
          </a:p>
        </p:txBody>
      </p:sp>
      <p:sp>
        <p:nvSpPr>
          <p:cNvPr id="5" name="Rectangle 7"/>
          <p:cNvSpPr>
            <a:spLocks noGrp="1" noChangeArrowheads="1"/>
          </p:cNvSpPr>
          <p:nvPr>
            <p:ph type="sldNum" sz="quarter" idx="12"/>
          </p:nvPr>
        </p:nvSpPr>
        <p:spPr/>
        <p:txBody>
          <a:bodyPr/>
          <a:lstStyle>
            <a:lvl1pPr>
              <a:defRPr/>
            </a:lvl1pPr>
          </a:lstStyle>
          <a:p>
            <a:pPr>
              <a:defRPr/>
            </a:pPr>
            <a:fld id="{F4CFAC83-C766-4422-A76C-C1D581360CB5}" type="slidenum">
              <a:rPr lang="en-US" altLang="zh-CN">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348675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68B16AFF-067E-4F4C-8A6D-5C5281A80BE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B6861FE9-9E82-40E4-AB10-5D140254A86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90092923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5A4A4579-4108-4AE3-966C-35302A94192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F1C3C56-9390-43AA-B8EA-258756374E3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54045983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7DAB5BE-4FB1-48B5-99F5-75F64DAA7D7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6AFDE9D-A7F0-4CF6-B250-D5B6818E37B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85780642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653FEF30-A9A7-444D-8050-7C3580158B99}"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942BD438-42C2-4B43-A015-D54D8F6269B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49239805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C22FF73B-2D83-445E-A8AA-0F7C173E8A9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E331C455-7CF3-48F8-8D72-6FB25F16BD9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79730640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1F27797A-3643-4C1C-A48C-DD9C12051896}"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035DC36E-F748-4096-9871-E16DA0C4300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8174004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7383EFB0-4164-41E8-B7E7-FF50D210740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0CC69ABA-5B83-47EE-BAAD-BEDC09E3C82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11984428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55EAB502-CB96-49E6-AAF7-00FB896EBFA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FB977D0F-3069-4C60-9A28-F3683E62CB1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56352853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1F479A5-D76E-49B7-B86E-51221657F71F}"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80AFDDE5-004F-4DE8-B573-0AC89BE04A0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70903084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FC17215-6B3E-464A-AC54-E5B0BC4AA27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0454580C-0E68-4405-B22C-BEAB2D941B2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61255161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81C6DF2C-1271-4803-8737-1A561392E27E}"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C90D513-C170-48FE-B3B1-3B62BF210D1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588610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416C664-02A9-40F5-B1BC-7B93B64322C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81567310-FB8B-4C28-9069-524F38C6EBD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86863197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03A91204-563D-4870-802F-843134A6DD7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2C82A48-1067-43FF-82A7-FAC78BE0919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76876052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581359EB-B952-47C6-8591-C18BB1DB207B}"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ACB084D-6A5C-4482-BF21-E017B2CE195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51075449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E27CA89-B2D2-471C-9EDA-962C4E9BC2C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8B2743B0-1FAD-4DB2-B036-FE5A339DE83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07214407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93265D60-239A-41F4-9240-C7492AFED3B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A13A7913-1C27-4458-A494-2EC4183C60EE}"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31835147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8EC87E73-7321-4BB5-A55C-AB92DA7E532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4A4EE17D-7C29-45B1-A989-66D0F24342C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667698947"/>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6FD9A21D-4D04-4AE4-96B6-9791F2A469D5}"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4558FA8E-3233-47B5-96C7-C25152D77A7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65891419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8CD257CB-B9F4-42D4-B5E1-2A2F2796548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E7EB3989-C3CD-40F4-9EAE-66AF3DFF566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4084619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2C72B6C4-47D9-4B80-94FB-DC79245B9394}"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79B1CE1C-0511-45F7-A7AF-895A67AD296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47960635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7E2CA983-B373-4C20-986D-F5AFAA3647C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38FA82FC-3156-4745-BB54-B4B804E39D3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29185912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5169AA2-C25F-4FCC-A183-2DB9E3A76D8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81CAC1E8-DF70-4F7A-ACAD-C28F9FD50E6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465765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5B1CFB7-BD5F-4DD1-9C65-59EFD54F972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B7B465C-90F1-4D7E-A565-63765523C13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40243457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D1FD0C7-0EFE-4F67-9134-AD4A18FFBB99}"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4A57F2A-C216-4588-8BCD-9AC66C282A87}"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79363042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89C3F81-57A7-42B8-B09E-9B3FE01120F6}"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DFAC2771-D441-4CE9-B2E0-00FE6276B70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1133152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142976" y="1599829"/>
            <a:ext cx="7543904" cy="4526502"/>
          </a:xfrm>
        </p:spPr>
        <p:txBody>
          <a:bodyPr/>
          <a:lstStyle/>
          <a:p>
            <a:pPr lvl="0"/>
            <a:endParaRPr lang="zh-CN" altLang="en-US" noProof="0" smtClean="0"/>
          </a:p>
        </p:txBody>
      </p:sp>
      <p:sp>
        <p:nvSpPr>
          <p:cNvPr id="4"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8FA09317-DC7C-4A66-8A54-8EFB7E157EBF}" type="datetime1">
              <a:rPr lang="en-AU">
                <a:solidFill>
                  <a:prstClr val="black">
                    <a:tint val="75000"/>
                  </a:prstClr>
                </a:solidFill>
              </a:rPr>
              <a:pPr>
                <a:defRPr/>
              </a:pPr>
              <a:t>2/01/2019</a:t>
            </a:fld>
            <a:endParaRPr lang="en-US" altLang="zh-CN">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FAEDC5A9-7C7F-4D7D-8E58-3FAD950C359F}"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191796512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142976" y="99990"/>
            <a:ext cx="7543904" cy="114273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142976" y="1599829"/>
            <a:ext cx="3352043"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7393" y="1599829"/>
            <a:ext cx="4039486" cy="452650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a:xfrm>
            <a:off x="6516688" y="6237288"/>
            <a:ext cx="1828800" cy="457200"/>
          </a:xfrm>
        </p:spPr>
        <p:txBody>
          <a:bodyPr/>
          <a:lstStyle>
            <a:lvl1pPr>
              <a:defRPr>
                <a:ea typeface="宋体" pitchFamily="2" charset="-122"/>
              </a:defRPr>
            </a:lvl1pPr>
          </a:lstStyle>
          <a:p>
            <a:pPr>
              <a:defRPr/>
            </a:pPr>
            <a:fld id="{7387D4BA-BE4F-469A-9F97-46CAA2624205}" type="datetime1">
              <a:rPr lang="en-AU">
                <a:solidFill>
                  <a:prstClr val="black">
                    <a:tint val="75000"/>
                  </a:prstClr>
                </a:solidFill>
              </a:rPr>
              <a:pPr>
                <a:defRPr/>
              </a:pPr>
              <a:t>2/01/2019</a:t>
            </a:fld>
            <a:endParaRPr lang="en-US" altLang="zh-CN">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C7C3312B-8140-43C6-9FC9-3B16AD6B308F}" type="slidenum">
              <a:rPr lang="zh-CN" altLang="en-US">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218659437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1066800" y="609600"/>
            <a:ext cx="7391400" cy="5486400"/>
          </a:xfrm>
        </p:spPr>
        <p:txBody>
          <a:bodyPr/>
          <a:lstStyle/>
          <a:p>
            <a:pPr lvl="0"/>
            <a:r>
              <a:rPr lang="zh-CN" altLang="en-US" noProof="1" smtClean="0"/>
              <a:t>单击此处编辑母版文本样式</a:t>
            </a:r>
          </a:p>
          <a:p>
            <a:pPr lvl="1"/>
            <a:r>
              <a:rPr lang="zh-CN" altLang="en-US" noProof="1" smtClean="0"/>
              <a:t>第二级</a:t>
            </a:r>
          </a:p>
          <a:p>
            <a:pPr lvl="2"/>
            <a:r>
              <a:rPr lang="zh-CN" altLang="en-US" noProof="1" smtClean="0"/>
              <a:t>第三级</a:t>
            </a:r>
          </a:p>
          <a:p>
            <a:pPr lvl="3"/>
            <a:r>
              <a:rPr lang="zh-CN" altLang="en-US" noProof="1" smtClean="0"/>
              <a:t>第四级</a:t>
            </a:r>
          </a:p>
          <a:p>
            <a:pPr lvl="4"/>
            <a:r>
              <a:rPr lang="zh-CN" altLang="en-US" noProof="1" smtClean="0"/>
              <a:t>第五级</a:t>
            </a:r>
            <a:endParaRPr lang="zh-CN" altLang="en-US" noProof="1"/>
          </a:p>
        </p:txBody>
      </p:sp>
      <p:sp>
        <p:nvSpPr>
          <p:cNvPr id="3" name="Rectangle 5"/>
          <p:cNvSpPr>
            <a:spLocks noGrp="1" noChangeArrowheads="1"/>
          </p:cNvSpPr>
          <p:nvPr>
            <p:ph type="dt" sz="half" idx="10"/>
          </p:nvPr>
        </p:nvSpPr>
        <p:spPr>
          <a:xfrm>
            <a:off x="6516688" y="6237288"/>
            <a:ext cx="1828800" cy="457200"/>
          </a:xfrm>
        </p:spPr>
        <p:txBody>
          <a:bodyPr/>
          <a:lstStyle>
            <a:lvl1pPr>
              <a:defRPr>
                <a:ea typeface="宋体" pitchFamily="2" charset="-122"/>
              </a:defRPr>
            </a:lvl1pPr>
          </a:lstStyle>
          <a:p>
            <a:pPr>
              <a:defRPr/>
            </a:pPr>
            <a:fld id="{B2A805B2-ED16-41CF-840D-5D5FABD2AF06}" type="datetime1">
              <a:rPr lang="zh-CN" altLang="en-US">
                <a:solidFill>
                  <a:prstClr val="black">
                    <a:tint val="75000"/>
                  </a:prstClr>
                </a:solidFill>
              </a:rPr>
              <a:pPr>
                <a:defRPr/>
              </a:pPr>
              <a:t>2019/1/2</a:t>
            </a:fld>
            <a:endParaRPr lang="zh-CN" altLang="en-US">
              <a:solidFill>
                <a:prstClr val="black">
                  <a:tint val="75000"/>
                </a:prstClr>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ltLang="zh-CN">
              <a:solidFill>
                <a:prstClr val="black">
                  <a:tint val="75000"/>
                </a:prstClr>
              </a:solidFill>
            </a:endParaRPr>
          </a:p>
        </p:txBody>
      </p:sp>
      <p:sp>
        <p:nvSpPr>
          <p:cNvPr id="5" name="Rectangle 7"/>
          <p:cNvSpPr>
            <a:spLocks noGrp="1" noChangeArrowheads="1"/>
          </p:cNvSpPr>
          <p:nvPr>
            <p:ph type="sldNum" sz="quarter" idx="12"/>
          </p:nvPr>
        </p:nvSpPr>
        <p:spPr/>
        <p:txBody>
          <a:bodyPr/>
          <a:lstStyle>
            <a:lvl1pPr>
              <a:defRPr/>
            </a:lvl1pPr>
          </a:lstStyle>
          <a:p>
            <a:pPr>
              <a:defRPr/>
            </a:pPr>
            <a:fld id="{A78CB50D-C752-4A9C-B314-AD5F38A2F6F1}" type="slidenum">
              <a:rPr lang="en-US" altLang="zh-CN">
                <a:solidFill>
                  <a:prstClr val="black">
                    <a:tint val="75000"/>
                  </a:prstClr>
                </a:solidFill>
              </a:rPr>
              <a:pPr>
                <a:defRPr/>
              </a:pPr>
              <a:t>‹#›</a:t>
            </a:fld>
            <a:endParaRPr lang="en-US" altLang="zh-CN">
              <a:solidFill>
                <a:prstClr val="black">
                  <a:tint val="75000"/>
                </a:prstClr>
              </a:solidFill>
            </a:endParaRPr>
          </a:p>
        </p:txBody>
      </p:sp>
    </p:spTree>
    <p:extLst>
      <p:ext uri="{BB962C8B-B14F-4D97-AF65-F5344CB8AC3E}">
        <p14:creationId xmlns:p14="http://schemas.microsoft.com/office/powerpoint/2010/main" val="130430999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8BECC6B3-ABCE-4B1F-A62C-C1CFAA135B1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D27A81D1-6AD6-4899-817F-A7E7D79700A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392907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F2517DF-8B22-4E36-B8AF-5FD6BEA07E19}"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A6A7DF6D-931A-41B3-A58A-A21C4FB0636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44719720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A00F5BFD-108F-42EC-95C1-A6E9D507945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4245A3F-1766-4BFD-8A95-3E2710D064F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76016669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4C77E1CA-1970-4998-99C6-17562C832AB1}"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EC5461FE-EE74-433C-8DC8-131BEE252D6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70884351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BB0FFCC3-C1E5-49CF-878E-9E417CBB9065}"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73C6E9F4-48E6-45CE-82DC-6CD0DDD677A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04941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3.xml"/><Relationship Id="rId13" Type="http://schemas.openxmlformats.org/officeDocument/2006/relationships/image" Target="../media/image1.jpeg"/><Relationship Id="rId3" Type="http://schemas.openxmlformats.org/officeDocument/2006/relationships/slideLayout" Target="../slideLayouts/slideLayout108.xml"/><Relationship Id="rId7" Type="http://schemas.openxmlformats.org/officeDocument/2006/relationships/slideLayout" Target="../slideLayouts/slideLayout112.xml"/><Relationship Id="rId12" Type="http://schemas.openxmlformats.org/officeDocument/2006/relationships/theme" Target="../theme/theme10.xml"/><Relationship Id="rId2" Type="http://schemas.openxmlformats.org/officeDocument/2006/relationships/slideLayout" Target="../slideLayouts/slideLayout107.xml"/><Relationship Id="rId1" Type="http://schemas.openxmlformats.org/officeDocument/2006/relationships/slideLayout" Target="../slideLayouts/slideLayout106.xml"/><Relationship Id="rId6" Type="http://schemas.openxmlformats.org/officeDocument/2006/relationships/slideLayout" Target="../slideLayouts/slideLayout111.xml"/><Relationship Id="rId11" Type="http://schemas.openxmlformats.org/officeDocument/2006/relationships/slideLayout" Target="../slideLayouts/slideLayout116.xml"/><Relationship Id="rId5" Type="http://schemas.openxmlformats.org/officeDocument/2006/relationships/slideLayout" Target="../slideLayouts/slideLayout110.xml"/><Relationship Id="rId10" Type="http://schemas.openxmlformats.org/officeDocument/2006/relationships/slideLayout" Target="../slideLayouts/slideLayout115.xml"/><Relationship Id="rId4" Type="http://schemas.openxmlformats.org/officeDocument/2006/relationships/slideLayout" Target="../slideLayouts/slideLayout109.xml"/><Relationship Id="rId9" Type="http://schemas.openxmlformats.org/officeDocument/2006/relationships/slideLayout" Target="../slideLayouts/slideLayout114.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4.xml"/><Relationship Id="rId13" Type="http://schemas.openxmlformats.org/officeDocument/2006/relationships/slideLayout" Target="../slideLayouts/slideLayout129.xml"/><Relationship Id="rId3" Type="http://schemas.openxmlformats.org/officeDocument/2006/relationships/slideLayout" Target="../slideLayouts/slideLayout119.xml"/><Relationship Id="rId7" Type="http://schemas.openxmlformats.org/officeDocument/2006/relationships/slideLayout" Target="../slideLayouts/slideLayout123.xml"/><Relationship Id="rId12" Type="http://schemas.openxmlformats.org/officeDocument/2006/relationships/slideLayout" Target="../slideLayouts/slideLayout128.xml"/><Relationship Id="rId2" Type="http://schemas.openxmlformats.org/officeDocument/2006/relationships/slideLayout" Target="../slideLayouts/slideLayout118.xml"/><Relationship Id="rId16" Type="http://schemas.openxmlformats.org/officeDocument/2006/relationships/image" Target="../media/image1.jpeg"/><Relationship Id="rId1" Type="http://schemas.openxmlformats.org/officeDocument/2006/relationships/slideLayout" Target="../slideLayouts/slideLayout117.xml"/><Relationship Id="rId6" Type="http://schemas.openxmlformats.org/officeDocument/2006/relationships/slideLayout" Target="../slideLayouts/slideLayout122.xml"/><Relationship Id="rId11" Type="http://schemas.openxmlformats.org/officeDocument/2006/relationships/slideLayout" Target="../slideLayouts/slideLayout127.xml"/><Relationship Id="rId5" Type="http://schemas.openxmlformats.org/officeDocument/2006/relationships/slideLayout" Target="../slideLayouts/slideLayout121.xml"/><Relationship Id="rId15" Type="http://schemas.openxmlformats.org/officeDocument/2006/relationships/theme" Target="../theme/theme11.xml"/><Relationship Id="rId10" Type="http://schemas.openxmlformats.org/officeDocument/2006/relationships/slideLayout" Target="../slideLayouts/slideLayout126.xml"/><Relationship Id="rId4" Type="http://schemas.openxmlformats.org/officeDocument/2006/relationships/slideLayout" Target="../slideLayouts/slideLayout120.xml"/><Relationship Id="rId9" Type="http://schemas.openxmlformats.org/officeDocument/2006/relationships/slideLayout" Target="../slideLayouts/slideLayout125.xml"/><Relationship Id="rId14"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slideLayout" Target="../slideLayouts/slideLayout68.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2" Type="http://schemas.openxmlformats.org/officeDocument/2006/relationships/slideLayout" Target="../slideLayouts/slideLayout57.xml"/><Relationship Id="rId16" Type="http://schemas.openxmlformats.org/officeDocument/2006/relationships/image" Target="../media/image1.jpeg"/><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theme" Target="../theme/theme6.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slideLayout" Target="../slideLayouts/slideLayout6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image" Target="../media/image1.jpeg"/><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7.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2" Type="http://schemas.openxmlformats.org/officeDocument/2006/relationships/slideLayout" Target="../slideLayouts/slideLayout82.xml"/><Relationship Id="rId16" Type="http://schemas.openxmlformats.org/officeDocument/2006/relationships/image" Target="../media/image1.jpeg"/><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theme" Target="../theme/theme8.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2.xml"/><Relationship Id="rId13" Type="http://schemas.openxmlformats.org/officeDocument/2006/relationships/image" Target="../media/image1.jpeg"/><Relationship Id="rId3" Type="http://schemas.openxmlformats.org/officeDocument/2006/relationships/slideLayout" Target="../slideLayouts/slideLayout97.xml"/><Relationship Id="rId7" Type="http://schemas.openxmlformats.org/officeDocument/2006/relationships/slideLayout" Target="../slideLayouts/slideLayout101.xml"/><Relationship Id="rId12" Type="http://schemas.openxmlformats.org/officeDocument/2006/relationships/theme" Target="../theme/theme9.xml"/><Relationship Id="rId2" Type="http://schemas.openxmlformats.org/officeDocument/2006/relationships/slideLayout" Target="../slideLayouts/slideLayout96.xml"/><Relationship Id="rId1" Type="http://schemas.openxmlformats.org/officeDocument/2006/relationships/slideLayout" Target="../slideLayouts/slideLayout95.xml"/><Relationship Id="rId6" Type="http://schemas.openxmlformats.org/officeDocument/2006/relationships/slideLayout" Target="../slideLayouts/slideLayout100.xml"/><Relationship Id="rId11" Type="http://schemas.openxmlformats.org/officeDocument/2006/relationships/slideLayout" Target="../slideLayouts/slideLayout105.xml"/><Relationship Id="rId5" Type="http://schemas.openxmlformats.org/officeDocument/2006/relationships/slideLayout" Target="../slideLayouts/slideLayout99.xml"/><Relationship Id="rId10" Type="http://schemas.openxmlformats.org/officeDocument/2006/relationships/slideLayout" Target="../slideLayouts/slideLayout104.xml"/><Relationship Id="rId4" Type="http://schemas.openxmlformats.org/officeDocument/2006/relationships/slideLayout" Target="../slideLayouts/slideLayout98.xml"/><Relationship Id="rId9" Type="http://schemas.openxmlformats.org/officeDocument/2006/relationships/slideLayout" Target="../slideLayouts/slideLayout10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ED84237B-F1CB-46CE-AE21-2AA169E67C5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3787CF7F-96A4-4160-BFDF-1DFCFE6439A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18324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2051"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A865C63A-B600-4D4E-82B1-14CA22FF518B}"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C41A4FB-36CF-486F-94C8-1060B78A122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32225759"/>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A9C187A-0273-4CA3-A913-624736BF5417}"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08F6679-6AC8-41C9-ABFC-068F4125A119}"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668443655"/>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ED84237B-F1CB-46CE-AE21-2AA169E67C5D}"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3787CF7F-96A4-4160-BFDF-1DFCFE6439AD}"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5817061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14CEFB2-D70C-4175-83B1-0B3FDADCCAA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B9E9EA9-A4EF-47B7-B9CF-C7924262AF8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88631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14CEFB2-D70C-4175-83B1-0B3FDADCCAA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B9E9EA9-A4EF-47B7-B9CF-C7924262AF8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32833946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D14CEFB2-D70C-4175-83B1-0B3FDADCCAAC}"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0B9E9EA9-A4EF-47B7-B9CF-C7924262AF8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84395747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A38E208A-7219-458A-B7CD-646F7C871943}"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C7C46886-303F-40C2-BAD9-FFBB4629BEE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20225342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621F4BAF-FC52-4495-8BCA-DA874BCDC419}"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B9046A7D-884C-4DF4-B4B8-4414F1120EB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088612250"/>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A44ABE40-8F7B-4B5C-936C-C40D77EB5A40}"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6D5CCD14-C08C-46F6-B4DC-CAF6AD936A3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918255737"/>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706883E1-A303-4DF7-B03D-0B3CF352A308}" type="datetimeFigureOut">
              <a:rPr lang="zh-CN" altLang="en-US">
                <a:solidFill>
                  <a:prstClr val="black">
                    <a:tint val="75000"/>
                  </a:prstClr>
                </a:solidFill>
              </a:rPr>
              <a:pPr>
                <a:defRPr/>
              </a:pPr>
              <a:t>2019/1/2</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35ED9CF8-C6F0-4319-9F01-B46A3CA7D1C6}"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974368867"/>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5.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4.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标题 1"/>
          <p:cNvSpPr>
            <a:spLocks noGrp="1"/>
          </p:cNvSpPr>
          <p:nvPr>
            <p:ph type="ctrTitle"/>
          </p:nvPr>
        </p:nvSpPr>
        <p:spPr>
          <a:xfrm>
            <a:off x="714375" y="1071563"/>
            <a:ext cx="7772400" cy="1928812"/>
          </a:xfrm>
        </p:spPr>
        <p:txBody>
          <a:bodyPr/>
          <a:lstStyle/>
          <a:p>
            <a:pPr eaLnBrk="1" hangingPunct="1"/>
            <a:r>
              <a:rPr lang="zh-CN" altLang="en-US" sz="3600" b="1" dirty="0">
                <a:solidFill>
                  <a:srgbClr val="3366FF"/>
                </a:solidFill>
                <a:latin typeface="黑体" pitchFamily="49" charset="-122"/>
                <a:ea typeface="黑体" pitchFamily="49" charset="-122"/>
              </a:rPr>
              <a:t>开发区</a:t>
            </a:r>
            <a:r>
              <a:rPr lang="zh-CN" altLang="en-US" sz="3600" b="1" dirty="0" smtClean="0">
                <a:solidFill>
                  <a:srgbClr val="3366FF"/>
                </a:solidFill>
                <a:latin typeface="黑体" pitchFamily="49" charset="-122"/>
                <a:ea typeface="黑体" pitchFamily="49" charset="-122"/>
              </a:rPr>
              <a:t>第四次全国经济普查方案暨</a:t>
            </a:r>
            <a:r>
              <a:rPr lang="en-US" altLang="zh-CN" sz="3600" b="1" dirty="0" smtClean="0">
                <a:solidFill>
                  <a:srgbClr val="3366FF"/>
                </a:solidFill>
                <a:latin typeface="黑体" pitchFamily="49" charset="-122"/>
                <a:ea typeface="黑体" pitchFamily="49" charset="-122"/>
              </a:rPr>
              <a:t>2018</a:t>
            </a:r>
            <a:r>
              <a:rPr lang="zh-CN" altLang="en-US" sz="3600" b="1" dirty="0" smtClean="0">
                <a:solidFill>
                  <a:srgbClr val="3366FF"/>
                </a:solidFill>
                <a:latin typeface="黑体" pitchFamily="49" charset="-122"/>
                <a:ea typeface="黑体" pitchFamily="49" charset="-122"/>
              </a:rPr>
              <a:t>年统计年报和</a:t>
            </a:r>
            <a:r>
              <a:rPr lang="en-US" altLang="zh-CN" sz="3600" b="1" dirty="0" smtClean="0">
                <a:solidFill>
                  <a:srgbClr val="3366FF"/>
                </a:solidFill>
                <a:latin typeface="黑体" pitchFamily="49" charset="-122"/>
                <a:ea typeface="黑体" pitchFamily="49" charset="-122"/>
              </a:rPr>
              <a:t>2019</a:t>
            </a:r>
            <a:r>
              <a:rPr lang="zh-CN" altLang="en-US" sz="3600" b="1" dirty="0" smtClean="0">
                <a:solidFill>
                  <a:srgbClr val="3366FF"/>
                </a:solidFill>
                <a:latin typeface="黑体" pitchFamily="49" charset="-122"/>
                <a:ea typeface="黑体" pitchFamily="49" charset="-122"/>
              </a:rPr>
              <a:t>年定期</a:t>
            </a:r>
            <a:br>
              <a:rPr lang="zh-CN" altLang="en-US" sz="3600" b="1" dirty="0" smtClean="0">
                <a:solidFill>
                  <a:srgbClr val="3366FF"/>
                </a:solidFill>
                <a:latin typeface="黑体" pitchFamily="49" charset="-122"/>
                <a:ea typeface="黑体" pitchFamily="49" charset="-122"/>
              </a:rPr>
            </a:br>
            <a:r>
              <a:rPr lang="zh-CN" altLang="en-US" sz="3600" b="1" dirty="0" smtClean="0">
                <a:solidFill>
                  <a:srgbClr val="3366FF"/>
                </a:solidFill>
                <a:latin typeface="黑体" pitchFamily="49" charset="-122"/>
                <a:ea typeface="黑体" pitchFamily="49" charset="-122"/>
              </a:rPr>
              <a:t>统计报表制度培训课件</a:t>
            </a:r>
          </a:p>
        </p:txBody>
      </p:sp>
      <p:sp>
        <p:nvSpPr>
          <p:cNvPr id="2051" name="Rectangle 5"/>
          <p:cNvSpPr>
            <a:spLocks noGrp="1" noChangeArrowheads="1"/>
          </p:cNvSpPr>
          <p:nvPr>
            <p:ph type="subTitle" idx="1"/>
          </p:nvPr>
        </p:nvSpPr>
        <p:spPr>
          <a:xfrm>
            <a:off x="1357313" y="3000375"/>
            <a:ext cx="6500812" cy="1000125"/>
          </a:xfrm>
          <a:noFill/>
        </p:spPr>
        <p:txBody>
          <a:bodyPr anchor="ctr"/>
          <a:lstStyle/>
          <a:p>
            <a:pPr eaLnBrk="1" hangingPunct="1">
              <a:lnSpc>
                <a:spcPct val="130000"/>
              </a:lnSpc>
            </a:pPr>
            <a:r>
              <a:rPr lang="zh-CN" altLang="en-US" sz="4800" dirty="0" smtClean="0">
                <a:solidFill>
                  <a:schemeClr val="tx1"/>
                </a:solidFill>
                <a:latin typeface="华文楷体" pitchFamily="2" charset="-122"/>
                <a:ea typeface="华文彩云" pitchFamily="2" charset="-122"/>
              </a:rPr>
              <a:t>工业财务</a:t>
            </a:r>
            <a:endParaRPr lang="en-US" altLang="zh-CN" sz="4800" dirty="0" smtClean="0">
              <a:solidFill>
                <a:schemeClr val="tx2"/>
              </a:solidFill>
            </a:endParaRPr>
          </a:p>
        </p:txBody>
      </p:sp>
      <p:sp>
        <p:nvSpPr>
          <p:cNvPr id="2052" name="Rectangle 4"/>
          <p:cNvSpPr>
            <a:spLocks noChangeArrowheads="1"/>
          </p:cNvSpPr>
          <p:nvPr/>
        </p:nvSpPr>
        <p:spPr bwMode="auto">
          <a:xfrm>
            <a:off x="1666480" y="4509120"/>
            <a:ext cx="6143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fontAlgn="base">
              <a:spcBef>
                <a:spcPct val="20000"/>
              </a:spcBef>
              <a:spcAft>
                <a:spcPct val="0"/>
              </a:spcAft>
            </a:pPr>
            <a:r>
              <a:rPr lang="zh-CN" altLang="en-US" sz="2000" b="1" dirty="0" smtClean="0">
                <a:solidFill>
                  <a:srgbClr val="0000FF"/>
                </a:solidFill>
                <a:latin typeface="楷体_GB2312" pitchFamily="49" charset="-122"/>
                <a:ea typeface="楷体_GB2312" pitchFamily="49" charset="-122"/>
              </a:rPr>
              <a:t>开发区统计局</a:t>
            </a:r>
            <a:endParaRPr lang="en-US" altLang="zh-CN" sz="2000" b="1" dirty="0" smtClean="0">
              <a:solidFill>
                <a:srgbClr val="0000FF"/>
              </a:solidFill>
              <a:latin typeface="楷体_GB2312" pitchFamily="49" charset="-122"/>
              <a:ea typeface="楷体_GB2312" pitchFamily="49" charset="-122"/>
            </a:endParaRPr>
          </a:p>
          <a:p>
            <a:pPr algn="ctr" fontAlgn="base">
              <a:spcBef>
                <a:spcPct val="20000"/>
              </a:spcBef>
              <a:spcAft>
                <a:spcPct val="0"/>
              </a:spcAft>
            </a:pPr>
            <a:r>
              <a:rPr lang="en-US" altLang="zh-CN" sz="2000" b="1" dirty="0" smtClean="0">
                <a:solidFill>
                  <a:srgbClr val="0000FF"/>
                </a:solidFill>
                <a:latin typeface="楷体_GB2312" pitchFamily="49" charset="-122"/>
                <a:ea typeface="楷体_GB2312" pitchFamily="49" charset="-122"/>
              </a:rPr>
              <a:t>2018</a:t>
            </a:r>
            <a:r>
              <a:rPr lang="zh-CN" altLang="en-US" sz="2000" b="1" dirty="0" smtClean="0">
                <a:solidFill>
                  <a:srgbClr val="0000FF"/>
                </a:solidFill>
                <a:latin typeface="楷体_GB2312" pitchFamily="49" charset="-122"/>
                <a:ea typeface="楷体_GB2312" pitchFamily="49" charset="-122"/>
              </a:rPr>
              <a:t>年</a:t>
            </a:r>
            <a:r>
              <a:rPr lang="en-US" altLang="zh-CN" sz="2000" b="1" dirty="0" smtClean="0">
                <a:solidFill>
                  <a:srgbClr val="0000FF"/>
                </a:solidFill>
                <a:latin typeface="楷体_GB2312" pitchFamily="49" charset="-122"/>
                <a:ea typeface="楷体_GB2312" pitchFamily="49" charset="-122"/>
              </a:rPr>
              <a:t>12</a:t>
            </a:r>
            <a:r>
              <a:rPr lang="zh-CN" altLang="en-US" sz="2000" b="1" dirty="0" smtClean="0">
                <a:solidFill>
                  <a:srgbClr val="0000FF"/>
                </a:solidFill>
                <a:latin typeface="楷体_GB2312" pitchFamily="49" charset="-122"/>
                <a:ea typeface="楷体_GB2312" pitchFamily="49" charset="-122"/>
              </a:rPr>
              <a:t>月制作</a:t>
            </a:r>
          </a:p>
        </p:txBody>
      </p:sp>
    </p:spTree>
    <p:extLst>
      <p:ext uri="{BB962C8B-B14F-4D97-AF65-F5344CB8AC3E}">
        <p14:creationId xmlns:p14="http://schemas.microsoft.com/office/powerpoint/2010/main" val="3535745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 name="Rectangle 4"/>
          <p:cNvSpPr>
            <a:spLocks noGrp="1"/>
          </p:cNvSpPr>
          <p:nvPr>
            <p:ph type="title"/>
          </p:nvPr>
        </p:nvSpPr>
        <p:spPr>
          <a:xfrm>
            <a:off x="2699792" y="882846"/>
            <a:ext cx="4358482" cy="432048"/>
          </a:xfrm>
          <a:solidFill>
            <a:schemeClr val="accent2">
              <a:lumMod val="20000"/>
              <a:lumOff val="80000"/>
            </a:schemeClr>
          </a:solidFill>
        </p:spPr>
        <p:txBody>
          <a:bodyPr>
            <a:normAutofit fontScale="90000"/>
          </a:bodyPr>
          <a:lstStyle/>
          <a:p>
            <a:pPr>
              <a:defRPr/>
            </a:pPr>
            <a:r>
              <a:rPr lang="zh-CN" altLang="en-US" sz="4000" dirty="0" smtClean="0">
                <a:latin typeface="黑体" pitchFamily="49" charset="-122"/>
                <a:ea typeface="黑体" pitchFamily="49" charset="-122"/>
              </a:rPr>
              <a:t>关于费用</a:t>
            </a:r>
            <a:r>
              <a:rPr lang="zh-CN" altLang="en-US" sz="4000" dirty="0">
                <a:latin typeface="黑体" pitchFamily="49" charset="-122"/>
                <a:ea typeface="黑体" pitchFamily="49" charset="-122"/>
              </a:rPr>
              <a:t>填报</a:t>
            </a:r>
            <a:endParaRPr lang="zh-CN" altLang="en-US" sz="4000" dirty="0" smtClean="0">
              <a:latin typeface="黑体" pitchFamily="49" charset="-122"/>
              <a:ea typeface="黑体" pitchFamily="49" charset="-122"/>
            </a:endParaRPr>
          </a:p>
        </p:txBody>
      </p:sp>
      <p:sp>
        <p:nvSpPr>
          <p:cNvPr id="16386" name="灯片编号占位符 5"/>
          <p:cNvSpPr>
            <a:spLocks noGrp="1"/>
          </p:cNvSpPr>
          <p:nvPr>
            <p:ph type="sldNum" sz="quarter" idx="12"/>
          </p:nvPr>
        </p:nvSpPr>
        <p:spPr>
          <a:ln>
            <a:miter lim="800000"/>
            <a:headEnd/>
            <a:tailEnd/>
          </a:ln>
        </p:spPr>
        <p:txBody>
          <a:bodyPr/>
          <a:lstStyle/>
          <a:p>
            <a:pPr>
              <a:buFont typeface="Arial" charset="0"/>
              <a:buNone/>
              <a:defRPr/>
            </a:pPr>
            <a:fld id="{64BB7D28-8B64-4008-BADB-EBDA60766038}" type="slidenum">
              <a:rPr lang="zh-CN" altLang="en-US" smtClean="0"/>
              <a:pPr>
                <a:buFont typeface="Arial" charset="0"/>
                <a:buNone/>
                <a:defRPr/>
              </a:pPr>
              <a:t>10</a:t>
            </a:fld>
            <a:endParaRPr lang="en-US" altLang="zh-CN" smtClean="0"/>
          </a:p>
        </p:txBody>
      </p:sp>
      <p:sp>
        <p:nvSpPr>
          <p:cNvPr id="12291" name="Text Box 18"/>
          <p:cNvSpPr txBox="1">
            <a:spLocks noChangeArrowheads="1"/>
          </p:cNvSpPr>
          <p:nvPr/>
        </p:nvSpPr>
        <p:spPr bwMode="white">
          <a:xfrm>
            <a:off x="2709842" y="3256040"/>
            <a:ext cx="6038622" cy="81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76161" tIns="38078" rIns="76161" bIns="38078">
            <a:spAutoFit/>
          </a:bodyPr>
          <a:lstStyle>
            <a:lvl1pPr defTabSz="760413" eaLnBrk="0" hangingPunct="0">
              <a:defRPr>
                <a:solidFill>
                  <a:schemeClr val="tx1"/>
                </a:solidFill>
                <a:latin typeface="Arial" charset="0"/>
                <a:ea typeface="宋体" pitchFamily="2" charset="-122"/>
              </a:defRPr>
            </a:lvl1pPr>
            <a:lvl2pPr marL="742950" indent="-285750" defTabSz="760413" eaLnBrk="0" hangingPunct="0">
              <a:defRPr>
                <a:solidFill>
                  <a:schemeClr val="tx1"/>
                </a:solidFill>
                <a:latin typeface="Arial" charset="0"/>
                <a:ea typeface="宋体" pitchFamily="2" charset="-122"/>
              </a:defRPr>
            </a:lvl2pPr>
            <a:lvl3pPr marL="1143000" indent="-228600" defTabSz="760413" eaLnBrk="0" hangingPunct="0">
              <a:defRPr>
                <a:solidFill>
                  <a:schemeClr val="tx1"/>
                </a:solidFill>
                <a:latin typeface="Arial" charset="0"/>
                <a:ea typeface="宋体" pitchFamily="2" charset="-122"/>
              </a:defRPr>
            </a:lvl3pPr>
            <a:lvl4pPr marL="1600200" indent="-228600" defTabSz="760413" eaLnBrk="0" hangingPunct="0">
              <a:defRPr>
                <a:solidFill>
                  <a:schemeClr val="tx1"/>
                </a:solidFill>
                <a:latin typeface="Arial" charset="0"/>
                <a:ea typeface="宋体" pitchFamily="2" charset="-122"/>
              </a:defRPr>
            </a:lvl4pPr>
            <a:lvl5pPr marL="2057400" indent="-228600" defTabSz="760413" eaLnBrk="0" hangingPunct="0">
              <a:defRPr>
                <a:solidFill>
                  <a:schemeClr val="tx1"/>
                </a:solidFill>
                <a:latin typeface="Arial" charset="0"/>
                <a:ea typeface="宋体" pitchFamily="2" charset="-122"/>
              </a:defRPr>
            </a:lvl5pPr>
            <a:lvl6pPr marL="2514600" indent="-228600" defTabSz="760413" eaLnBrk="0" fontAlgn="base" hangingPunct="0">
              <a:spcBef>
                <a:spcPct val="0"/>
              </a:spcBef>
              <a:spcAft>
                <a:spcPct val="0"/>
              </a:spcAft>
              <a:defRPr>
                <a:solidFill>
                  <a:schemeClr val="tx1"/>
                </a:solidFill>
                <a:latin typeface="Arial" charset="0"/>
                <a:ea typeface="宋体" pitchFamily="2" charset="-122"/>
              </a:defRPr>
            </a:lvl6pPr>
            <a:lvl7pPr marL="2971800" indent="-228600" defTabSz="760413" eaLnBrk="0" fontAlgn="base" hangingPunct="0">
              <a:spcBef>
                <a:spcPct val="0"/>
              </a:spcBef>
              <a:spcAft>
                <a:spcPct val="0"/>
              </a:spcAft>
              <a:defRPr>
                <a:solidFill>
                  <a:schemeClr val="tx1"/>
                </a:solidFill>
                <a:latin typeface="Arial" charset="0"/>
                <a:ea typeface="宋体" pitchFamily="2" charset="-122"/>
              </a:defRPr>
            </a:lvl7pPr>
            <a:lvl8pPr marL="3429000" indent="-228600" defTabSz="760413" eaLnBrk="0" fontAlgn="base" hangingPunct="0">
              <a:spcBef>
                <a:spcPct val="0"/>
              </a:spcBef>
              <a:spcAft>
                <a:spcPct val="0"/>
              </a:spcAft>
              <a:defRPr>
                <a:solidFill>
                  <a:schemeClr val="tx1"/>
                </a:solidFill>
                <a:latin typeface="Arial" charset="0"/>
                <a:ea typeface="宋体" pitchFamily="2" charset="-122"/>
              </a:defRPr>
            </a:lvl8pPr>
            <a:lvl9pPr marL="3886200" indent="-228600" defTabSz="760413" eaLnBrk="0" fontAlgn="base" hangingPunct="0">
              <a:spcBef>
                <a:spcPct val="0"/>
              </a:spcBef>
              <a:spcAft>
                <a:spcPct val="0"/>
              </a:spcAft>
              <a:defRPr>
                <a:solidFill>
                  <a:schemeClr val="tx1"/>
                </a:solidFill>
                <a:latin typeface="Arial" charset="0"/>
                <a:ea typeface="宋体" pitchFamily="2" charset="-122"/>
              </a:defRPr>
            </a:lvl9pPr>
          </a:lstStyle>
          <a:p>
            <a:r>
              <a:rPr lang="zh-CN" altLang="en-US" sz="2400" dirty="0">
                <a:latin typeface="微软雅黑" pitchFamily="34" charset="-122"/>
                <a:ea typeface="微软雅黑" pitchFamily="34" charset="-122"/>
              </a:rPr>
              <a:t>费用下的“其他项”为扣除已列出的项目后的余额</a:t>
            </a:r>
          </a:p>
        </p:txBody>
      </p:sp>
      <p:sp>
        <p:nvSpPr>
          <p:cNvPr id="12292" name="Text Box 23"/>
          <p:cNvSpPr txBox="1">
            <a:spLocks noChangeArrowheads="1"/>
          </p:cNvSpPr>
          <p:nvPr/>
        </p:nvSpPr>
        <p:spPr bwMode="gray">
          <a:xfrm>
            <a:off x="1214438" y="2301875"/>
            <a:ext cx="1143000" cy="446088"/>
          </a:xfrm>
          <a:prstGeom prst="rect">
            <a:avLst/>
          </a:prstGeom>
          <a:solidFill>
            <a:srgbClr val="0070C0">
              <a:alpha val="67059"/>
            </a:srgbClr>
          </a:solidFill>
          <a:ln>
            <a:solidFill>
              <a:schemeClr val="tx2">
                <a:lumMod val="60000"/>
                <a:lumOff val="40000"/>
              </a:schemeClr>
            </a:solidFill>
          </a:ln>
          <a:extLst/>
        </p:spPr>
        <p:txBody>
          <a:bodyPr lIns="76161" tIns="38078" rIns="76161" bIns="38078">
            <a:spAutoFit/>
          </a:bodyPr>
          <a:lstStyle>
            <a:lvl1pPr defTabSz="760413" eaLnBrk="0" hangingPunct="0">
              <a:defRPr>
                <a:solidFill>
                  <a:schemeClr val="tx1"/>
                </a:solidFill>
                <a:latin typeface="Arial" charset="0"/>
                <a:ea typeface="宋体" pitchFamily="2" charset="-122"/>
              </a:defRPr>
            </a:lvl1pPr>
            <a:lvl2pPr marL="742950" indent="-285750" defTabSz="760413" eaLnBrk="0" hangingPunct="0">
              <a:defRPr>
                <a:solidFill>
                  <a:schemeClr val="tx1"/>
                </a:solidFill>
                <a:latin typeface="Arial" charset="0"/>
                <a:ea typeface="宋体" pitchFamily="2" charset="-122"/>
              </a:defRPr>
            </a:lvl2pPr>
            <a:lvl3pPr marL="1143000" indent="-228600" defTabSz="760413" eaLnBrk="0" hangingPunct="0">
              <a:defRPr>
                <a:solidFill>
                  <a:schemeClr val="tx1"/>
                </a:solidFill>
                <a:latin typeface="Arial" charset="0"/>
                <a:ea typeface="宋体" pitchFamily="2" charset="-122"/>
              </a:defRPr>
            </a:lvl3pPr>
            <a:lvl4pPr marL="1600200" indent="-228600" defTabSz="760413" eaLnBrk="0" hangingPunct="0">
              <a:defRPr>
                <a:solidFill>
                  <a:schemeClr val="tx1"/>
                </a:solidFill>
                <a:latin typeface="Arial" charset="0"/>
                <a:ea typeface="宋体" pitchFamily="2" charset="-122"/>
              </a:defRPr>
            </a:lvl4pPr>
            <a:lvl5pPr marL="2057400" indent="-228600" defTabSz="760413" eaLnBrk="0" hangingPunct="0">
              <a:defRPr>
                <a:solidFill>
                  <a:schemeClr val="tx1"/>
                </a:solidFill>
                <a:latin typeface="Arial" charset="0"/>
                <a:ea typeface="宋体" pitchFamily="2" charset="-122"/>
              </a:defRPr>
            </a:lvl5pPr>
            <a:lvl6pPr marL="2514600" indent="-228600" defTabSz="760413" eaLnBrk="0" fontAlgn="base" hangingPunct="0">
              <a:spcBef>
                <a:spcPct val="0"/>
              </a:spcBef>
              <a:spcAft>
                <a:spcPct val="0"/>
              </a:spcAft>
              <a:defRPr>
                <a:solidFill>
                  <a:schemeClr val="tx1"/>
                </a:solidFill>
                <a:latin typeface="Arial" charset="0"/>
                <a:ea typeface="宋体" pitchFamily="2" charset="-122"/>
              </a:defRPr>
            </a:lvl6pPr>
            <a:lvl7pPr marL="2971800" indent="-228600" defTabSz="760413" eaLnBrk="0" fontAlgn="base" hangingPunct="0">
              <a:spcBef>
                <a:spcPct val="0"/>
              </a:spcBef>
              <a:spcAft>
                <a:spcPct val="0"/>
              </a:spcAft>
              <a:defRPr>
                <a:solidFill>
                  <a:schemeClr val="tx1"/>
                </a:solidFill>
                <a:latin typeface="Arial" charset="0"/>
                <a:ea typeface="宋体" pitchFamily="2" charset="-122"/>
              </a:defRPr>
            </a:lvl7pPr>
            <a:lvl8pPr marL="3429000" indent="-228600" defTabSz="760413" eaLnBrk="0" fontAlgn="base" hangingPunct="0">
              <a:spcBef>
                <a:spcPct val="0"/>
              </a:spcBef>
              <a:spcAft>
                <a:spcPct val="0"/>
              </a:spcAft>
              <a:defRPr>
                <a:solidFill>
                  <a:schemeClr val="tx1"/>
                </a:solidFill>
                <a:latin typeface="Arial" charset="0"/>
                <a:ea typeface="宋体" pitchFamily="2" charset="-122"/>
              </a:defRPr>
            </a:lvl8pPr>
            <a:lvl9pPr marL="3886200" indent="-228600" defTabSz="760413" eaLnBrk="0" fontAlgn="base" hangingPunct="0">
              <a:spcBef>
                <a:spcPct val="0"/>
              </a:spcBef>
              <a:spcAft>
                <a:spcPct val="0"/>
              </a:spcAft>
              <a:defRPr>
                <a:solidFill>
                  <a:schemeClr val="tx1"/>
                </a:solidFill>
                <a:latin typeface="Arial" charset="0"/>
                <a:ea typeface="宋体" pitchFamily="2" charset="-122"/>
              </a:defRPr>
            </a:lvl9pPr>
          </a:lstStyle>
          <a:p>
            <a:pPr eaLnBrk="1" hangingPunct="1">
              <a:spcBef>
                <a:spcPct val="50000"/>
              </a:spcBef>
            </a:pPr>
            <a:r>
              <a:rPr lang="zh-CN" altLang="en-US" sz="2400" dirty="0">
                <a:solidFill>
                  <a:schemeClr val="bg1"/>
                </a:solidFill>
                <a:ea typeface="黑体" pitchFamily="2" charset="-122"/>
                <a:cs typeface="Arial" charset="0"/>
              </a:rPr>
              <a:t>要点一：</a:t>
            </a:r>
          </a:p>
        </p:txBody>
      </p:sp>
      <p:sp>
        <p:nvSpPr>
          <p:cNvPr id="12293" name="Text Box 25"/>
          <p:cNvSpPr txBox="1">
            <a:spLocks noChangeArrowheads="1"/>
          </p:cNvSpPr>
          <p:nvPr/>
        </p:nvSpPr>
        <p:spPr bwMode="white">
          <a:xfrm>
            <a:off x="2709842" y="2239963"/>
            <a:ext cx="5521325" cy="446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76161" tIns="38078" rIns="76161" bIns="38078">
            <a:spAutoFit/>
          </a:bodyPr>
          <a:lstStyle>
            <a:lvl1pPr defTabSz="760413" eaLnBrk="0" hangingPunct="0">
              <a:defRPr>
                <a:solidFill>
                  <a:schemeClr val="tx1"/>
                </a:solidFill>
                <a:latin typeface="Arial" charset="0"/>
                <a:ea typeface="宋体" pitchFamily="2" charset="-122"/>
              </a:defRPr>
            </a:lvl1pPr>
            <a:lvl2pPr marL="742950" indent="-285750" defTabSz="760413" eaLnBrk="0" hangingPunct="0">
              <a:defRPr>
                <a:solidFill>
                  <a:schemeClr val="tx1"/>
                </a:solidFill>
                <a:latin typeface="Arial" charset="0"/>
                <a:ea typeface="宋体" pitchFamily="2" charset="-122"/>
              </a:defRPr>
            </a:lvl2pPr>
            <a:lvl3pPr marL="1143000" indent="-228600" defTabSz="760413" eaLnBrk="0" hangingPunct="0">
              <a:defRPr>
                <a:solidFill>
                  <a:schemeClr val="tx1"/>
                </a:solidFill>
                <a:latin typeface="Arial" charset="0"/>
                <a:ea typeface="宋体" pitchFamily="2" charset="-122"/>
              </a:defRPr>
            </a:lvl3pPr>
            <a:lvl4pPr marL="1600200" indent="-228600" defTabSz="760413" eaLnBrk="0" hangingPunct="0">
              <a:defRPr>
                <a:solidFill>
                  <a:schemeClr val="tx1"/>
                </a:solidFill>
                <a:latin typeface="Arial" charset="0"/>
                <a:ea typeface="宋体" pitchFamily="2" charset="-122"/>
              </a:defRPr>
            </a:lvl4pPr>
            <a:lvl5pPr marL="2057400" indent="-228600" defTabSz="760413" eaLnBrk="0" hangingPunct="0">
              <a:defRPr>
                <a:solidFill>
                  <a:schemeClr val="tx1"/>
                </a:solidFill>
                <a:latin typeface="Arial" charset="0"/>
                <a:ea typeface="宋体" pitchFamily="2" charset="-122"/>
              </a:defRPr>
            </a:lvl5pPr>
            <a:lvl6pPr marL="2514600" indent="-228600" defTabSz="760413" eaLnBrk="0" fontAlgn="base" hangingPunct="0">
              <a:spcBef>
                <a:spcPct val="0"/>
              </a:spcBef>
              <a:spcAft>
                <a:spcPct val="0"/>
              </a:spcAft>
              <a:defRPr>
                <a:solidFill>
                  <a:schemeClr val="tx1"/>
                </a:solidFill>
                <a:latin typeface="Arial" charset="0"/>
                <a:ea typeface="宋体" pitchFamily="2" charset="-122"/>
              </a:defRPr>
            </a:lvl6pPr>
            <a:lvl7pPr marL="2971800" indent="-228600" defTabSz="760413" eaLnBrk="0" fontAlgn="base" hangingPunct="0">
              <a:spcBef>
                <a:spcPct val="0"/>
              </a:spcBef>
              <a:spcAft>
                <a:spcPct val="0"/>
              </a:spcAft>
              <a:defRPr>
                <a:solidFill>
                  <a:schemeClr val="tx1"/>
                </a:solidFill>
                <a:latin typeface="Arial" charset="0"/>
                <a:ea typeface="宋体" pitchFamily="2" charset="-122"/>
              </a:defRPr>
            </a:lvl7pPr>
            <a:lvl8pPr marL="3429000" indent="-228600" defTabSz="760413" eaLnBrk="0" fontAlgn="base" hangingPunct="0">
              <a:spcBef>
                <a:spcPct val="0"/>
              </a:spcBef>
              <a:spcAft>
                <a:spcPct val="0"/>
              </a:spcAft>
              <a:defRPr>
                <a:solidFill>
                  <a:schemeClr val="tx1"/>
                </a:solidFill>
                <a:latin typeface="Arial" charset="0"/>
                <a:ea typeface="宋体" pitchFamily="2" charset="-122"/>
              </a:defRPr>
            </a:lvl8pPr>
            <a:lvl9pPr marL="3886200" indent="-228600" defTabSz="760413" eaLnBrk="0" fontAlgn="base" hangingPunct="0">
              <a:spcBef>
                <a:spcPct val="0"/>
              </a:spcBef>
              <a:spcAft>
                <a:spcPct val="0"/>
              </a:spcAft>
              <a:defRPr>
                <a:solidFill>
                  <a:schemeClr val="tx1"/>
                </a:solidFill>
                <a:latin typeface="Arial" charset="0"/>
                <a:ea typeface="宋体" pitchFamily="2" charset="-122"/>
              </a:defRPr>
            </a:lvl9pPr>
          </a:lstStyle>
          <a:p>
            <a:r>
              <a:rPr lang="zh-CN" altLang="en-US" sz="2400" dirty="0">
                <a:latin typeface="微软雅黑" pitchFamily="34" charset="-122"/>
                <a:ea typeface="微软雅黑" pitchFamily="34" charset="-122"/>
              </a:rPr>
              <a:t>费用下的分项相加等于总项</a:t>
            </a:r>
          </a:p>
        </p:txBody>
      </p:sp>
      <p:sp>
        <p:nvSpPr>
          <p:cNvPr id="12296" name="Text Box 23"/>
          <p:cNvSpPr txBox="1">
            <a:spLocks noChangeArrowheads="1"/>
          </p:cNvSpPr>
          <p:nvPr/>
        </p:nvSpPr>
        <p:spPr bwMode="gray">
          <a:xfrm>
            <a:off x="1214438" y="3502102"/>
            <a:ext cx="1143000" cy="446088"/>
          </a:xfrm>
          <a:prstGeom prst="rect">
            <a:avLst/>
          </a:prstGeom>
          <a:solidFill>
            <a:srgbClr val="0070C0">
              <a:alpha val="67059"/>
            </a:srgbClr>
          </a:solidFill>
          <a:ln>
            <a:noFill/>
          </a:ln>
          <a:extLst/>
        </p:spPr>
        <p:txBody>
          <a:bodyPr lIns="76161" tIns="38078" rIns="76161" bIns="38078">
            <a:spAutoFit/>
          </a:bodyPr>
          <a:lstStyle>
            <a:defPPr>
              <a:defRPr lang="zh-CN"/>
            </a:defPPr>
            <a:lvl1pPr defTabSz="760413">
              <a:spcBef>
                <a:spcPct val="50000"/>
              </a:spcBef>
              <a:defRPr sz="2400">
                <a:solidFill>
                  <a:schemeClr val="bg1"/>
                </a:solidFill>
                <a:latin typeface="Arial" charset="0"/>
                <a:ea typeface="黑体" pitchFamily="2" charset="-122"/>
                <a:cs typeface="Arial" charset="0"/>
              </a:defRPr>
            </a:lvl1pPr>
            <a:lvl2pPr marL="742950" indent="-285750" defTabSz="760413" eaLnBrk="0" hangingPunct="0">
              <a:defRPr>
                <a:latin typeface="Arial" charset="0"/>
                <a:ea typeface="宋体" pitchFamily="2" charset="-122"/>
              </a:defRPr>
            </a:lvl2pPr>
            <a:lvl3pPr marL="1143000" indent="-228600" defTabSz="760413" eaLnBrk="0" hangingPunct="0">
              <a:defRPr>
                <a:latin typeface="Arial" charset="0"/>
                <a:ea typeface="宋体" pitchFamily="2" charset="-122"/>
              </a:defRPr>
            </a:lvl3pPr>
            <a:lvl4pPr marL="1600200" indent="-228600" defTabSz="760413" eaLnBrk="0" hangingPunct="0">
              <a:defRPr>
                <a:latin typeface="Arial" charset="0"/>
                <a:ea typeface="宋体" pitchFamily="2" charset="-122"/>
              </a:defRPr>
            </a:lvl4pPr>
            <a:lvl5pPr marL="2057400" indent="-228600" defTabSz="760413" eaLnBrk="0" hangingPunct="0">
              <a:defRPr>
                <a:latin typeface="Arial" charset="0"/>
                <a:ea typeface="宋体" pitchFamily="2" charset="-122"/>
              </a:defRPr>
            </a:lvl5pPr>
            <a:lvl6pPr marL="2514600" indent="-228600" defTabSz="760413" eaLnBrk="0" fontAlgn="base" hangingPunct="0">
              <a:spcBef>
                <a:spcPct val="0"/>
              </a:spcBef>
              <a:spcAft>
                <a:spcPct val="0"/>
              </a:spcAft>
              <a:defRPr>
                <a:latin typeface="Arial" charset="0"/>
                <a:ea typeface="宋体" pitchFamily="2" charset="-122"/>
              </a:defRPr>
            </a:lvl6pPr>
            <a:lvl7pPr marL="2971800" indent="-228600" defTabSz="760413" eaLnBrk="0" fontAlgn="base" hangingPunct="0">
              <a:spcBef>
                <a:spcPct val="0"/>
              </a:spcBef>
              <a:spcAft>
                <a:spcPct val="0"/>
              </a:spcAft>
              <a:defRPr>
                <a:latin typeface="Arial" charset="0"/>
                <a:ea typeface="宋体" pitchFamily="2" charset="-122"/>
              </a:defRPr>
            </a:lvl7pPr>
            <a:lvl8pPr marL="3429000" indent="-228600" defTabSz="760413" eaLnBrk="0" fontAlgn="base" hangingPunct="0">
              <a:spcBef>
                <a:spcPct val="0"/>
              </a:spcBef>
              <a:spcAft>
                <a:spcPct val="0"/>
              </a:spcAft>
              <a:defRPr>
                <a:latin typeface="Arial" charset="0"/>
                <a:ea typeface="宋体" pitchFamily="2" charset="-122"/>
              </a:defRPr>
            </a:lvl8pPr>
            <a:lvl9pPr marL="3886200" indent="-228600" defTabSz="760413" eaLnBrk="0" fontAlgn="base" hangingPunct="0">
              <a:spcBef>
                <a:spcPct val="0"/>
              </a:spcBef>
              <a:spcAft>
                <a:spcPct val="0"/>
              </a:spcAft>
              <a:defRPr>
                <a:latin typeface="Arial" charset="0"/>
                <a:ea typeface="宋体" pitchFamily="2" charset="-122"/>
              </a:defRPr>
            </a:lvl9pPr>
          </a:lstStyle>
          <a:p>
            <a:r>
              <a:rPr lang="zh-CN" altLang="en-US" dirty="0"/>
              <a:t>要点二：</a:t>
            </a:r>
          </a:p>
        </p:txBody>
      </p:sp>
      <p:sp>
        <p:nvSpPr>
          <p:cNvPr id="12297" name="Rectangle 3"/>
          <p:cNvSpPr>
            <a:spLocks noChangeArrowheads="1"/>
          </p:cNvSpPr>
          <p:nvPr/>
        </p:nvSpPr>
        <p:spPr bwMode="auto">
          <a:xfrm>
            <a:off x="3132138" y="4194252"/>
            <a:ext cx="4583112"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prstDash val="lgDash"/>
                <a:miter lim="800000"/>
                <a:headEnd/>
                <a:tailEnd/>
              </a14:hiddenLine>
            </a:ext>
          </a:extLst>
        </p:spPr>
        <p:txBody>
          <a:bodyPr lIns="155463" tIns="77730" rIns="155463" bIns="77730"/>
          <a:lstStyle/>
          <a:p>
            <a:pPr marL="1030288" indent="-1030288" defTabSz="1554163" eaLnBrk="0" hangingPunct="0">
              <a:lnSpc>
                <a:spcPct val="120000"/>
              </a:lnSpc>
              <a:spcBef>
                <a:spcPct val="20000"/>
              </a:spcBef>
            </a:pPr>
            <a:r>
              <a:rPr lang="zh-CN" altLang="en-US" sz="2200" b="1" dirty="0">
                <a:latin typeface="楷体_GB2312" pitchFamily="49" charset="-122"/>
                <a:ea typeface="楷体_GB2312" pitchFamily="49" charset="-122"/>
              </a:rPr>
              <a:t>其他直接（制造</a:t>
            </a:r>
            <a:r>
              <a:rPr lang="en-US" altLang="zh-CN" sz="2200" b="1" dirty="0">
                <a:latin typeface="楷体_GB2312" pitchFamily="49" charset="-122"/>
                <a:ea typeface="楷体_GB2312" pitchFamily="49" charset="-122"/>
              </a:rPr>
              <a:t>/</a:t>
            </a:r>
            <a:r>
              <a:rPr lang="zh-CN" altLang="en-US" sz="2200" b="1" dirty="0">
                <a:latin typeface="楷体_GB2312" pitchFamily="49" charset="-122"/>
                <a:ea typeface="楷体_GB2312" pitchFamily="49" charset="-122"/>
              </a:rPr>
              <a:t>销售</a:t>
            </a:r>
            <a:r>
              <a:rPr lang="en-US" altLang="zh-CN" sz="2200" b="1" dirty="0">
                <a:latin typeface="楷体_GB2312" pitchFamily="49" charset="-122"/>
                <a:ea typeface="楷体_GB2312" pitchFamily="49" charset="-122"/>
              </a:rPr>
              <a:t>/</a:t>
            </a:r>
            <a:r>
              <a:rPr lang="zh-CN" altLang="en-US" sz="2200" b="1" dirty="0">
                <a:latin typeface="楷体_GB2312" pitchFamily="49" charset="-122"/>
                <a:ea typeface="楷体_GB2312" pitchFamily="49" charset="-122"/>
              </a:rPr>
              <a:t>管理</a:t>
            </a:r>
            <a:r>
              <a:rPr lang="en-US" altLang="zh-CN" sz="2200" b="1" dirty="0">
                <a:latin typeface="楷体_GB2312" pitchFamily="49" charset="-122"/>
                <a:ea typeface="楷体_GB2312" pitchFamily="49" charset="-122"/>
              </a:rPr>
              <a:t>)</a:t>
            </a:r>
            <a:r>
              <a:rPr lang="zh-CN" altLang="en-US" sz="2200" b="1" dirty="0">
                <a:latin typeface="楷体_GB2312" pitchFamily="49" charset="-122"/>
                <a:ea typeface="楷体_GB2312" pitchFamily="49" charset="-122"/>
              </a:rPr>
              <a:t>费用</a:t>
            </a:r>
          </a:p>
        </p:txBody>
      </p:sp>
      <p:sp>
        <p:nvSpPr>
          <p:cNvPr id="2" name="矩形 1"/>
          <p:cNvSpPr/>
          <p:nvPr/>
        </p:nvSpPr>
        <p:spPr>
          <a:xfrm>
            <a:off x="2627784" y="5126979"/>
            <a:ext cx="4801314" cy="461665"/>
          </a:xfrm>
          <a:prstGeom prst="rect">
            <a:avLst/>
          </a:prstGeom>
          <a:noFill/>
          <a:ln>
            <a:noFill/>
          </a:ln>
        </p:spPr>
        <p:txBody>
          <a:bodyPr wrap="square" lIns="76161" tIns="38078" rIns="76161" bIns="38078">
            <a:spAutoFit/>
          </a:bodyPr>
          <a:lstStyle/>
          <a:p>
            <a:pPr defTabSz="760413" eaLnBrk="0" hangingPunct="0"/>
            <a:r>
              <a:rPr lang="zh-CN" altLang="en-US" sz="2400" dirty="0">
                <a:latin typeface="微软雅黑" pitchFamily="34" charset="-122"/>
                <a:ea typeface="微软雅黑" pitchFamily="34" charset="-122"/>
              </a:rPr>
              <a:t>“其他项”下的重点指标不能遗漏</a:t>
            </a:r>
          </a:p>
        </p:txBody>
      </p:sp>
      <p:sp>
        <p:nvSpPr>
          <p:cNvPr id="11" name="Text Box 23"/>
          <p:cNvSpPr txBox="1">
            <a:spLocks noChangeArrowheads="1"/>
          </p:cNvSpPr>
          <p:nvPr/>
        </p:nvSpPr>
        <p:spPr bwMode="gray">
          <a:xfrm>
            <a:off x="1214438" y="5181517"/>
            <a:ext cx="1143000" cy="446087"/>
          </a:xfrm>
          <a:prstGeom prst="rect">
            <a:avLst/>
          </a:prstGeom>
          <a:solidFill>
            <a:srgbClr val="0070C0">
              <a:alpha val="67059"/>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76161" tIns="38078" rIns="76161" bIns="38078">
            <a:spAutoFit/>
          </a:bodyPr>
          <a:lstStyle>
            <a:defPPr>
              <a:defRPr lang="zh-CN"/>
            </a:defPPr>
            <a:lvl1pPr defTabSz="760413">
              <a:spcBef>
                <a:spcPct val="50000"/>
              </a:spcBef>
              <a:defRPr sz="2400">
                <a:solidFill>
                  <a:schemeClr val="bg1"/>
                </a:solidFill>
                <a:latin typeface="Arial" charset="0"/>
                <a:ea typeface="黑体" pitchFamily="2" charset="-122"/>
                <a:cs typeface="Arial" charset="0"/>
              </a:defRPr>
            </a:lvl1pPr>
            <a:lvl2pPr marL="742950" indent="-285750" defTabSz="760413" eaLnBrk="0" hangingPunct="0">
              <a:defRPr>
                <a:latin typeface="Arial" charset="0"/>
                <a:ea typeface="宋体" pitchFamily="2" charset="-122"/>
              </a:defRPr>
            </a:lvl2pPr>
            <a:lvl3pPr marL="1143000" indent="-228600" defTabSz="760413" eaLnBrk="0" hangingPunct="0">
              <a:defRPr>
                <a:latin typeface="Arial" charset="0"/>
                <a:ea typeface="宋体" pitchFamily="2" charset="-122"/>
              </a:defRPr>
            </a:lvl3pPr>
            <a:lvl4pPr marL="1600200" indent="-228600" defTabSz="760413" eaLnBrk="0" hangingPunct="0">
              <a:defRPr>
                <a:latin typeface="Arial" charset="0"/>
                <a:ea typeface="宋体" pitchFamily="2" charset="-122"/>
              </a:defRPr>
            </a:lvl4pPr>
            <a:lvl5pPr marL="2057400" indent="-228600" defTabSz="760413" eaLnBrk="0" hangingPunct="0">
              <a:defRPr>
                <a:latin typeface="Arial" charset="0"/>
                <a:ea typeface="宋体" pitchFamily="2" charset="-122"/>
              </a:defRPr>
            </a:lvl5pPr>
            <a:lvl6pPr marL="2514600" indent="-228600" defTabSz="760413" eaLnBrk="0" fontAlgn="base" hangingPunct="0">
              <a:spcBef>
                <a:spcPct val="0"/>
              </a:spcBef>
              <a:spcAft>
                <a:spcPct val="0"/>
              </a:spcAft>
              <a:defRPr>
                <a:latin typeface="Arial" charset="0"/>
                <a:ea typeface="宋体" pitchFamily="2" charset="-122"/>
              </a:defRPr>
            </a:lvl6pPr>
            <a:lvl7pPr marL="2971800" indent="-228600" defTabSz="760413" eaLnBrk="0" fontAlgn="base" hangingPunct="0">
              <a:spcBef>
                <a:spcPct val="0"/>
              </a:spcBef>
              <a:spcAft>
                <a:spcPct val="0"/>
              </a:spcAft>
              <a:defRPr>
                <a:latin typeface="Arial" charset="0"/>
                <a:ea typeface="宋体" pitchFamily="2" charset="-122"/>
              </a:defRPr>
            </a:lvl7pPr>
            <a:lvl8pPr marL="3429000" indent="-228600" defTabSz="760413" eaLnBrk="0" fontAlgn="base" hangingPunct="0">
              <a:spcBef>
                <a:spcPct val="0"/>
              </a:spcBef>
              <a:spcAft>
                <a:spcPct val="0"/>
              </a:spcAft>
              <a:defRPr>
                <a:latin typeface="Arial" charset="0"/>
                <a:ea typeface="宋体" pitchFamily="2" charset="-122"/>
              </a:defRPr>
            </a:lvl8pPr>
            <a:lvl9pPr marL="3886200" indent="-228600" defTabSz="760413" eaLnBrk="0" fontAlgn="base" hangingPunct="0">
              <a:spcBef>
                <a:spcPct val="0"/>
              </a:spcBef>
              <a:spcAft>
                <a:spcPct val="0"/>
              </a:spcAft>
              <a:defRPr>
                <a:latin typeface="Arial" charset="0"/>
                <a:ea typeface="宋体" pitchFamily="2" charset="-122"/>
              </a:defRPr>
            </a:lvl9pPr>
          </a:lstStyle>
          <a:p>
            <a:r>
              <a:rPr lang="zh-CN" altLang="en-US" dirty="0"/>
              <a:t>要点三：</a:t>
            </a:r>
          </a:p>
        </p:txBody>
      </p:sp>
      <p:sp>
        <p:nvSpPr>
          <p:cNvPr id="3" name="TextBox 2"/>
          <p:cNvSpPr txBox="1"/>
          <p:nvPr/>
        </p:nvSpPr>
        <p:spPr>
          <a:xfrm>
            <a:off x="611560" y="1466524"/>
            <a:ext cx="3600400" cy="738664"/>
          </a:xfrm>
          <a:prstGeom prst="rect">
            <a:avLst/>
          </a:prstGeom>
          <a:noFill/>
        </p:spPr>
        <p:txBody>
          <a:bodyPr wrap="square" rtlCol="0">
            <a:spAutoFit/>
          </a:bodyPr>
          <a:lstStyle/>
          <a:p>
            <a:r>
              <a:rPr lang="zh-CN" altLang="en-US" sz="2400" dirty="0" smtClean="0">
                <a:latin typeface="黑体" pitchFamily="49" charset="-122"/>
                <a:ea typeface="黑体" pitchFamily="49" charset="-122"/>
              </a:rPr>
              <a:t>跟着财务账走 不</a:t>
            </a:r>
            <a:r>
              <a:rPr lang="zh-CN" altLang="en-US" sz="2400" dirty="0">
                <a:latin typeface="黑体" pitchFamily="49" charset="-122"/>
                <a:ea typeface="黑体" pitchFamily="49" charset="-122"/>
              </a:rPr>
              <a:t>重不漏</a:t>
            </a:r>
          </a:p>
          <a:p>
            <a:endParaRPr lang="zh-CN" altLang="en-US" dirty="0"/>
          </a:p>
        </p:txBody>
      </p:sp>
    </p:spTree>
    <p:extLst>
      <p:ext uri="{BB962C8B-B14F-4D97-AF65-F5344CB8AC3E}">
        <p14:creationId xmlns:p14="http://schemas.microsoft.com/office/powerpoint/2010/main" val="28572260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64792" y="836712"/>
            <a:ext cx="5814417" cy="770979"/>
          </a:xfrm>
        </p:spPr>
        <p:txBody>
          <a:bodyPr/>
          <a:lstStyle/>
          <a:p>
            <a:pPr>
              <a:defRPr/>
            </a:pPr>
            <a:r>
              <a:rPr lang="zh-CN" altLang="en-US" sz="3600" b="1" dirty="0" smtClean="0">
                <a:latin typeface="+mj-ea"/>
              </a:rPr>
              <a:t>资产处置收益</a:t>
            </a:r>
          </a:p>
        </p:txBody>
      </p:sp>
      <p:sp>
        <p:nvSpPr>
          <p:cNvPr id="50179" name="内容占位符 2"/>
          <p:cNvSpPr>
            <a:spLocks noGrp="1"/>
          </p:cNvSpPr>
          <p:nvPr>
            <p:ph idx="1"/>
          </p:nvPr>
        </p:nvSpPr>
        <p:spPr>
          <a:xfrm>
            <a:off x="542980" y="5085184"/>
            <a:ext cx="8229600" cy="1080120"/>
          </a:xfrm>
        </p:spPr>
        <p:txBody>
          <a:bodyPr/>
          <a:lstStyle/>
          <a:p>
            <a:pPr marL="0" indent="0">
              <a:buNone/>
            </a:pPr>
            <a:r>
              <a:rPr lang="zh-CN" altLang="en-US" sz="2400" dirty="0" smtClean="0">
                <a:latin typeface="华文仿宋" pitchFamily="2" charset="-122"/>
                <a:ea typeface="华文仿宋" pitchFamily="2" charset="-122"/>
              </a:rPr>
              <a:t>根据会计“利润表”中“资产处置收益”项目的本年累计数填报。</a:t>
            </a:r>
            <a:r>
              <a:rPr lang="zh-CN" altLang="en-US" sz="2400" b="1" dirty="0" smtClean="0">
                <a:solidFill>
                  <a:srgbClr val="FF0000"/>
                </a:solidFill>
                <a:latin typeface="华文仿宋" pitchFamily="2" charset="-122"/>
                <a:ea typeface="华文仿宋" pitchFamily="2" charset="-122"/>
              </a:rPr>
              <a:t>如果“利润表”未设置该项目，则不用填写。</a:t>
            </a:r>
          </a:p>
        </p:txBody>
      </p:sp>
      <p:sp>
        <p:nvSpPr>
          <p:cNvPr id="4" name="矩形 3"/>
          <p:cNvSpPr/>
          <p:nvPr/>
        </p:nvSpPr>
        <p:spPr>
          <a:xfrm>
            <a:off x="513523" y="2492916"/>
            <a:ext cx="8136904" cy="2088232"/>
          </a:xfrm>
          <a:prstGeom prst="rect">
            <a:avLst/>
          </a:prstGeom>
          <a:solidFill>
            <a:srgbClr val="95B3D7">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200000"/>
              </a:lnSpc>
            </a:pPr>
            <a:r>
              <a:rPr lang="zh-CN" altLang="en-US" sz="2000" b="1" dirty="0">
                <a:latin typeface="微软雅黑" pitchFamily="34" charset="-122"/>
                <a:ea typeface="微软雅黑" pitchFamily="34" charset="-122"/>
              </a:rPr>
              <a:t>营业利润</a:t>
            </a:r>
            <a:r>
              <a:rPr lang="en-US" altLang="zh-CN" sz="2000" b="1" dirty="0">
                <a:latin typeface="微软雅黑" pitchFamily="34" charset="-122"/>
                <a:ea typeface="微软雅黑" pitchFamily="34" charset="-122"/>
              </a:rPr>
              <a:t>(323</a:t>
            </a:r>
            <a:r>
              <a:rPr lang="en-US" altLang="zh-CN" sz="2000" b="1" dirty="0" smtClean="0">
                <a:latin typeface="微软雅黑" pitchFamily="34" charset="-122"/>
                <a:ea typeface="微软雅黑" pitchFamily="34" charset="-122"/>
              </a:rPr>
              <a:t>)=</a:t>
            </a:r>
            <a:r>
              <a:rPr lang="zh-CN" altLang="en-US" sz="1900" dirty="0">
                <a:latin typeface="微软雅黑" pitchFamily="34" charset="-122"/>
                <a:ea typeface="微软雅黑" pitchFamily="34" charset="-122"/>
              </a:rPr>
              <a:t>营业收入</a:t>
            </a:r>
            <a:r>
              <a:rPr lang="en-US" altLang="zh-CN" sz="1900" dirty="0">
                <a:latin typeface="微软雅黑" pitchFamily="34" charset="-122"/>
                <a:ea typeface="微软雅黑" pitchFamily="34" charset="-122"/>
              </a:rPr>
              <a:t>(301)-</a:t>
            </a:r>
            <a:r>
              <a:rPr lang="zh-CN" altLang="en-US" sz="1900" dirty="0">
                <a:latin typeface="微软雅黑" pitchFamily="34" charset="-122"/>
                <a:ea typeface="微软雅黑" pitchFamily="34" charset="-122"/>
              </a:rPr>
              <a:t>营业成本</a:t>
            </a:r>
            <a:r>
              <a:rPr lang="en-US" altLang="zh-CN" sz="1900" dirty="0">
                <a:latin typeface="微软雅黑" pitchFamily="34" charset="-122"/>
                <a:ea typeface="微软雅黑" pitchFamily="34" charset="-122"/>
              </a:rPr>
              <a:t>(307)-</a:t>
            </a:r>
            <a:r>
              <a:rPr lang="zh-CN" altLang="en-US" sz="1900" dirty="0">
                <a:latin typeface="微软雅黑" pitchFamily="34" charset="-122"/>
                <a:ea typeface="微软雅黑" pitchFamily="34" charset="-122"/>
              </a:rPr>
              <a:t>税金及附加</a:t>
            </a:r>
            <a:r>
              <a:rPr lang="en-US" altLang="zh-CN" sz="1900" dirty="0">
                <a:latin typeface="微软雅黑" pitchFamily="34" charset="-122"/>
                <a:ea typeface="微软雅黑" pitchFamily="34" charset="-122"/>
              </a:rPr>
              <a:t>(309)-</a:t>
            </a:r>
            <a:r>
              <a:rPr lang="zh-CN" altLang="en-US" sz="1900" dirty="0">
                <a:latin typeface="微软雅黑" pitchFamily="34" charset="-122"/>
                <a:ea typeface="微软雅黑" pitchFamily="34" charset="-122"/>
              </a:rPr>
              <a:t>销售费用</a:t>
            </a:r>
            <a:r>
              <a:rPr lang="en-US" altLang="zh-CN" sz="1900" dirty="0">
                <a:latin typeface="微软雅黑" pitchFamily="34" charset="-122"/>
                <a:ea typeface="微软雅黑" pitchFamily="34" charset="-122"/>
              </a:rPr>
              <a:t>(312)-</a:t>
            </a:r>
            <a:r>
              <a:rPr lang="zh-CN" altLang="en-US" sz="1900" dirty="0" smtClean="0">
                <a:latin typeface="微软雅黑" pitchFamily="34" charset="-122"/>
                <a:ea typeface="微软雅黑" pitchFamily="34" charset="-122"/>
              </a:rPr>
              <a:t>管理费用</a:t>
            </a:r>
            <a:r>
              <a:rPr lang="en-US" altLang="zh-CN" sz="1900" dirty="0">
                <a:latin typeface="微软雅黑" pitchFamily="34" charset="-122"/>
                <a:ea typeface="微软雅黑" pitchFamily="34" charset="-122"/>
              </a:rPr>
              <a:t>(313)-</a:t>
            </a:r>
            <a:r>
              <a:rPr lang="zh-CN" altLang="en-US" sz="1900" dirty="0">
                <a:latin typeface="微软雅黑" pitchFamily="34" charset="-122"/>
                <a:ea typeface="微软雅黑" pitchFamily="34" charset="-122"/>
              </a:rPr>
              <a:t>财务费用</a:t>
            </a:r>
            <a:r>
              <a:rPr lang="en-US" altLang="zh-CN" sz="1900" dirty="0">
                <a:latin typeface="微软雅黑" pitchFamily="34" charset="-122"/>
                <a:ea typeface="微软雅黑" pitchFamily="34" charset="-122"/>
              </a:rPr>
              <a:t>(317)-</a:t>
            </a:r>
            <a:r>
              <a:rPr lang="zh-CN" altLang="en-US" sz="1900" dirty="0">
                <a:latin typeface="微软雅黑" pitchFamily="34" charset="-122"/>
                <a:ea typeface="微软雅黑" pitchFamily="34" charset="-122"/>
              </a:rPr>
              <a:t>资产减值损失</a:t>
            </a:r>
            <a:r>
              <a:rPr lang="en-US" altLang="zh-CN" sz="1900" dirty="0">
                <a:latin typeface="微软雅黑" pitchFamily="34" charset="-122"/>
                <a:ea typeface="微软雅黑" pitchFamily="34" charset="-122"/>
              </a:rPr>
              <a:t>(320)+</a:t>
            </a:r>
            <a:r>
              <a:rPr lang="zh-CN" altLang="en-US" sz="1900" dirty="0">
                <a:latin typeface="微软雅黑" pitchFamily="34" charset="-122"/>
                <a:ea typeface="微软雅黑" pitchFamily="34" charset="-122"/>
              </a:rPr>
              <a:t>公允价值变动收益</a:t>
            </a:r>
            <a:r>
              <a:rPr lang="en-US" altLang="zh-CN" sz="1900" dirty="0">
                <a:latin typeface="微软雅黑" pitchFamily="34" charset="-122"/>
                <a:ea typeface="微软雅黑" pitchFamily="34" charset="-122"/>
              </a:rPr>
              <a:t>(321)+</a:t>
            </a:r>
            <a:r>
              <a:rPr lang="zh-CN" altLang="en-US" sz="1900" dirty="0">
                <a:latin typeface="微软雅黑" pitchFamily="34" charset="-122"/>
                <a:ea typeface="微软雅黑" pitchFamily="34" charset="-122"/>
              </a:rPr>
              <a:t>投资收益</a:t>
            </a:r>
            <a:r>
              <a:rPr lang="en-US" altLang="zh-CN" sz="1900" dirty="0">
                <a:latin typeface="微软雅黑" pitchFamily="34" charset="-122"/>
                <a:ea typeface="微软雅黑" pitchFamily="34" charset="-122"/>
              </a:rPr>
              <a:t>(322</a:t>
            </a:r>
            <a:r>
              <a:rPr lang="en-US" altLang="zh-CN" sz="1900" dirty="0" smtClean="0">
                <a:latin typeface="微软雅黑" pitchFamily="34" charset="-122"/>
                <a:ea typeface="微软雅黑" pitchFamily="34" charset="-122"/>
              </a:rPr>
              <a:t>)+</a:t>
            </a:r>
            <a:r>
              <a:rPr lang="zh-CN" altLang="en-US" sz="1900" b="1" dirty="0">
                <a:solidFill>
                  <a:srgbClr val="FFFF00"/>
                </a:solidFill>
                <a:latin typeface="微软雅黑" pitchFamily="34" charset="-122"/>
                <a:ea typeface="微软雅黑" pitchFamily="34" charset="-122"/>
              </a:rPr>
              <a:t>资产处置收益（</a:t>
            </a:r>
            <a:r>
              <a:rPr lang="en-US" altLang="zh-CN" sz="1900" b="1" dirty="0">
                <a:solidFill>
                  <a:srgbClr val="FFFF00"/>
                </a:solidFill>
                <a:latin typeface="微软雅黑" pitchFamily="34" charset="-122"/>
                <a:ea typeface="微软雅黑" pitchFamily="34" charset="-122"/>
              </a:rPr>
              <a:t>335</a:t>
            </a:r>
            <a:r>
              <a:rPr lang="zh-CN" altLang="en-US" sz="1900" b="1" dirty="0" smtClean="0">
                <a:solidFill>
                  <a:srgbClr val="FFFF00"/>
                </a:solidFill>
                <a:latin typeface="微软雅黑" pitchFamily="34" charset="-122"/>
                <a:ea typeface="微软雅黑" pitchFamily="34" charset="-122"/>
              </a:rPr>
              <a:t>）</a:t>
            </a:r>
            <a:r>
              <a:rPr lang="en-US" altLang="zh-CN" sz="1900" dirty="0" smtClean="0">
                <a:latin typeface="微软雅黑" pitchFamily="34" charset="-122"/>
                <a:ea typeface="微软雅黑" pitchFamily="34" charset="-122"/>
              </a:rPr>
              <a:t>+</a:t>
            </a:r>
            <a:r>
              <a:rPr lang="zh-CN" altLang="en-US" sz="1900" dirty="0" smtClean="0">
                <a:latin typeface="微软雅黑" pitchFamily="34" charset="-122"/>
                <a:ea typeface="微软雅黑" pitchFamily="34" charset="-122"/>
              </a:rPr>
              <a:t>其他</a:t>
            </a:r>
            <a:r>
              <a:rPr lang="zh-CN" altLang="en-US" sz="1900" dirty="0">
                <a:latin typeface="微软雅黑" pitchFamily="34" charset="-122"/>
                <a:ea typeface="微软雅黑" pitchFamily="34" charset="-122"/>
              </a:rPr>
              <a:t>收益</a:t>
            </a:r>
            <a:r>
              <a:rPr lang="en-US" altLang="zh-CN" sz="1900" dirty="0">
                <a:latin typeface="微软雅黑" pitchFamily="34" charset="-122"/>
                <a:ea typeface="微软雅黑" pitchFamily="34" charset="-122"/>
              </a:rPr>
              <a:t>(</a:t>
            </a:r>
            <a:r>
              <a:rPr lang="en-US" altLang="zh-CN" sz="1900" dirty="0" smtClean="0">
                <a:latin typeface="微软雅黑" pitchFamily="34" charset="-122"/>
                <a:ea typeface="微软雅黑" pitchFamily="34" charset="-122"/>
              </a:rPr>
              <a:t>330)</a:t>
            </a:r>
            <a:endParaRPr lang="zh-CN" altLang="en-US" sz="1900" dirty="0">
              <a:latin typeface="微软雅黑" pitchFamily="34" charset="-122"/>
              <a:ea typeface="微软雅黑" pitchFamily="34" charset="-122"/>
            </a:endParaRPr>
          </a:p>
        </p:txBody>
      </p:sp>
      <p:sp>
        <p:nvSpPr>
          <p:cNvPr id="5" name="内容占位符 2"/>
          <p:cNvSpPr txBox="1">
            <a:spLocks/>
          </p:cNvSpPr>
          <p:nvPr/>
        </p:nvSpPr>
        <p:spPr bwMode="auto">
          <a:xfrm>
            <a:off x="539552" y="1772816"/>
            <a:ext cx="5472608" cy="663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defRPr/>
            </a:pPr>
            <a:r>
              <a:rPr lang="zh-CN" altLang="en-US" sz="2800" b="1" dirty="0" smtClean="0">
                <a:latin typeface="华文仿宋" pitchFamily="2" charset="-122"/>
                <a:ea typeface="华文仿宋" pitchFamily="2" charset="-122"/>
              </a:rPr>
              <a:t>营业利润计算公式（ </a:t>
            </a:r>
            <a:r>
              <a:rPr lang="en-US" altLang="zh-CN" sz="2800" b="1" dirty="0" smtClean="0">
                <a:latin typeface="华文仿宋" pitchFamily="2" charset="-122"/>
                <a:ea typeface="华文仿宋" pitchFamily="2" charset="-122"/>
              </a:rPr>
              <a:t>B603-2</a:t>
            </a:r>
            <a:r>
              <a:rPr lang="zh-CN" altLang="en-US" sz="2800" b="1" dirty="0" smtClean="0">
                <a:latin typeface="华文仿宋" pitchFamily="2" charset="-122"/>
                <a:ea typeface="华文仿宋" pitchFamily="2" charset="-122"/>
              </a:rPr>
              <a:t>表）</a:t>
            </a:r>
            <a:endParaRPr lang="en-US" altLang="zh-CN" sz="2800" b="1" dirty="0" smtClean="0">
              <a:latin typeface="+mj-ea"/>
              <a:ea typeface="+mj-ea"/>
            </a:endParaRPr>
          </a:p>
        </p:txBody>
      </p:sp>
    </p:spTree>
    <p:extLst>
      <p:ext uri="{BB962C8B-B14F-4D97-AF65-F5344CB8AC3E}">
        <p14:creationId xmlns:p14="http://schemas.microsoft.com/office/powerpoint/2010/main" val="17232134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单圆角矩形 11"/>
          <p:cNvSpPr/>
          <p:nvPr/>
        </p:nvSpPr>
        <p:spPr>
          <a:xfrm>
            <a:off x="2051721" y="1345414"/>
            <a:ext cx="6408712" cy="3019690"/>
          </a:xfrm>
          <a:prstGeom prst="round1Rect">
            <a:avLst/>
          </a:prstGeom>
          <a:solidFill>
            <a:srgbClr val="95B3D7">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3750" lvl="1" indent="-285750" algn="just">
              <a:lnSpc>
                <a:spcPct val="150000"/>
              </a:lnSpc>
              <a:spcBef>
                <a:spcPct val="0"/>
              </a:spcBef>
              <a:buFont typeface="Wingdings" pitchFamily="2" charset="2"/>
              <a:buChar char="Ø"/>
            </a:pPr>
            <a:r>
              <a:rPr lang="zh-CN" altLang="en-US" dirty="0">
                <a:latin typeface="微软雅黑" pitchFamily="34" charset="-122"/>
                <a:ea typeface="微软雅黑" pitchFamily="34" charset="-122"/>
              </a:rPr>
              <a:t>职工</a:t>
            </a:r>
            <a:r>
              <a:rPr lang="zh-CN" altLang="en-US" dirty="0" smtClean="0">
                <a:latin typeface="微软雅黑" pitchFamily="34" charset="-122"/>
                <a:ea typeface="微软雅黑" pitchFamily="34" charset="-122"/>
              </a:rPr>
              <a:t>工资、奖金、津贴、补贴；</a:t>
            </a:r>
            <a:endParaRPr lang="en-US" altLang="zh-CN" dirty="0" smtClean="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smtClean="0">
                <a:latin typeface="微软雅黑" pitchFamily="34" charset="-122"/>
                <a:ea typeface="微软雅黑" pitchFamily="34" charset="-122"/>
              </a:rPr>
              <a:t>职工福利费</a:t>
            </a:r>
            <a:r>
              <a:rPr lang="en-US" altLang="zh-CN" dirty="0" smtClean="0">
                <a:latin typeface="微软雅黑" pitchFamily="34" charset="-122"/>
                <a:ea typeface="微软雅黑" pitchFamily="34" charset="-122"/>
              </a:rPr>
              <a:t>;</a:t>
            </a:r>
            <a:r>
              <a:rPr lang="zh-CN" altLang="en-US" dirty="0" smtClean="0">
                <a:latin typeface="微软雅黑" pitchFamily="34" charset="-122"/>
                <a:ea typeface="微软雅黑" pitchFamily="34" charset="-122"/>
              </a:rPr>
              <a:t>  </a:t>
            </a:r>
            <a:endParaRPr lang="en-US" altLang="zh-CN" dirty="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a:latin typeface="微软雅黑" pitchFamily="34" charset="-122"/>
                <a:ea typeface="微软雅黑" pitchFamily="34" charset="-122"/>
              </a:rPr>
              <a:t>为职工缴纳的五险一金；</a:t>
            </a:r>
            <a:endParaRPr lang="en-US" altLang="zh-CN" dirty="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a:latin typeface="微软雅黑" pitchFamily="34" charset="-122"/>
                <a:ea typeface="微软雅黑" pitchFamily="34" charset="-122"/>
              </a:rPr>
              <a:t>工会经费和职工教育经费；  </a:t>
            </a:r>
            <a:endParaRPr lang="en-US" altLang="zh-CN" dirty="0" smtClean="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smtClean="0">
                <a:latin typeface="微软雅黑" pitchFamily="34" charset="-122"/>
                <a:ea typeface="微软雅黑" pitchFamily="34" charset="-122"/>
              </a:rPr>
              <a:t>非</a:t>
            </a:r>
            <a:r>
              <a:rPr lang="zh-CN" altLang="en-US" dirty="0">
                <a:latin typeface="微软雅黑" pitchFamily="34" charset="-122"/>
                <a:ea typeface="微软雅黑" pitchFamily="34" charset="-122"/>
              </a:rPr>
              <a:t>货币性福利</a:t>
            </a:r>
            <a:endParaRPr lang="en-US" altLang="zh-CN" dirty="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a:latin typeface="微软雅黑" pitchFamily="34" charset="-122"/>
                <a:ea typeface="微软雅黑" pitchFamily="34" charset="-122"/>
              </a:rPr>
              <a:t>因解除与职工的劳动关系给予的补偿；</a:t>
            </a:r>
            <a:endParaRPr lang="en-US" altLang="zh-CN" dirty="0">
              <a:latin typeface="微软雅黑" pitchFamily="34" charset="-122"/>
              <a:ea typeface="微软雅黑" pitchFamily="34" charset="-122"/>
            </a:endParaRPr>
          </a:p>
          <a:p>
            <a:pPr marL="573750" lvl="1" indent="-285750" algn="just">
              <a:lnSpc>
                <a:spcPct val="150000"/>
              </a:lnSpc>
              <a:spcBef>
                <a:spcPct val="0"/>
              </a:spcBef>
              <a:buFont typeface="Wingdings" pitchFamily="2" charset="2"/>
              <a:buChar char="Ø"/>
            </a:pPr>
            <a:r>
              <a:rPr lang="zh-CN" altLang="en-US" dirty="0">
                <a:latin typeface="微软雅黑" pitchFamily="34" charset="-122"/>
                <a:ea typeface="微软雅黑" pitchFamily="34" charset="-122"/>
              </a:rPr>
              <a:t>其他与获得职工提供的服务相关的</a:t>
            </a:r>
            <a:r>
              <a:rPr lang="zh-CN" altLang="en-US" dirty="0" smtClean="0">
                <a:latin typeface="微软雅黑" pitchFamily="34" charset="-122"/>
                <a:ea typeface="微软雅黑" pitchFamily="34" charset="-122"/>
              </a:rPr>
              <a:t>支出</a:t>
            </a:r>
            <a:r>
              <a:rPr lang="zh-CN" altLang="en-US" sz="2000" dirty="0" smtClean="0">
                <a:latin typeface="微软雅黑" pitchFamily="34" charset="-122"/>
                <a:ea typeface="微软雅黑" pitchFamily="34" charset="-122"/>
              </a:rPr>
              <a:t>；</a:t>
            </a:r>
            <a:endParaRPr lang="zh-CN" altLang="en-US" sz="2000" dirty="0">
              <a:latin typeface="微软雅黑" pitchFamily="34" charset="-122"/>
              <a:ea typeface="微软雅黑" pitchFamily="34" charset="-122"/>
            </a:endParaRPr>
          </a:p>
        </p:txBody>
      </p:sp>
      <p:sp>
        <p:nvSpPr>
          <p:cNvPr id="10" name="单圆角矩形 9"/>
          <p:cNvSpPr/>
          <p:nvPr/>
        </p:nvSpPr>
        <p:spPr>
          <a:xfrm>
            <a:off x="2051720" y="4509120"/>
            <a:ext cx="6408713" cy="2160240"/>
          </a:xfrm>
          <a:prstGeom prst="round1Rect">
            <a:avLst/>
          </a:prstGeom>
          <a:solidFill>
            <a:srgbClr val="95B3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900" lvl="1" indent="-342900" algn="just">
              <a:lnSpc>
                <a:spcPct val="150000"/>
              </a:lnSpc>
              <a:spcBef>
                <a:spcPct val="0"/>
              </a:spcBef>
              <a:buFont typeface="Wingdings" pitchFamily="2" charset="2"/>
              <a:buChar char="ü"/>
            </a:pPr>
            <a:r>
              <a:rPr lang="zh-CN" altLang="en-US" dirty="0">
                <a:solidFill>
                  <a:schemeClr val="bg1"/>
                </a:solidFill>
                <a:latin typeface="微软雅黑" pitchFamily="34" charset="-122"/>
                <a:ea typeface="微软雅黑" pitchFamily="34" charset="-122"/>
              </a:rPr>
              <a:t>先看企业财务账是否设置“应付职工薪酬”会计科目</a:t>
            </a:r>
            <a:endParaRPr lang="en-US" altLang="zh-CN" dirty="0">
              <a:solidFill>
                <a:schemeClr val="bg1"/>
              </a:solidFill>
              <a:latin typeface="微软雅黑" pitchFamily="34" charset="-122"/>
              <a:ea typeface="微软雅黑" pitchFamily="34" charset="-122"/>
            </a:endParaRPr>
          </a:p>
          <a:p>
            <a:pPr marL="630900" lvl="1" indent="-342900" algn="just">
              <a:lnSpc>
                <a:spcPct val="150000"/>
              </a:lnSpc>
              <a:spcBef>
                <a:spcPct val="0"/>
              </a:spcBef>
              <a:buFont typeface="Wingdings" pitchFamily="2" charset="2"/>
              <a:buChar char="ü"/>
            </a:pPr>
            <a:r>
              <a:rPr lang="zh-CN" altLang="en-US" dirty="0">
                <a:solidFill>
                  <a:schemeClr val="bg1"/>
                </a:solidFill>
                <a:latin typeface="微软雅黑" pitchFamily="34" charset="-122"/>
                <a:ea typeface="微软雅黑" pitchFamily="34" charset="-122"/>
              </a:rPr>
              <a:t>对照统计制度，查看该科目下各明细是否齐全</a:t>
            </a:r>
            <a:endParaRPr lang="en-US" altLang="zh-CN" dirty="0">
              <a:solidFill>
                <a:schemeClr val="bg1"/>
              </a:solidFill>
              <a:latin typeface="微软雅黑" pitchFamily="34" charset="-122"/>
              <a:ea typeface="微软雅黑" pitchFamily="34" charset="-122"/>
            </a:endParaRPr>
          </a:p>
          <a:p>
            <a:pPr marL="630900" lvl="1" indent="-342900" algn="just">
              <a:lnSpc>
                <a:spcPct val="150000"/>
              </a:lnSpc>
              <a:spcBef>
                <a:spcPct val="0"/>
              </a:spcBef>
              <a:buFont typeface="Wingdings" pitchFamily="2" charset="2"/>
              <a:buChar char="ü"/>
            </a:pPr>
            <a:r>
              <a:rPr lang="zh-CN" altLang="en-US" dirty="0">
                <a:solidFill>
                  <a:schemeClr val="bg1"/>
                </a:solidFill>
                <a:latin typeface="微软雅黑" pitchFamily="34" charset="-122"/>
                <a:ea typeface="微软雅黑" pitchFamily="34" charset="-122"/>
              </a:rPr>
              <a:t>若前两步均符合，直接填报</a:t>
            </a:r>
            <a:endParaRPr lang="en-US" altLang="zh-CN" dirty="0">
              <a:solidFill>
                <a:schemeClr val="bg1"/>
              </a:solidFill>
              <a:latin typeface="微软雅黑" pitchFamily="34" charset="-122"/>
              <a:ea typeface="微软雅黑" pitchFamily="34" charset="-122"/>
            </a:endParaRPr>
          </a:p>
          <a:p>
            <a:pPr marL="630900" lvl="1" indent="-342900" algn="just">
              <a:lnSpc>
                <a:spcPct val="150000"/>
              </a:lnSpc>
              <a:spcBef>
                <a:spcPct val="0"/>
              </a:spcBef>
              <a:buFont typeface="Wingdings" pitchFamily="2" charset="2"/>
              <a:buChar char="ü"/>
            </a:pPr>
            <a:r>
              <a:rPr lang="zh-CN" altLang="en-US" dirty="0">
                <a:solidFill>
                  <a:schemeClr val="bg1"/>
                </a:solidFill>
                <a:latin typeface="微软雅黑" pitchFamily="34" charset="-122"/>
                <a:ea typeface="微软雅黑" pitchFamily="34" charset="-122"/>
              </a:rPr>
              <a:t>若任一项不符合，则必须按统计制度要求，归并填报</a:t>
            </a:r>
          </a:p>
        </p:txBody>
      </p:sp>
      <p:sp>
        <p:nvSpPr>
          <p:cNvPr id="62466" name="标题 6"/>
          <p:cNvSpPr>
            <a:spLocks noGrp="1"/>
          </p:cNvSpPr>
          <p:nvPr>
            <p:ph type="title"/>
          </p:nvPr>
        </p:nvSpPr>
        <p:spPr>
          <a:xfrm>
            <a:off x="1072418" y="620688"/>
            <a:ext cx="7215188" cy="727075"/>
          </a:xfrm>
        </p:spPr>
        <p:txBody>
          <a:bodyPr anchor="ctr"/>
          <a:lstStyle/>
          <a:p>
            <a:pPr algn="ctr" eaLnBrk="1" hangingPunct="1">
              <a:lnSpc>
                <a:spcPct val="90000"/>
              </a:lnSpc>
            </a:pPr>
            <a:r>
              <a:rPr lang="zh-CN" altLang="en-US" sz="3200" b="0" dirty="0" smtClean="0">
                <a:latin typeface="微软雅黑" pitchFamily="34" charset="-122"/>
                <a:ea typeface="微软雅黑" pitchFamily="34" charset="-122"/>
              </a:rPr>
              <a:t>应付职工薪酬</a:t>
            </a:r>
          </a:p>
        </p:txBody>
      </p:sp>
      <p:sp>
        <p:nvSpPr>
          <p:cNvPr id="9" name="TextBox 8"/>
          <p:cNvSpPr txBox="1"/>
          <p:nvPr/>
        </p:nvSpPr>
        <p:spPr>
          <a:xfrm>
            <a:off x="106557" y="5157192"/>
            <a:ext cx="1873155" cy="461665"/>
          </a:xfrm>
          <a:prstGeom prst="rect">
            <a:avLst/>
          </a:prstGeom>
          <a:noFill/>
        </p:spPr>
        <p:txBody>
          <a:bodyPr wrap="square" rtlCol="0">
            <a:spAutoFit/>
          </a:bodyPr>
          <a:lstStyle/>
          <a:p>
            <a:pPr algn="ctr"/>
            <a:r>
              <a:rPr lang="zh-CN" altLang="en-US" sz="2400" dirty="0" smtClean="0">
                <a:ln w="10541" cmpd="sng">
                  <a:solidFill>
                    <a:schemeClr val="accent1">
                      <a:shade val="88000"/>
                      <a:satMod val="110000"/>
                    </a:schemeClr>
                  </a:solidFill>
                  <a:prstDash val="solid"/>
                </a:ln>
                <a:solidFill>
                  <a:schemeClr val="tx2">
                    <a:lumMod val="60000"/>
                    <a:lumOff val="40000"/>
                  </a:schemeClr>
                </a:solidFill>
                <a:latin typeface="华文细黑" pitchFamily="2" charset="-122"/>
                <a:ea typeface="华文细黑" pitchFamily="2" charset="-122"/>
              </a:rPr>
              <a:t>填报步骤</a:t>
            </a:r>
            <a:endParaRPr lang="zh-CN" altLang="en-US" sz="2400" dirty="0">
              <a:ln w="10541" cmpd="sng">
                <a:solidFill>
                  <a:schemeClr val="accent1">
                    <a:shade val="88000"/>
                    <a:satMod val="110000"/>
                  </a:schemeClr>
                </a:solidFill>
                <a:prstDash val="solid"/>
              </a:ln>
              <a:solidFill>
                <a:schemeClr val="tx2">
                  <a:lumMod val="60000"/>
                  <a:lumOff val="40000"/>
                </a:schemeClr>
              </a:solidFill>
              <a:latin typeface="华文细黑" pitchFamily="2" charset="-122"/>
              <a:ea typeface="华文细黑" pitchFamily="2" charset="-122"/>
            </a:endParaRPr>
          </a:p>
        </p:txBody>
      </p:sp>
      <p:sp>
        <p:nvSpPr>
          <p:cNvPr id="8" name="矩形 7"/>
          <p:cNvSpPr/>
          <p:nvPr/>
        </p:nvSpPr>
        <p:spPr>
          <a:xfrm>
            <a:off x="107504" y="2463279"/>
            <a:ext cx="1858879" cy="461665"/>
          </a:xfrm>
          <a:prstGeom prst="rect">
            <a:avLst/>
          </a:prstGeom>
          <a:noFill/>
        </p:spPr>
        <p:txBody>
          <a:bodyPr wrap="square" rtlCol="0">
            <a:spAutoFit/>
          </a:bodyPr>
          <a:lstStyle/>
          <a:p>
            <a:pPr algn="ctr"/>
            <a:r>
              <a:rPr lang="zh-CN" altLang="en-US" sz="2400" dirty="0">
                <a:ln w="10541" cmpd="sng">
                  <a:solidFill>
                    <a:schemeClr val="accent1">
                      <a:shade val="88000"/>
                      <a:satMod val="110000"/>
                    </a:schemeClr>
                  </a:solidFill>
                  <a:prstDash val="solid"/>
                </a:ln>
                <a:solidFill>
                  <a:schemeClr val="tx2">
                    <a:lumMod val="60000"/>
                    <a:lumOff val="40000"/>
                  </a:schemeClr>
                </a:solidFill>
                <a:latin typeface="华文细黑" pitchFamily="2" charset="-122"/>
                <a:ea typeface="华文细黑" pitchFamily="2" charset="-122"/>
              </a:rPr>
              <a:t>包含内容</a:t>
            </a:r>
          </a:p>
        </p:txBody>
      </p:sp>
    </p:spTree>
    <p:extLst>
      <p:ext uri="{BB962C8B-B14F-4D97-AF65-F5344CB8AC3E}">
        <p14:creationId xmlns:p14="http://schemas.microsoft.com/office/powerpoint/2010/main" val="3559590636"/>
      </p:ext>
    </p:extLst>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p:cNvSpPr>
          <p:nvPr>
            <p:ph type="title"/>
          </p:nvPr>
        </p:nvSpPr>
        <p:spPr>
          <a:xfrm>
            <a:off x="1259632" y="1196752"/>
            <a:ext cx="6573490" cy="561975"/>
          </a:xfrm>
          <a:solidFill>
            <a:schemeClr val="accent2">
              <a:lumMod val="20000"/>
              <a:lumOff val="80000"/>
            </a:schemeClr>
          </a:solidFill>
        </p:spPr>
        <p:txBody>
          <a:bodyPr/>
          <a:lstStyle/>
          <a:p>
            <a:pPr>
              <a:defRPr/>
            </a:pPr>
            <a:r>
              <a:rPr lang="en-US" altLang="zh-CN" sz="3600" dirty="0" smtClean="0">
                <a:latin typeface="黑体" pitchFamily="2" charset="-122"/>
              </a:rPr>
              <a:t>B603-2</a:t>
            </a:r>
            <a:r>
              <a:rPr lang="zh-CN" altLang="en-US" sz="3600" dirty="0" smtClean="0">
                <a:solidFill>
                  <a:prstClr val="black"/>
                </a:solidFill>
                <a:latin typeface="黑体" pitchFamily="2" charset="-122"/>
                <a:ea typeface="黑体" pitchFamily="2" charset="-122"/>
              </a:rPr>
              <a:t>产值</a:t>
            </a:r>
            <a:r>
              <a:rPr lang="zh-CN" altLang="en-US" sz="3600" dirty="0">
                <a:solidFill>
                  <a:prstClr val="black"/>
                </a:solidFill>
                <a:latin typeface="黑体" pitchFamily="2" charset="-122"/>
                <a:ea typeface="黑体" pitchFamily="2" charset="-122"/>
              </a:rPr>
              <a:t>数据的摘抄处理</a:t>
            </a:r>
            <a:endParaRPr lang="zh-CN" altLang="en-US" sz="3600" dirty="0" smtClean="0">
              <a:latin typeface="黑体" pitchFamily="2" charset="-122"/>
            </a:endParaRPr>
          </a:p>
        </p:txBody>
      </p:sp>
      <p:sp>
        <p:nvSpPr>
          <p:cNvPr id="43011" name="灯片编号占位符 6"/>
          <p:cNvSpPr>
            <a:spLocks noGrp="1"/>
          </p:cNvSpPr>
          <p:nvPr>
            <p:ph type="sldNum" sz="quarter" idx="12"/>
          </p:nvPr>
        </p:nvSpPr>
        <p:spPr>
          <a:ln>
            <a:miter lim="800000"/>
            <a:headEnd/>
            <a:tailEnd/>
          </a:ln>
        </p:spPr>
        <p:txBody>
          <a:bodyPr/>
          <a:lstStyle/>
          <a:p>
            <a:pPr>
              <a:buFont typeface="Arial" charset="0"/>
              <a:buNone/>
              <a:defRPr/>
            </a:pPr>
            <a:fld id="{0E3DB039-7477-4810-BC4D-4D6AF2879B2F}" type="slidenum">
              <a:rPr lang="zh-CN" altLang="en-US" smtClean="0">
                <a:solidFill>
                  <a:prstClr val="black">
                    <a:tint val="75000"/>
                  </a:prstClr>
                </a:solidFill>
              </a:rPr>
              <a:pPr>
                <a:buFont typeface="Arial" charset="0"/>
                <a:buNone/>
                <a:defRPr/>
              </a:pPr>
              <a:t>13</a:t>
            </a:fld>
            <a:endParaRPr lang="en-US" altLang="zh-CN" smtClean="0">
              <a:solidFill>
                <a:prstClr val="black">
                  <a:tint val="75000"/>
                </a:prstClr>
              </a:solidFill>
            </a:endParaRPr>
          </a:p>
        </p:txBody>
      </p:sp>
      <p:sp>
        <p:nvSpPr>
          <p:cNvPr id="39941" name="矩形 7"/>
          <p:cNvSpPr>
            <a:spLocks noChangeArrowheads="1"/>
          </p:cNvSpPr>
          <p:nvPr/>
        </p:nvSpPr>
        <p:spPr bwMode="auto">
          <a:xfrm>
            <a:off x="631490" y="2132856"/>
            <a:ext cx="8136904" cy="4208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lnSpc>
                <a:spcPts val="3500"/>
              </a:lnSpc>
              <a:spcBef>
                <a:spcPct val="0"/>
              </a:spcBef>
              <a:spcAft>
                <a:spcPct val="0"/>
              </a:spcAft>
            </a:pPr>
            <a:r>
              <a:rPr lang="en-US" altLang="zh-CN" sz="2200" dirty="0" smtClean="0">
                <a:solidFill>
                  <a:prstClr val="black"/>
                </a:solidFill>
                <a:latin typeface="黑体" pitchFamily="2" charset="-122"/>
                <a:ea typeface="黑体" pitchFamily="2" charset="-122"/>
              </a:rPr>
              <a:t>    B603-2</a:t>
            </a:r>
            <a:r>
              <a:rPr lang="zh-CN" altLang="en-US" sz="2200" dirty="0" smtClean="0">
                <a:solidFill>
                  <a:prstClr val="black"/>
                </a:solidFill>
                <a:latin typeface="黑体" pitchFamily="2" charset="-122"/>
                <a:ea typeface="黑体" pitchFamily="2" charset="-122"/>
              </a:rPr>
              <a:t>表的</a:t>
            </a:r>
            <a:r>
              <a:rPr lang="zh-CN" altLang="en-US" sz="2200" dirty="0" smtClean="0">
                <a:solidFill>
                  <a:srgbClr val="FF0000"/>
                </a:solidFill>
                <a:latin typeface="黑体" pitchFamily="2" charset="-122"/>
                <a:ea typeface="黑体" pitchFamily="2" charset="-122"/>
              </a:rPr>
              <a:t>工业总产值、工业销售产值、出口交货值</a:t>
            </a:r>
            <a:r>
              <a:rPr lang="en-US" altLang="zh-CN" sz="2200" dirty="0" smtClean="0">
                <a:solidFill>
                  <a:prstClr val="black"/>
                </a:solidFill>
                <a:latin typeface="黑体" pitchFamily="2" charset="-122"/>
                <a:ea typeface="黑体" pitchFamily="2" charset="-122"/>
              </a:rPr>
              <a:t>3</a:t>
            </a:r>
            <a:r>
              <a:rPr lang="zh-CN" altLang="en-US" sz="2200" dirty="0" smtClean="0">
                <a:solidFill>
                  <a:prstClr val="black"/>
                </a:solidFill>
                <a:latin typeface="黑体" pitchFamily="2" charset="-122"/>
                <a:ea typeface="黑体" pitchFamily="2" charset="-122"/>
              </a:rPr>
              <a:t>个指标，均为从</a:t>
            </a:r>
            <a:r>
              <a:rPr lang="en-US" altLang="zh-CN" sz="2200" dirty="0" smtClean="0">
                <a:solidFill>
                  <a:prstClr val="black"/>
                </a:solidFill>
                <a:latin typeface="黑体" pitchFamily="2" charset="-122"/>
                <a:ea typeface="黑体" pitchFamily="2" charset="-122"/>
              </a:rPr>
              <a:t>《</a:t>
            </a:r>
            <a:r>
              <a:rPr lang="zh-CN" altLang="en-US" sz="2200" dirty="0" smtClean="0">
                <a:solidFill>
                  <a:prstClr val="black"/>
                </a:solidFill>
                <a:latin typeface="黑体" pitchFamily="2" charset="-122"/>
                <a:ea typeface="黑体" pitchFamily="2" charset="-122"/>
              </a:rPr>
              <a:t>工业总产值、主要产品产量及产值</a:t>
            </a:r>
            <a:r>
              <a:rPr lang="en-US" altLang="zh-CN" sz="2200" dirty="0" smtClean="0">
                <a:solidFill>
                  <a:prstClr val="black"/>
                </a:solidFill>
                <a:latin typeface="黑体" pitchFamily="2" charset="-122"/>
                <a:ea typeface="黑体" pitchFamily="2" charset="-122"/>
              </a:rPr>
              <a:t>》(B604-1</a:t>
            </a:r>
            <a:r>
              <a:rPr lang="zh-CN" altLang="en-US" sz="2200" dirty="0" smtClean="0">
                <a:solidFill>
                  <a:prstClr val="black"/>
                </a:solidFill>
                <a:latin typeface="黑体" pitchFamily="2" charset="-122"/>
                <a:ea typeface="黑体" pitchFamily="2" charset="-122"/>
              </a:rPr>
              <a:t>表</a:t>
            </a:r>
            <a:r>
              <a:rPr lang="en-US" altLang="zh-CN" sz="2200" dirty="0" smtClean="0">
                <a:solidFill>
                  <a:prstClr val="black"/>
                </a:solidFill>
                <a:latin typeface="黑体" pitchFamily="2" charset="-122"/>
                <a:ea typeface="黑体" pitchFamily="2" charset="-122"/>
              </a:rPr>
              <a:t>)</a:t>
            </a:r>
            <a:r>
              <a:rPr lang="zh-CN" altLang="en-US" sz="2200" dirty="0" smtClean="0">
                <a:solidFill>
                  <a:prstClr val="black"/>
                </a:solidFill>
                <a:latin typeface="黑体" pitchFamily="2" charset="-122"/>
                <a:ea typeface="黑体" pitchFamily="2" charset="-122"/>
              </a:rPr>
              <a:t> 摘抄，要注意：</a:t>
            </a:r>
            <a:endParaRPr lang="en-US" altLang="zh-CN" sz="2200" dirty="0" smtClean="0">
              <a:solidFill>
                <a:prstClr val="black"/>
              </a:solidFill>
              <a:latin typeface="黑体" pitchFamily="2" charset="-122"/>
              <a:ea typeface="黑体" pitchFamily="2" charset="-122"/>
            </a:endParaRPr>
          </a:p>
          <a:p>
            <a:pPr lvl="1" fontAlgn="base">
              <a:lnSpc>
                <a:spcPct val="150000"/>
              </a:lnSpc>
              <a:spcBef>
                <a:spcPct val="0"/>
              </a:spcBef>
              <a:spcAft>
                <a:spcPct val="0"/>
              </a:spcAft>
              <a:buFont typeface="Wingdings" pitchFamily="2" charset="2"/>
              <a:buChar char="Ø"/>
            </a:pPr>
            <a:r>
              <a:rPr lang="zh-CN" altLang="en-US" sz="2400" b="1" dirty="0" smtClean="0">
                <a:solidFill>
                  <a:prstClr val="black"/>
                </a:solidFill>
                <a:latin typeface="仿宋_GB2312" pitchFamily="49" charset="-122"/>
                <a:ea typeface="仿宋_GB2312" pitchFamily="49" charset="-122"/>
              </a:rPr>
              <a:t>企业须</a:t>
            </a:r>
            <a:r>
              <a:rPr lang="zh-CN" altLang="en-US" sz="2400" b="1" dirty="0" smtClean="0">
                <a:solidFill>
                  <a:srgbClr val="FF0000"/>
                </a:solidFill>
                <a:latin typeface="仿宋_GB2312" pitchFamily="49" charset="-122"/>
                <a:ea typeface="仿宋_GB2312" pitchFamily="49" charset="-122"/>
              </a:rPr>
              <a:t>先提交</a:t>
            </a:r>
            <a:r>
              <a:rPr lang="en-US" altLang="zh-CN" sz="2400" b="1" dirty="0" smtClean="0">
                <a:solidFill>
                  <a:srgbClr val="FF0000"/>
                </a:solidFill>
                <a:latin typeface="仿宋_GB2312" pitchFamily="49" charset="-122"/>
                <a:ea typeface="仿宋_GB2312" pitchFamily="49" charset="-122"/>
              </a:rPr>
              <a:t>B604-1</a:t>
            </a:r>
            <a:r>
              <a:rPr lang="zh-CN" altLang="en-US" sz="2400" b="1" dirty="0" smtClean="0">
                <a:solidFill>
                  <a:srgbClr val="FF0000"/>
                </a:solidFill>
                <a:latin typeface="仿宋_GB2312" pitchFamily="49" charset="-122"/>
                <a:ea typeface="仿宋_GB2312" pitchFamily="49" charset="-122"/>
              </a:rPr>
              <a:t>表再提交</a:t>
            </a:r>
            <a:r>
              <a:rPr lang="en-US" altLang="zh-CN" sz="2400" b="1" dirty="0" smtClean="0">
                <a:solidFill>
                  <a:srgbClr val="FF0000"/>
                </a:solidFill>
                <a:latin typeface="仿宋_GB2312" pitchFamily="49" charset="-122"/>
                <a:ea typeface="仿宋_GB2312" pitchFamily="49" charset="-122"/>
              </a:rPr>
              <a:t>B603-2</a:t>
            </a:r>
            <a:r>
              <a:rPr lang="zh-CN" altLang="en-US" sz="2400" b="1" dirty="0" smtClean="0">
                <a:solidFill>
                  <a:srgbClr val="FF0000"/>
                </a:solidFill>
                <a:latin typeface="仿宋_GB2312" pitchFamily="49" charset="-122"/>
                <a:ea typeface="仿宋_GB2312" pitchFamily="49" charset="-122"/>
              </a:rPr>
              <a:t>表</a:t>
            </a:r>
            <a:r>
              <a:rPr lang="zh-CN" altLang="en-US" sz="2400" b="1" dirty="0" smtClean="0">
                <a:solidFill>
                  <a:prstClr val="black"/>
                </a:solidFill>
                <a:latin typeface="仿宋_GB2312" pitchFamily="49" charset="-122"/>
                <a:ea typeface="仿宋_GB2312" pitchFamily="49" charset="-122"/>
              </a:rPr>
              <a:t>，以实现数据  摘抄。</a:t>
            </a:r>
            <a:endParaRPr lang="en-US" altLang="zh-CN" sz="2400" b="1" dirty="0" smtClean="0">
              <a:solidFill>
                <a:prstClr val="black"/>
              </a:solidFill>
              <a:latin typeface="仿宋_GB2312" pitchFamily="49" charset="-122"/>
              <a:ea typeface="仿宋_GB2312" pitchFamily="49" charset="-122"/>
            </a:endParaRPr>
          </a:p>
          <a:p>
            <a:pPr lvl="1" fontAlgn="base">
              <a:lnSpc>
                <a:spcPct val="150000"/>
              </a:lnSpc>
              <a:spcBef>
                <a:spcPct val="0"/>
              </a:spcBef>
              <a:spcAft>
                <a:spcPct val="0"/>
              </a:spcAft>
              <a:buFont typeface="Wingdings" pitchFamily="2" charset="2"/>
              <a:buChar char="Ø"/>
            </a:pPr>
            <a:r>
              <a:rPr lang="zh-CN" altLang="en-US" sz="2400" b="1" dirty="0" smtClean="0">
                <a:solidFill>
                  <a:prstClr val="black"/>
                </a:solidFill>
                <a:latin typeface="仿宋_GB2312" pitchFamily="49" charset="-122"/>
                <a:ea typeface="仿宋_GB2312" pitchFamily="49" charset="-122"/>
              </a:rPr>
              <a:t>若成本费用查询出产值错误，须到</a:t>
            </a:r>
            <a:r>
              <a:rPr lang="en-US" altLang="zh-CN" sz="2400" b="1" dirty="0" smtClean="0">
                <a:solidFill>
                  <a:prstClr val="black"/>
                </a:solidFill>
                <a:latin typeface="仿宋_GB2312" pitchFamily="49" charset="-122"/>
                <a:ea typeface="仿宋_GB2312" pitchFamily="49" charset="-122"/>
              </a:rPr>
              <a:t>B604-1</a:t>
            </a:r>
            <a:r>
              <a:rPr lang="zh-CN" altLang="en-US" sz="2400" b="1" dirty="0" smtClean="0">
                <a:solidFill>
                  <a:prstClr val="black"/>
                </a:solidFill>
                <a:latin typeface="仿宋_GB2312" pitchFamily="49" charset="-122"/>
                <a:ea typeface="仿宋_GB2312" pitchFamily="49" charset="-122"/>
              </a:rPr>
              <a:t>表中改数，</a:t>
            </a:r>
            <a:r>
              <a:rPr lang="zh-CN" altLang="zh-CN" sz="2400" b="1" dirty="0">
                <a:solidFill>
                  <a:prstClr val="black"/>
                </a:solidFill>
                <a:latin typeface="仿宋_GB2312" pitchFamily="49" charset="-122"/>
                <a:ea typeface="仿宋_GB2312" pitchFamily="49" charset="-122"/>
              </a:rPr>
              <a:t>并返回</a:t>
            </a:r>
            <a:r>
              <a:rPr lang="en-US" altLang="zh-CN" sz="2400" b="1" dirty="0">
                <a:solidFill>
                  <a:prstClr val="black"/>
                </a:solidFill>
                <a:latin typeface="仿宋_GB2312" pitchFamily="49" charset="-122"/>
                <a:ea typeface="仿宋_GB2312" pitchFamily="49" charset="-122"/>
              </a:rPr>
              <a:t>B603-2</a:t>
            </a:r>
            <a:r>
              <a:rPr lang="zh-CN" altLang="zh-CN" sz="2400" b="1" dirty="0">
                <a:solidFill>
                  <a:prstClr val="black"/>
                </a:solidFill>
                <a:latin typeface="仿宋_GB2312" pitchFamily="49" charset="-122"/>
                <a:ea typeface="仿宋_GB2312" pitchFamily="49" charset="-122"/>
              </a:rPr>
              <a:t>中检查是否同步修正过来，如果没有同步修改，在表中选择“高级操作”重新摘抄</a:t>
            </a:r>
            <a:r>
              <a:rPr lang="zh-CN" altLang="en-US" sz="2400" b="1" dirty="0">
                <a:solidFill>
                  <a:prstClr val="black"/>
                </a:solidFill>
                <a:latin typeface="仿宋_GB2312" pitchFamily="49" charset="-122"/>
                <a:ea typeface="仿宋_GB2312" pitchFamily="49" charset="-122"/>
              </a:rPr>
              <a:t>。</a:t>
            </a:r>
            <a:endParaRPr lang="en-US" altLang="zh-CN" sz="2400" b="1" dirty="0">
              <a:solidFill>
                <a:prstClr val="black"/>
              </a:solidFill>
              <a:latin typeface="仿宋_GB2312" pitchFamily="49" charset="-122"/>
              <a:ea typeface="仿宋_GB2312" pitchFamily="49" charset="-122"/>
            </a:endParaRPr>
          </a:p>
        </p:txBody>
      </p:sp>
    </p:spTree>
    <p:extLst>
      <p:ext uri="{BB962C8B-B14F-4D97-AF65-F5344CB8AC3E}">
        <p14:creationId xmlns:p14="http://schemas.microsoft.com/office/powerpoint/2010/main" val="621321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739900" y="694437"/>
            <a:ext cx="5664200" cy="584775"/>
          </a:xfrm>
          <a:prstGeom prst="rect">
            <a:avLst/>
          </a:prstGeom>
          <a:noFill/>
        </p:spPr>
        <p:txBody>
          <a:bodyPr wrap="square" rtlCol="0">
            <a:spAutoFit/>
          </a:bodyPr>
          <a:lstStyle/>
          <a:p>
            <a:pPr algn="ctr"/>
            <a:r>
              <a:rPr lang="en-US" altLang="zh-CN" sz="3200" b="1" dirty="0" smtClean="0">
                <a:solidFill>
                  <a:prstClr val="black"/>
                </a:solidFill>
                <a:latin typeface="华文细黑" pitchFamily="2" charset="-122"/>
                <a:ea typeface="华文细黑" pitchFamily="2" charset="-122"/>
              </a:rPr>
              <a:t>2019</a:t>
            </a:r>
            <a:r>
              <a:rPr lang="zh-CN" altLang="en-US" sz="3200" b="1" dirty="0">
                <a:solidFill>
                  <a:prstClr val="black"/>
                </a:solidFill>
                <a:latin typeface="华文细黑" pitchFamily="2" charset="-122"/>
                <a:ea typeface="华文细黑" pitchFamily="2" charset="-122"/>
              </a:rPr>
              <a:t>年</a:t>
            </a:r>
            <a:r>
              <a:rPr lang="zh-CN" altLang="en-US" sz="3200" b="1" dirty="0" smtClean="0">
                <a:solidFill>
                  <a:prstClr val="black"/>
                </a:solidFill>
                <a:latin typeface="华文细黑" pitchFamily="2" charset="-122"/>
                <a:ea typeface="华文细黑" pitchFamily="2" charset="-122"/>
              </a:rPr>
              <a:t>月报</a:t>
            </a:r>
            <a:r>
              <a:rPr lang="en-US" altLang="zh-CN" sz="3200" b="1" dirty="0" smtClean="0">
                <a:solidFill>
                  <a:prstClr val="black"/>
                </a:solidFill>
                <a:latin typeface="华文细黑" pitchFamily="2" charset="-122"/>
                <a:ea typeface="华文细黑" pitchFamily="2" charset="-122"/>
              </a:rPr>
              <a:t>B203 </a:t>
            </a:r>
            <a:r>
              <a:rPr lang="zh-CN" altLang="en-US" sz="3200" b="1" dirty="0" smtClean="0">
                <a:solidFill>
                  <a:prstClr val="black"/>
                </a:solidFill>
                <a:latin typeface="华文细黑" pitchFamily="2" charset="-122"/>
                <a:ea typeface="华文细黑" pitchFamily="2" charset="-122"/>
              </a:rPr>
              <a:t>表</a:t>
            </a:r>
            <a:endParaRPr lang="zh-CN" altLang="en-US" sz="3200" b="1" dirty="0">
              <a:solidFill>
                <a:prstClr val="black"/>
              </a:solidFill>
              <a:latin typeface="华文细黑" pitchFamily="2" charset="-122"/>
              <a:ea typeface="华文细黑" pitchFamily="2"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1788648"/>
              </p:ext>
            </p:extLst>
          </p:nvPr>
        </p:nvGraphicFramePr>
        <p:xfrm>
          <a:off x="395536" y="1340768"/>
          <a:ext cx="7884876" cy="5112568"/>
        </p:xfrm>
        <a:graphic>
          <a:graphicData uri="http://schemas.openxmlformats.org/drawingml/2006/table">
            <a:tbl>
              <a:tblPr>
                <a:tableStyleId>{5C22544A-7EE6-4342-B048-85BDC9FD1C3A}</a:tableStyleId>
              </a:tblPr>
              <a:tblGrid>
                <a:gridCol w="2196244"/>
                <a:gridCol w="5688632"/>
              </a:tblGrid>
              <a:tr h="459803">
                <a:tc rowSpan="4">
                  <a:txBody>
                    <a:bodyPr/>
                    <a:lstStyle/>
                    <a:p>
                      <a:pPr algn="ctr" fontAlgn="ctr"/>
                      <a:r>
                        <a:rPr lang="zh-CN" altLang="en-US" sz="2000" u="none" strike="noStrike" dirty="0">
                          <a:effectLst/>
                          <a:latin typeface="微软雅黑" pitchFamily="34" charset="-122"/>
                          <a:ea typeface="微软雅黑" pitchFamily="34" charset="-122"/>
                        </a:rPr>
                        <a:t>新增指标</a:t>
                      </a:r>
                      <a:endParaRPr lang="zh-CN" altLang="en-US" sz="20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algn="l" fontAlgn="ctr"/>
                      <a:r>
                        <a:rPr lang="zh-CN" altLang="en-US" sz="1800" b="0" i="0" u="none" strike="noStrike" dirty="0" smtClean="0">
                          <a:solidFill>
                            <a:srgbClr val="000000"/>
                          </a:solidFill>
                          <a:effectLst/>
                          <a:latin typeface="微软雅黑" pitchFamily="34" charset="-122"/>
                          <a:ea typeface="微软雅黑" pitchFamily="34" charset="-122"/>
                        </a:rPr>
                        <a:t>          应收票据及应收账款</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r>
              <a:tr h="459803">
                <a:tc vMerge="1">
                  <a:txBody>
                    <a:bodyPr/>
                    <a:lstStyle/>
                    <a:p>
                      <a:pPr algn="ctr" fontAlgn="ctr"/>
                      <a:endParaRPr lang="zh-CN" altLang="en-US" sz="1800" b="0" i="0" u="none" strike="noStrike" dirty="0">
                        <a:solidFill>
                          <a:srgbClr val="000000"/>
                        </a:solidFill>
                        <a:effectLst/>
                        <a:latin typeface="宋体"/>
                      </a:endParaRPr>
                    </a:p>
                  </a:txBody>
                  <a:tcPr marL="7620" marR="7620" marT="7620" marB="0" anchor="ct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研发</a:t>
                      </a:r>
                      <a:r>
                        <a:rPr lang="zh-CN" altLang="en-US" sz="1800" b="0" i="0" u="none" strike="noStrike" kern="1200" dirty="0">
                          <a:solidFill>
                            <a:srgbClr val="000000"/>
                          </a:solidFill>
                          <a:effectLst/>
                          <a:latin typeface="微软雅黑" pitchFamily="34" charset="-122"/>
                          <a:ea typeface="微软雅黑" pitchFamily="34" charset="-122"/>
                          <a:cs typeface="+mn-cs"/>
                        </a:rPr>
                        <a:t>费用</a:t>
                      </a:r>
                    </a:p>
                  </a:txBody>
                  <a:tcPr marL="7620" marR="7620" marT="7620" marB="0" anchor="ctr">
                    <a:solidFill>
                      <a:srgbClr val="B9CDE5"/>
                    </a:solidFill>
                  </a:tcPr>
                </a:tc>
              </a:tr>
              <a:tr h="459803">
                <a:tc vMerge="1">
                  <a:txBody>
                    <a:bodyPr/>
                    <a:lstStyle/>
                    <a:p>
                      <a:pPr algn="ctr" fontAlgn="ctr"/>
                      <a:endParaRPr lang="zh-CN" altLang="en-US" sz="1800" b="0" i="0" u="none" strike="noStrike" dirty="0">
                        <a:solidFill>
                          <a:srgbClr val="000000"/>
                        </a:solidFill>
                        <a:effectLst/>
                        <a:latin typeface="宋体"/>
                      </a:endParaRPr>
                    </a:p>
                  </a:txBody>
                  <a:tcPr marL="7620" marR="7620" marT="7620" marB="0" anchor="ct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净</a:t>
                      </a:r>
                      <a:r>
                        <a:rPr lang="zh-CN" altLang="en-US" sz="1800" b="0" i="0" u="none" strike="noStrike" kern="1200" dirty="0">
                          <a:solidFill>
                            <a:srgbClr val="000000"/>
                          </a:solidFill>
                          <a:effectLst/>
                          <a:latin typeface="微软雅黑" pitchFamily="34" charset="-122"/>
                          <a:ea typeface="微软雅黑" pitchFamily="34" charset="-122"/>
                          <a:cs typeface="+mn-cs"/>
                        </a:rPr>
                        <a:t>敞口套期收益</a:t>
                      </a:r>
                    </a:p>
                  </a:txBody>
                  <a:tcPr marL="7620" marR="7620" marT="7620" marB="0" anchor="ctr"/>
                </a:tc>
              </a:tr>
              <a:tr h="459803">
                <a:tc vMerge="1">
                  <a:txBody>
                    <a:bodyPr/>
                    <a:lstStyle/>
                    <a:p>
                      <a:pPr algn="ctr" fontAlgn="ctr"/>
                      <a:endParaRPr lang="zh-CN" altLang="en-US" sz="1800" b="0" i="0" u="none" strike="noStrike" dirty="0">
                        <a:solidFill>
                          <a:srgbClr val="000000"/>
                        </a:solidFill>
                        <a:effectLst/>
                        <a:latin typeface="宋体"/>
                      </a:endParaRPr>
                    </a:p>
                  </a:txBody>
                  <a:tcPr marL="7620" marR="7620" marT="7620" marB="0" anchor="ct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信用</a:t>
                      </a:r>
                      <a:r>
                        <a:rPr lang="zh-CN" altLang="en-US" sz="1800" b="0" i="0" u="none" strike="noStrike" kern="1200" dirty="0">
                          <a:solidFill>
                            <a:srgbClr val="000000"/>
                          </a:solidFill>
                          <a:effectLst/>
                          <a:latin typeface="微软雅黑" pitchFamily="34" charset="-122"/>
                          <a:ea typeface="微软雅黑" pitchFamily="34" charset="-122"/>
                          <a:cs typeface="+mn-cs"/>
                        </a:rPr>
                        <a:t>减值损失</a:t>
                      </a:r>
                    </a:p>
                  </a:txBody>
                  <a:tcPr marL="7620" marR="7620" marT="7620" marB="0" anchor="ctr">
                    <a:solidFill>
                      <a:srgbClr val="B9CDE5"/>
                    </a:solidFill>
                  </a:tcPr>
                </a:tc>
              </a:tr>
              <a:tr h="459803">
                <a:tc rowSpan="4">
                  <a:txBody>
                    <a:bodyPr/>
                    <a:lstStyle/>
                    <a:p>
                      <a:pPr algn="ctr" fontAlgn="ctr"/>
                      <a:r>
                        <a:rPr lang="zh-CN" altLang="en-US" sz="2000" u="none" strike="noStrike" dirty="0">
                          <a:effectLst/>
                          <a:latin typeface="微软雅黑" pitchFamily="34" charset="-122"/>
                          <a:ea typeface="微软雅黑" pitchFamily="34" charset="-122"/>
                        </a:rPr>
                        <a:t>范围变化</a:t>
                      </a:r>
                      <a:endParaRPr lang="zh-CN" altLang="en-US" sz="20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管理费用</a:t>
                      </a:r>
                      <a:endParaRPr lang="zh-CN" altLang="en-US" sz="1800" b="0" i="0" u="none" strike="noStrike" kern="1200" dirty="0">
                        <a:solidFill>
                          <a:srgbClr val="000000"/>
                        </a:solidFill>
                        <a:effectLst/>
                        <a:latin typeface="微软雅黑" pitchFamily="34" charset="-122"/>
                        <a:ea typeface="微软雅黑" pitchFamily="34" charset="-122"/>
                        <a:cs typeface="+mn-cs"/>
                      </a:endParaRPr>
                    </a:p>
                  </a:txBody>
                  <a:tcPr marL="7620" marR="7620" marT="7620" marB="0" anchor="ctr"/>
                </a:tc>
              </a:tr>
              <a:tr h="459803">
                <a:tc vMerge="1">
                  <a:txBody>
                    <a:bodyPr/>
                    <a:lstStyle/>
                    <a:p>
                      <a:endParaRPr lang="zh-CN" altLang="en-US"/>
                    </a:p>
                  </a:txBody>
                  <a:tcP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其他</a:t>
                      </a:r>
                      <a:r>
                        <a:rPr lang="zh-CN" altLang="en-US" sz="1800" b="0" i="0" u="none" strike="noStrike" kern="1200" dirty="0">
                          <a:solidFill>
                            <a:srgbClr val="000000"/>
                          </a:solidFill>
                          <a:effectLst/>
                          <a:latin typeface="微软雅黑" pitchFamily="34" charset="-122"/>
                          <a:ea typeface="微软雅黑" pitchFamily="34" charset="-122"/>
                          <a:cs typeface="+mn-cs"/>
                        </a:rPr>
                        <a:t>收益</a:t>
                      </a:r>
                    </a:p>
                  </a:txBody>
                  <a:tcPr marL="7620" marR="7620" marT="7620" marB="0" anchor="ctr">
                    <a:solidFill>
                      <a:srgbClr val="B9CDE5"/>
                    </a:solidFill>
                  </a:tcPr>
                </a:tc>
              </a:tr>
              <a:tr h="459803">
                <a:tc vMerge="1">
                  <a:txBody>
                    <a:bodyPr/>
                    <a:lstStyle/>
                    <a:p>
                      <a:endParaRPr lang="zh-CN" altLang="en-US"/>
                    </a:p>
                  </a:txBody>
                  <a:tcP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资产</a:t>
                      </a:r>
                      <a:r>
                        <a:rPr lang="zh-CN" altLang="en-US" sz="1800" b="0" i="0" u="none" strike="noStrike" kern="1200" dirty="0">
                          <a:solidFill>
                            <a:srgbClr val="000000"/>
                          </a:solidFill>
                          <a:effectLst/>
                          <a:latin typeface="微软雅黑" pitchFamily="34" charset="-122"/>
                          <a:ea typeface="微软雅黑" pitchFamily="34" charset="-122"/>
                          <a:cs typeface="+mn-cs"/>
                        </a:rPr>
                        <a:t>减值损失</a:t>
                      </a:r>
                    </a:p>
                  </a:txBody>
                  <a:tcPr marL="7620" marR="7620" marT="7620" marB="0" anchor="ctr"/>
                </a:tc>
              </a:tr>
              <a:tr h="974341">
                <a:tc vMerge="1">
                  <a:txBody>
                    <a:bodyPr/>
                    <a:lstStyle/>
                    <a:p>
                      <a:endParaRPr lang="zh-CN" altLang="en-US"/>
                    </a:p>
                  </a:txBody>
                  <a:tcP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         工作地</a:t>
                      </a:r>
                      <a:r>
                        <a:rPr lang="zh-CN" altLang="en-US" sz="1800" b="0" i="0" u="none" strike="noStrike" kern="1200" dirty="0">
                          <a:solidFill>
                            <a:srgbClr val="000000"/>
                          </a:solidFill>
                          <a:effectLst/>
                          <a:latin typeface="微软雅黑" pitchFamily="34" charset="-122"/>
                          <a:ea typeface="微软雅黑" pitchFamily="34" charset="-122"/>
                          <a:cs typeface="+mn-cs"/>
                        </a:rPr>
                        <a:t>在外省市</a:t>
                      </a:r>
                      <a:r>
                        <a:rPr lang="zh-CN" altLang="en-US" sz="1800" b="0" i="0" u="none" strike="noStrike" kern="1200" dirty="0" smtClean="0">
                          <a:solidFill>
                            <a:srgbClr val="000000"/>
                          </a:solidFill>
                          <a:effectLst/>
                          <a:latin typeface="微软雅黑" pitchFamily="34" charset="-122"/>
                          <a:ea typeface="微软雅黑" pitchFamily="34" charset="-122"/>
                          <a:cs typeface="+mn-cs"/>
                        </a:rPr>
                        <a:t>人数</a:t>
                      </a:r>
                      <a:endParaRPr lang="en-US" altLang="zh-CN" sz="1800" b="0" i="0" u="none" strike="noStrike" kern="1200" dirty="0" smtClean="0">
                        <a:solidFill>
                          <a:srgbClr val="000000"/>
                        </a:solidFill>
                        <a:effectLst/>
                        <a:latin typeface="微软雅黑" pitchFamily="34" charset="-122"/>
                        <a:ea typeface="微软雅黑" pitchFamily="34" charset="-122"/>
                        <a:cs typeface="+mn-cs"/>
                      </a:endParaRPr>
                    </a:p>
                    <a:p>
                      <a:pPr marL="0" algn="l" defTabSz="914400" rtl="0" eaLnBrk="1" fontAlgn="ctr" latinLnBrk="0" hangingPunct="1"/>
                      <a:r>
                        <a:rPr lang="en-US" altLang="zh-CN" sz="1800" b="0" i="0" u="none" strike="noStrike" kern="1200" dirty="0" smtClean="0">
                          <a:solidFill>
                            <a:srgbClr val="000000"/>
                          </a:solidFill>
                          <a:effectLst/>
                          <a:latin typeface="仿宋" pitchFamily="49" charset="-122"/>
                          <a:ea typeface="仿宋" pitchFamily="49" charset="-122"/>
                          <a:cs typeface="+mn-cs"/>
                        </a:rPr>
                        <a:t>B603-2</a:t>
                      </a:r>
                      <a:r>
                        <a:rPr lang="zh-CN" altLang="en-US" sz="1800" b="0" i="0" u="none" strike="noStrike" kern="1200" dirty="0" smtClean="0">
                          <a:solidFill>
                            <a:srgbClr val="000000"/>
                          </a:solidFill>
                          <a:effectLst/>
                          <a:latin typeface="仿宋" pitchFamily="49" charset="-122"/>
                          <a:ea typeface="仿宋" pitchFamily="49" charset="-122"/>
                          <a:cs typeface="+mn-cs"/>
                        </a:rPr>
                        <a:t>填报工作地</a:t>
                      </a:r>
                      <a:r>
                        <a:rPr lang="zh-CN" altLang="en-US" sz="1800" b="0" i="0" u="none" strike="noStrike" kern="1200" dirty="0">
                          <a:solidFill>
                            <a:srgbClr val="000000"/>
                          </a:solidFill>
                          <a:effectLst/>
                          <a:latin typeface="仿宋" pitchFamily="49" charset="-122"/>
                          <a:ea typeface="仿宋" pitchFamily="49" charset="-122"/>
                          <a:cs typeface="+mn-cs"/>
                        </a:rPr>
                        <a:t>不在北京的</a:t>
                      </a:r>
                      <a:r>
                        <a:rPr lang="zh-CN" altLang="en-US" sz="1800" b="0" i="0" u="none" strike="noStrike" kern="1200" dirty="0" smtClean="0">
                          <a:solidFill>
                            <a:srgbClr val="000000"/>
                          </a:solidFill>
                          <a:effectLst/>
                          <a:latin typeface="仿宋" pitchFamily="49" charset="-122"/>
                          <a:ea typeface="仿宋" pitchFamily="49" charset="-122"/>
                          <a:cs typeface="+mn-cs"/>
                        </a:rPr>
                        <a:t>人员</a:t>
                      </a:r>
                      <a:r>
                        <a:rPr lang="en-US" altLang="zh-CN" sz="1800" b="0" i="0" u="none" strike="noStrike" kern="1200" dirty="0" smtClean="0">
                          <a:solidFill>
                            <a:srgbClr val="000000"/>
                          </a:solidFill>
                          <a:effectLst/>
                          <a:latin typeface="仿宋" pitchFamily="49" charset="-122"/>
                          <a:ea typeface="仿宋" pitchFamily="49" charset="-122"/>
                          <a:cs typeface="+mn-cs"/>
                        </a:rPr>
                        <a:t>/B203</a:t>
                      </a:r>
                      <a:r>
                        <a:rPr lang="zh-CN" altLang="en-US" sz="1800" b="0" i="0" u="none" strike="noStrike" kern="1200" dirty="0" smtClean="0">
                          <a:solidFill>
                            <a:srgbClr val="000000"/>
                          </a:solidFill>
                          <a:effectLst/>
                          <a:latin typeface="仿宋" pitchFamily="49" charset="-122"/>
                          <a:ea typeface="仿宋" pitchFamily="49" charset="-122"/>
                          <a:cs typeface="+mn-cs"/>
                        </a:rPr>
                        <a:t>表中填报不在</a:t>
                      </a:r>
                      <a:r>
                        <a:rPr lang="zh-CN" altLang="en-US" sz="1800" b="0" i="0" u="none" strike="noStrike" kern="1200" dirty="0">
                          <a:solidFill>
                            <a:srgbClr val="000000"/>
                          </a:solidFill>
                          <a:effectLst/>
                          <a:latin typeface="仿宋" pitchFamily="49" charset="-122"/>
                          <a:ea typeface="仿宋" pitchFamily="49" charset="-122"/>
                          <a:cs typeface="+mn-cs"/>
                        </a:rPr>
                        <a:t>北京工作且没有北京户口的人员</a:t>
                      </a:r>
                    </a:p>
                  </a:txBody>
                  <a:tcPr marL="7620" marR="7620" marT="7620" marB="0" anchor="ctr">
                    <a:solidFill>
                      <a:srgbClr val="B9CDE5"/>
                    </a:solidFill>
                  </a:tcPr>
                </a:tc>
              </a:tr>
              <a:tr h="459803">
                <a:tc>
                  <a:txBody>
                    <a:bodyPr/>
                    <a:lstStyle/>
                    <a:p>
                      <a:pPr algn="ctr" fontAlgn="ctr"/>
                      <a:r>
                        <a:rPr lang="zh-CN" altLang="en-US" sz="2000" b="0" i="0" u="none" strike="noStrike" dirty="0" smtClean="0">
                          <a:solidFill>
                            <a:srgbClr val="000000"/>
                          </a:solidFill>
                          <a:effectLst/>
                          <a:latin typeface="微软雅黑" pitchFamily="34" charset="-122"/>
                          <a:ea typeface="微软雅黑" pitchFamily="34" charset="-122"/>
                        </a:rPr>
                        <a:t>名称变更</a:t>
                      </a:r>
                      <a:endParaRPr lang="zh-CN" altLang="en-US" sz="20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marL="0" algn="l" defTabSz="914400" rtl="0" eaLnBrk="1" fontAlgn="ctr" latinLnBrk="0" hangingPunct="1"/>
                      <a:r>
                        <a:rPr lang="zh-CN" altLang="en-US" sz="1800" b="0" i="0" u="none" strike="noStrike" kern="1200" dirty="0" smtClean="0">
                          <a:solidFill>
                            <a:srgbClr val="000000"/>
                          </a:solidFill>
                          <a:effectLst/>
                          <a:latin typeface="微软雅黑" pitchFamily="34" charset="-122"/>
                          <a:ea typeface="微软雅黑" pitchFamily="34" charset="-122"/>
                          <a:cs typeface="+mn-cs"/>
                        </a:rPr>
                        <a:t>利息费用（年报</a:t>
                      </a:r>
                      <a:r>
                        <a:rPr lang="en-US" altLang="zh-CN" sz="1800" b="0" i="0" u="none" strike="noStrike" kern="1200" dirty="0" smtClean="0">
                          <a:solidFill>
                            <a:srgbClr val="000000"/>
                          </a:solidFill>
                          <a:effectLst/>
                          <a:latin typeface="微软雅黑" pitchFamily="34" charset="-122"/>
                          <a:ea typeface="微软雅黑" pitchFamily="34" charset="-122"/>
                          <a:cs typeface="+mn-cs"/>
                        </a:rPr>
                        <a:t>B603-2</a:t>
                      </a:r>
                      <a:r>
                        <a:rPr lang="zh-CN" altLang="en-US" sz="1800" b="0" i="0" u="none" strike="noStrike" kern="1200" dirty="0" smtClean="0">
                          <a:solidFill>
                            <a:srgbClr val="000000"/>
                          </a:solidFill>
                          <a:effectLst/>
                          <a:latin typeface="微软雅黑" pitchFamily="34" charset="-122"/>
                          <a:ea typeface="微软雅黑" pitchFamily="34" charset="-122"/>
                          <a:cs typeface="+mn-cs"/>
                        </a:rPr>
                        <a:t>中：利息支出）</a:t>
                      </a:r>
                      <a:endParaRPr lang="zh-CN" altLang="en-US" sz="1800" b="0" i="0" u="none" strike="noStrike" kern="1200" dirty="0">
                        <a:solidFill>
                          <a:srgbClr val="000000"/>
                        </a:solidFill>
                        <a:effectLst/>
                        <a:latin typeface="微软雅黑" pitchFamily="34" charset="-122"/>
                        <a:ea typeface="微软雅黑" pitchFamily="34" charset="-122"/>
                        <a:cs typeface="+mn-cs"/>
                      </a:endParaRPr>
                    </a:p>
                  </a:txBody>
                  <a:tcPr marL="7620" marR="7620" marT="7620" marB="0" anchor="ctr"/>
                </a:tc>
              </a:tr>
              <a:tr h="459803">
                <a:tc gridSpan="2">
                  <a:txBody>
                    <a:bodyPr/>
                    <a:lstStyle/>
                    <a:p>
                      <a:pPr algn="l" fontAlgn="ctr"/>
                      <a:r>
                        <a:rPr lang="zh-CN" altLang="en-US" sz="2000" u="none" strike="noStrike" dirty="0">
                          <a:effectLst/>
                          <a:latin typeface="微软雅黑" pitchFamily="34" charset="-122"/>
                          <a:ea typeface="微软雅黑" pitchFamily="34" charset="-122"/>
                        </a:rPr>
                        <a:t>营业利润计算公式变更</a:t>
                      </a:r>
                      <a:endParaRPr lang="zh-CN" altLang="en-US" sz="2000" b="0" i="0" u="none" strike="noStrike" dirty="0">
                        <a:solidFill>
                          <a:srgbClr val="000000"/>
                        </a:solidFill>
                        <a:effectLst/>
                        <a:latin typeface="微软雅黑" pitchFamily="34" charset="-122"/>
                        <a:ea typeface="微软雅黑" pitchFamily="34" charset="-122"/>
                      </a:endParaRPr>
                    </a:p>
                  </a:txBody>
                  <a:tcPr marL="7620" marR="7620" marT="7620" marB="0" anchor="ctr"/>
                </a:tc>
                <a:tc hMerge="1">
                  <a:txBody>
                    <a:bodyPr/>
                    <a:lstStyle/>
                    <a:p>
                      <a:endParaRPr lang="zh-CN" altLang="en-US"/>
                    </a:p>
                  </a:txBody>
                  <a:tcPr/>
                </a:tc>
              </a:tr>
            </a:tbl>
          </a:graphicData>
        </a:graphic>
      </p:graphicFrame>
    </p:spTree>
    <p:extLst>
      <p:ext uri="{BB962C8B-B14F-4D97-AF65-F5344CB8AC3E}">
        <p14:creationId xmlns:p14="http://schemas.microsoft.com/office/powerpoint/2010/main" val="2893599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extLst>
              <p:ext uri="{D42A27DB-BD31-4B8C-83A1-F6EECF244321}">
                <p14:modId xmlns:p14="http://schemas.microsoft.com/office/powerpoint/2010/main" val="3724285945"/>
              </p:ext>
            </p:extLst>
          </p:nvPr>
        </p:nvGraphicFramePr>
        <p:xfrm>
          <a:off x="899592" y="1988840"/>
          <a:ext cx="7488832" cy="4032448"/>
        </p:xfrm>
        <a:graphic>
          <a:graphicData uri="http://schemas.openxmlformats.org/drawingml/2006/table">
            <a:tbl>
              <a:tblPr>
                <a:tableStyleId>{5C22544A-7EE6-4342-B048-85BDC9FD1C3A}</a:tableStyleId>
              </a:tblPr>
              <a:tblGrid>
                <a:gridCol w="1793101"/>
                <a:gridCol w="2159660"/>
                <a:gridCol w="1794509"/>
                <a:gridCol w="1741562"/>
              </a:tblGrid>
              <a:tr h="1171258">
                <a:tc>
                  <a:txBody>
                    <a:bodyPr/>
                    <a:lstStyle/>
                    <a:p>
                      <a:pPr algn="ctr" fontAlgn="ctr"/>
                      <a:r>
                        <a:rPr lang="zh-CN" altLang="en-US" sz="1800" u="none" strike="noStrike" dirty="0">
                          <a:effectLst/>
                          <a:latin typeface="微软雅黑" pitchFamily="34" charset="-122"/>
                          <a:ea typeface="微软雅黑" pitchFamily="34" charset="-122"/>
                        </a:rPr>
                        <a:t>范围变化</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solidFill>
                      <a:schemeClr val="accent1">
                        <a:lumMod val="60000"/>
                        <a:lumOff val="40000"/>
                      </a:schemeClr>
                    </a:solidFill>
                  </a:tcPr>
                </a:tc>
                <a:tc>
                  <a:txBody>
                    <a:bodyPr/>
                    <a:lstStyle/>
                    <a:p>
                      <a:pPr algn="ctr" fontAlgn="ctr"/>
                      <a:r>
                        <a:rPr lang="zh-CN" altLang="en-US" sz="1800" u="none" strike="noStrike" dirty="0">
                          <a:effectLst/>
                          <a:latin typeface="微软雅黑" pitchFamily="34" charset="-122"/>
                          <a:ea typeface="微软雅黑" pitchFamily="34" charset="-122"/>
                        </a:rPr>
                        <a:t>新增指标</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solidFill>
                      <a:schemeClr val="accent1">
                        <a:lumMod val="60000"/>
                        <a:lumOff val="40000"/>
                      </a:schemeClr>
                    </a:solidFill>
                  </a:tcPr>
                </a:tc>
                <a:tc>
                  <a:txBody>
                    <a:bodyPr/>
                    <a:lstStyle/>
                    <a:p>
                      <a:pPr algn="ctr" fontAlgn="ctr"/>
                      <a:r>
                        <a:rPr lang="en-US" altLang="zh-CN" sz="1800" u="none" strike="noStrike" dirty="0">
                          <a:effectLst/>
                          <a:latin typeface="微软雅黑" pitchFamily="34" charset="-122"/>
                          <a:ea typeface="微软雅黑" pitchFamily="34" charset="-122"/>
                        </a:rPr>
                        <a:t>2018</a:t>
                      </a:r>
                      <a:r>
                        <a:rPr lang="zh-CN" altLang="en-US" sz="1800" u="none" strike="noStrike" dirty="0" smtClean="0">
                          <a:effectLst/>
                          <a:latin typeface="微软雅黑" pitchFamily="34" charset="-122"/>
                          <a:ea typeface="微软雅黑" pitchFamily="34" charset="-122"/>
                        </a:rPr>
                        <a:t>年报</a:t>
                      </a:r>
                      <a:endParaRPr lang="en-US" altLang="zh-CN" sz="1800" u="none" strike="noStrike" dirty="0" smtClean="0">
                        <a:effectLst/>
                        <a:latin typeface="微软雅黑" pitchFamily="34" charset="-122"/>
                        <a:ea typeface="微软雅黑" pitchFamily="34" charset="-122"/>
                      </a:endParaRPr>
                    </a:p>
                    <a:p>
                      <a:pPr algn="ctr" fontAlgn="ctr"/>
                      <a:r>
                        <a:rPr lang="en-US" altLang="zh-CN" sz="1800" b="0" i="0" u="none" strike="noStrike" dirty="0" smtClean="0">
                          <a:solidFill>
                            <a:srgbClr val="000000"/>
                          </a:solidFill>
                          <a:effectLst/>
                          <a:latin typeface="微软雅黑" pitchFamily="34" charset="-122"/>
                          <a:ea typeface="微软雅黑" pitchFamily="34" charset="-122"/>
                        </a:rPr>
                        <a:t>B603-2</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solidFill>
                      <a:schemeClr val="accent1">
                        <a:lumMod val="60000"/>
                        <a:lumOff val="40000"/>
                      </a:schemeClr>
                    </a:solidFill>
                  </a:tcPr>
                </a:tc>
                <a:tc>
                  <a:txBody>
                    <a:bodyPr/>
                    <a:lstStyle/>
                    <a:p>
                      <a:pPr algn="ctr" fontAlgn="ctr"/>
                      <a:r>
                        <a:rPr lang="en-US" altLang="zh-CN" sz="1800" u="none" strike="noStrike" dirty="0">
                          <a:effectLst/>
                          <a:latin typeface="微软雅黑" pitchFamily="34" charset="-122"/>
                          <a:ea typeface="微软雅黑" pitchFamily="34" charset="-122"/>
                        </a:rPr>
                        <a:t>2019</a:t>
                      </a:r>
                      <a:r>
                        <a:rPr lang="zh-CN" altLang="en-US" sz="1800" u="none" strike="noStrike" dirty="0" smtClean="0">
                          <a:effectLst/>
                          <a:latin typeface="微软雅黑" pitchFamily="34" charset="-122"/>
                          <a:ea typeface="微软雅黑" pitchFamily="34" charset="-122"/>
                        </a:rPr>
                        <a:t>月报</a:t>
                      </a:r>
                      <a:endParaRPr lang="en-US" altLang="zh-CN" sz="1800" u="none" strike="noStrike" dirty="0" smtClean="0">
                        <a:effectLst/>
                        <a:latin typeface="微软雅黑" pitchFamily="34" charset="-122"/>
                        <a:ea typeface="微软雅黑" pitchFamily="34" charset="-122"/>
                      </a:endParaRPr>
                    </a:p>
                    <a:p>
                      <a:pPr algn="ctr" fontAlgn="ctr"/>
                      <a:r>
                        <a:rPr lang="en-US" altLang="zh-CN" sz="1800" b="0" i="0" u="none" strike="noStrike" dirty="0" smtClean="0">
                          <a:solidFill>
                            <a:srgbClr val="000000"/>
                          </a:solidFill>
                          <a:effectLst/>
                          <a:latin typeface="微软雅黑" pitchFamily="34" charset="-122"/>
                          <a:ea typeface="微软雅黑" pitchFamily="34" charset="-122"/>
                        </a:rPr>
                        <a:t>B203</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solidFill>
                      <a:schemeClr val="accent1">
                        <a:lumMod val="60000"/>
                        <a:lumOff val="40000"/>
                      </a:schemeClr>
                    </a:solidFill>
                  </a:tcPr>
                </a:tc>
              </a:tr>
              <a:tr h="789955">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800" u="none" strike="noStrike" dirty="0" smtClean="0">
                          <a:effectLst/>
                          <a:latin typeface="微软雅黑" pitchFamily="34" charset="-122"/>
                          <a:ea typeface="微软雅黑" pitchFamily="34" charset="-122"/>
                        </a:rPr>
                        <a:t>管理费用</a:t>
                      </a:r>
                      <a:endParaRPr lang="zh-CN" altLang="en-US" sz="1800" b="0" i="0" u="none" strike="noStrike" dirty="0" smtClean="0">
                        <a:solidFill>
                          <a:srgbClr val="000000"/>
                        </a:solidFill>
                        <a:effectLst/>
                        <a:latin typeface="微软雅黑" pitchFamily="34" charset="-122"/>
                        <a:ea typeface="微软雅黑" pitchFamily="34" charset="-122"/>
                      </a:endParaRPr>
                    </a:p>
                  </a:txBody>
                  <a:tcPr marL="7620" marR="7620" marT="7620"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800" u="none" strike="noStrike" dirty="0" smtClean="0">
                          <a:effectLst/>
                          <a:latin typeface="微软雅黑" pitchFamily="34" charset="-122"/>
                          <a:ea typeface="微软雅黑" pitchFamily="34" charset="-122"/>
                        </a:rPr>
                        <a:t>研发费用</a:t>
                      </a:r>
                      <a:endParaRPr lang="zh-CN" altLang="en-US" sz="1800" b="0" i="0" u="none" strike="noStrike" dirty="0" smtClean="0">
                        <a:solidFill>
                          <a:srgbClr val="00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800" u="none" strike="noStrike" dirty="0" smtClean="0">
                          <a:effectLst/>
                          <a:latin typeface="微软雅黑" pitchFamily="34" charset="-122"/>
                          <a:ea typeface="微软雅黑" pitchFamily="34" charset="-122"/>
                        </a:rPr>
                        <a:t>包含</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800" u="none" strike="noStrike" dirty="0">
                          <a:effectLst/>
                          <a:latin typeface="微软雅黑" pitchFamily="34" charset="-122"/>
                          <a:ea typeface="微软雅黑" pitchFamily="34" charset="-122"/>
                        </a:rPr>
                        <a:t>并列</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r>
              <a:tr h="943817">
                <a:tc>
                  <a:txBody>
                    <a:bodyPr/>
                    <a:lstStyle/>
                    <a:p>
                      <a:pPr marL="0" algn="ctr" defTabSz="914400" rtl="0" eaLnBrk="1" fontAlgn="ctr" latinLnBrk="0" hangingPunct="1"/>
                      <a:r>
                        <a:rPr lang="zh-CN" altLang="en-US" sz="1800" u="none" strike="noStrike" kern="1200" dirty="0">
                          <a:solidFill>
                            <a:schemeClr val="dk1"/>
                          </a:solidFill>
                          <a:effectLst/>
                          <a:latin typeface="微软雅黑" pitchFamily="34" charset="-122"/>
                          <a:ea typeface="微软雅黑" pitchFamily="34" charset="-122"/>
                          <a:cs typeface="+mn-cs"/>
                        </a:rPr>
                        <a:t>资产减值损失</a:t>
                      </a:r>
                    </a:p>
                  </a:txBody>
                  <a:tcPr marL="7620" marR="7620" marT="7620" marB="0" anchor="ctr"/>
                </a:tc>
                <a:tc>
                  <a:txBody>
                    <a:bodyPr/>
                    <a:lstStyle/>
                    <a:p>
                      <a:pPr marL="0" algn="ctr" defTabSz="914400" rtl="0" eaLnBrk="1" fontAlgn="ctr" latinLnBrk="0" hangingPunct="1"/>
                      <a:r>
                        <a:rPr lang="zh-CN" altLang="en-US" sz="1800" u="none" strike="noStrike" kern="1200" dirty="0">
                          <a:solidFill>
                            <a:schemeClr val="dk1"/>
                          </a:solidFill>
                          <a:effectLst/>
                          <a:latin typeface="微软雅黑" pitchFamily="34" charset="-122"/>
                          <a:ea typeface="微软雅黑" pitchFamily="34" charset="-122"/>
                          <a:cs typeface="+mn-cs"/>
                        </a:rPr>
                        <a:t>信用减值损失</a:t>
                      </a:r>
                    </a:p>
                  </a:txBody>
                  <a:tcPr marL="7620" marR="7620" marT="7620" marB="0" anchor="ctr"/>
                </a:tc>
                <a:tc>
                  <a:txBody>
                    <a:bodyPr/>
                    <a:lstStyle/>
                    <a:p>
                      <a:pPr marL="0" algn="ctr" defTabSz="914400" rtl="0" eaLnBrk="1" fontAlgn="ctr" latinLnBrk="0" hangingPunct="1"/>
                      <a:r>
                        <a:rPr lang="zh-CN" altLang="en-US" sz="1800" u="none" strike="noStrike" kern="1200" dirty="0">
                          <a:solidFill>
                            <a:schemeClr val="dk1"/>
                          </a:solidFill>
                          <a:effectLst/>
                          <a:latin typeface="微软雅黑" pitchFamily="34" charset="-122"/>
                          <a:ea typeface="微软雅黑" pitchFamily="34" charset="-122"/>
                          <a:cs typeface="+mn-cs"/>
                        </a:rPr>
                        <a:t>包含</a:t>
                      </a:r>
                    </a:p>
                  </a:txBody>
                  <a:tcPr marL="7620" marR="7620" marT="7620" marB="0" anchor="ctr"/>
                </a:tc>
                <a:tc>
                  <a:txBody>
                    <a:bodyPr/>
                    <a:lstStyle/>
                    <a:p>
                      <a:pPr marL="0" algn="ctr" defTabSz="914400" rtl="0" eaLnBrk="1" fontAlgn="ctr" latinLnBrk="0" hangingPunct="1"/>
                      <a:r>
                        <a:rPr lang="zh-CN" altLang="en-US" sz="1800" u="none" strike="noStrike" kern="1200" dirty="0">
                          <a:solidFill>
                            <a:schemeClr val="dk1"/>
                          </a:solidFill>
                          <a:effectLst/>
                          <a:latin typeface="微软雅黑" pitchFamily="34" charset="-122"/>
                          <a:ea typeface="微软雅黑" pitchFamily="34" charset="-122"/>
                          <a:cs typeface="+mn-cs"/>
                        </a:rPr>
                        <a:t>并列</a:t>
                      </a:r>
                    </a:p>
                  </a:txBody>
                  <a:tcPr marL="7620" marR="7620" marT="7620" marB="0" anchor="ctr"/>
                </a:tc>
              </a:tr>
              <a:tr h="1127418">
                <a:tc>
                  <a:txBody>
                    <a:bodyPr/>
                    <a:lstStyle/>
                    <a:p>
                      <a:pPr algn="ctr" fontAlgn="ctr"/>
                      <a:r>
                        <a:rPr lang="zh-CN" altLang="en-US" sz="1800" u="none" strike="noStrike" dirty="0" smtClean="0">
                          <a:effectLst/>
                          <a:latin typeface="微软雅黑" pitchFamily="34" charset="-122"/>
                          <a:ea typeface="微软雅黑" pitchFamily="34" charset="-122"/>
                        </a:rPr>
                        <a:t>其他收益</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800" u="none" strike="noStrike" dirty="0" smtClean="0">
                          <a:effectLst/>
                          <a:latin typeface="微软雅黑" pitchFamily="34" charset="-122"/>
                          <a:ea typeface="微软雅黑" pitchFamily="34" charset="-122"/>
                        </a:rPr>
                        <a:t>净敞口套期收益</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800" u="none" strike="noStrike" dirty="0">
                          <a:effectLst/>
                          <a:latin typeface="微软雅黑" pitchFamily="34" charset="-122"/>
                          <a:ea typeface="微软雅黑" pitchFamily="34" charset="-122"/>
                        </a:rPr>
                        <a:t>包含</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c>
                  <a:txBody>
                    <a:bodyPr/>
                    <a:lstStyle/>
                    <a:p>
                      <a:pPr algn="ctr" fontAlgn="ctr"/>
                      <a:r>
                        <a:rPr lang="zh-CN" altLang="en-US" sz="1800" u="none" strike="noStrike" dirty="0">
                          <a:effectLst/>
                          <a:latin typeface="微软雅黑" pitchFamily="34" charset="-122"/>
                          <a:ea typeface="微软雅黑" pitchFamily="34" charset="-122"/>
                        </a:rPr>
                        <a:t>并列</a:t>
                      </a:r>
                      <a:endParaRPr lang="zh-CN" altLang="en-US" sz="1800" b="0" i="0" u="none" strike="noStrike" dirty="0">
                        <a:solidFill>
                          <a:srgbClr val="000000"/>
                        </a:solidFill>
                        <a:effectLst/>
                        <a:latin typeface="微软雅黑" pitchFamily="34" charset="-122"/>
                        <a:ea typeface="微软雅黑" pitchFamily="34" charset="-122"/>
                      </a:endParaRPr>
                    </a:p>
                  </a:txBody>
                  <a:tcPr marL="7620" marR="7620" marT="7620" marB="0" anchor="ctr"/>
                </a:tc>
              </a:tr>
            </a:tbl>
          </a:graphicData>
        </a:graphic>
      </p:graphicFrame>
      <p:sp>
        <p:nvSpPr>
          <p:cNvPr id="3" name="标题 1"/>
          <p:cNvSpPr txBox="1">
            <a:spLocks/>
          </p:cNvSpPr>
          <p:nvPr/>
        </p:nvSpPr>
        <p:spPr bwMode="auto">
          <a:xfrm>
            <a:off x="2176603" y="1340768"/>
            <a:ext cx="5256584" cy="44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a:lstStyle>
          <a:p>
            <a:pPr>
              <a:defRPr/>
            </a:pPr>
            <a:r>
              <a:rPr lang="en-US" altLang="zh-CN" sz="3600" b="1" dirty="0" smtClean="0">
                <a:solidFill>
                  <a:prstClr val="black"/>
                </a:solidFill>
                <a:latin typeface="华文细黑" pitchFamily="2" charset="-122"/>
                <a:ea typeface="华文细黑" pitchFamily="2" charset="-122"/>
              </a:rPr>
              <a:t>B603-2 </a:t>
            </a:r>
            <a:r>
              <a:rPr lang="zh-CN" altLang="en-US" sz="3600" b="1" dirty="0" smtClean="0">
                <a:solidFill>
                  <a:prstClr val="black"/>
                </a:solidFill>
                <a:latin typeface="华文细黑" pitchFamily="2" charset="-122"/>
                <a:ea typeface="华文细黑" pitchFamily="2" charset="-122"/>
              </a:rPr>
              <a:t>与</a:t>
            </a:r>
            <a:r>
              <a:rPr lang="en-US" altLang="zh-CN" sz="3600" b="1" dirty="0" smtClean="0">
                <a:solidFill>
                  <a:prstClr val="black"/>
                </a:solidFill>
                <a:latin typeface="华文细黑" pitchFamily="2" charset="-122"/>
                <a:ea typeface="华文细黑" pitchFamily="2" charset="-122"/>
              </a:rPr>
              <a:t>B203</a:t>
            </a:r>
            <a:r>
              <a:rPr lang="zh-CN" altLang="en-US" sz="3600" b="1" dirty="0" smtClean="0">
                <a:solidFill>
                  <a:prstClr val="black"/>
                </a:solidFill>
                <a:latin typeface="华文细黑" pitchFamily="2" charset="-122"/>
                <a:ea typeface="华文细黑" pitchFamily="2" charset="-122"/>
              </a:rPr>
              <a:t>对比</a:t>
            </a:r>
            <a:endParaRPr lang="en-US" altLang="zh-CN" sz="3600" b="1" dirty="0" smtClean="0">
              <a:solidFill>
                <a:prstClr val="black"/>
              </a:solidFill>
              <a:latin typeface="华文细黑" pitchFamily="2" charset="-122"/>
              <a:ea typeface="华文细黑" pitchFamily="2" charset="-122"/>
            </a:endParaRPr>
          </a:p>
          <a:p>
            <a:pPr algn="r">
              <a:defRPr/>
            </a:pPr>
            <a:r>
              <a:rPr lang="zh-CN" altLang="en-US" sz="2000" b="1" dirty="0">
                <a:solidFill>
                  <a:prstClr val="black"/>
                </a:solidFill>
                <a:latin typeface="华文细黑" pitchFamily="2" charset="-122"/>
                <a:ea typeface="华文细黑" pitchFamily="2" charset="-122"/>
              </a:rPr>
              <a:t>新增指标及范围变化指标</a:t>
            </a:r>
            <a:r>
              <a:rPr lang="en-US" altLang="zh-CN" sz="2000" b="1" dirty="0">
                <a:solidFill>
                  <a:prstClr val="black"/>
                </a:solidFill>
                <a:latin typeface="华文细黑" pitchFamily="2" charset="-122"/>
                <a:ea typeface="华文细黑" pitchFamily="2" charset="-122"/>
              </a:rPr>
              <a:t/>
            </a:r>
            <a:br>
              <a:rPr lang="en-US" altLang="zh-CN" sz="2000" b="1" dirty="0">
                <a:solidFill>
                  <a:prstClr val="black"/>
                </a:solidFill>
                <a:latin typeface="华文细黑" pitchFamily="2" charset="-122"/>
                <a:ea typeface="华文细黑" pitchFamily="2" charset="-122"/>
              </a:rPr>
            </a:br>
            <a:r>
              <a:rPr lang="en-US" altLang="zh-CN" sz="3600" b="1" dirty="0" smtClean="0">
                <a:solidFill>
                  <a:prstClr val="black"/>
                </a:solidFill>
                <a:latin typeface="华文细黑" pitchFamily="2" charset="-122"/>
                <a:ea typeface="华文细黑" pitchFamily="2" charset="-122"/>
              </a:rPr>
              <a:t>                </a:t>
            </a:r>
            <a:endParaRPr lang="zh-CN" altLang="en-US" sz="2400" dirty="0" smtClean="0">
              <a:latin typeface="华文细黑" pitchFamily="2" charset="-122"/>
              <a:ea typeface="华文细黑" pitchFamily="2" charset="-122"/>
            </a:endParaRPr>
          </a:p>
        </p:txBody>
      </p:sp>
    </p:spTree>
    <p:extLst>
      <p:ext uri="{BB962C8B-B14F-4D97-AF65-F5344CB8AC3E}">
        <p14:creationId xmlns:p14="http://schemas.microsoft.com/office/powerpoint/2010/main" val="36054397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970270239"/>
              </p:ext>
            </p:extLst>
          </p:nvPr>
        </p:nvGraphicFramePr>
        <p:xfrm>
          <a:off x="503548" y="2060848"/>
          <a:ext cx="8136904" cy="4014192"/>
        </p:xfrm>
        <a:graphic>
          <a:graphicData uri="http://schemas.openxmlformats.org/drawingml/2006/table">
            <a:tbl>
              <a:tblPr/>
              <a:tblGrid>
                <a:gridCol w="2988332"/>
                <a:gridCol w="2592288"/>
                <a:gridCol w="2556284"/>
              </a:tblGrid>
              <a:tr h="1003548">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c>
                  <a:txBody>
                    <a:bodyPr/>
                    <a:lstStyle/>
                    <a:p>
                      <a:pPr algn="ctr" fontAlgn="ctr"/>
                      <a:r>
                        <a:rPr lang="zh-CN" altLang="en-US" sz="2400" b="0" i="0" u="none" strike="noStrike" dirty="0" smtClean="0">
                          <a:solidFill>
                            <a:srgbClr val="000000"/>
                          </a:solidFill>
                          <a:latin typeface="微软雅黑" pitchFamily="34" charset="-122"/>
                          <a:ea typeface="微软雅黑" pitchFamily="34" charset="-122"/>
                        </a:rPr>
                        <a:t>年报</a:t>
                      </a:r>
                      <a:r>
                        <a:rPr lang="en-US" altLang="zh-CN" sz="2400" b="0" i="0" u="none" strike="noStrike" dirty="0" smtClean="0">
                          <a:solidFill>
                            <a:srgbClr val="000000"/>
                          </a:solidFill>
                          <a:latin typeface="微软雅黑" pitchFamily="34" charset="-122"/>
                          <a:ea typeface="微软雅黑" pitchFamily="34" charset="-122"/>
                        </a:rPr>
                        <a:t>B603-2</a:t>
                      </a:r>
                      <a:endParaRPr lang="zh-CN" altLang="en-US" sz="2400" b="0" i="0" u="none" strike="noStrike" dirty="0">
                        <a:solidFill>
                          <a:srgbClr val="000000"/>
                        </a:solidFill>
                        <a:latin typeface="微软雅黑" pitchFamily="34" charset="-122"/>
                        <a:ea typeface="微软雅黑" pitchFamily="34" charset="-122"/>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alpha val="58039"/>
                      </a:schemeClr>
                    </a:solidFill>
                  </a:tcPr>
                </a:tc>
                <a:tc>
                  <a:txBody>
                    <a:bodyPr/>
                    <a:lstStyle/>
                    <a:p>
                      <a:pPr algn="ctr" fontAlgn="ctr"/>
                      <a:r>
                        <a:rPr lang="zh-CN" altLang="en-US" sz="2400" b="0" i="0" u="none" strike="noStrike" dirty="0" smtClean="0">
                          <a:solidFill>
                            <a:srgbClr val="000000"/>
                          </a:solidFill>
                          <a:latin typeface="微软雅黑" pitchFamily="34" charset="-122"/>
                          <a:ea typeface="微软雅黑" pitchFamily="34" charset="-122"/>
                        </a:rPr>
                        <a:t>月报</a:t>
                      </a:r>
                      <a:r>
                        <a:rPr lang="en-US" altLang="zh-CN" sz="2400" b="0" i="0" u="none" strike="noStrike" dirty="0" smtClean="0">
                          <a:solidFill>
                            <a:srgbClr val="000000"/>
                          </a:solidFill>
                          <a:latin typeface="微软雅黑" pitchFamily="34" charset="-122"/>
                          <a:ea typeface="微软雅黑" pitchFamily="34" charset="-122"/>
                        </a:rPr>
                        <a:t>B203</a:t>
                      </a:r>
                      <a:endParaRPr lang="zh-CN" altLang="en-US" sz="2400" b="0" i="0" u="none" strike="noStrike" dirty="0">
                        <a:solidFill>
                          <a:srgbClr val="000000"/>
                        </a:solidFill>
                        <a:latin typeface="微软雅黑" pitchFamily="34" charset="-122"/>
                        <a:ea typeface="微软雅黑" pitchFamily="34" charset="-122"/>
                      </a:endParaRP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alpha val="58039"/>
                      </a:schemeClr>
                    </a:solidFill>
                  </a:tcPr>
                </a:tc>
              </a:tr>
              <a:tr h="1003548">
                <a:tc>
                  <a:txBody>
                    <a:bodyPr/>
                    <a:lstStyle/>
                    <a:p>
                      <a:pPr algn="ctr" fontAlgn="ctr"/>
                      <a:r>
                        <a:rPr lang="zh-CN" altLang="en-US" sz="2000" b="0" i="0" u="none" strike="noStrike" dirty="0" smtClean="0">
                          <a:solidFill>
                            <a:srgbClr val="000000"/>
                          </a:solidFill>
                          <a:latin typeface="微软雅黑" pitchFamily="34" charset="-122"/>
                          <a:ea typeface="微软雅黑" pitchFamily="34" charset="-122"/>
                        </a:rPr>
                        <a:t>是否包含研发费用</a:t>
                      </a:r>
                      <a:endParaRPr lang="zh-CN" altLang="en-US" sz="2000" b="0" i="0" u="none" strike="noStrike" dirty="0">
                        <a:solidFill>
                          <a:srgbClr val="000000"/>
                        </a:solidFill>
                        <a:latin typeface="微软雅黑" pitchFamily="34" charset="-122"/>
                        <a:ea typeface="微软雅黑" pitchFamily="34" charset="-122"/>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包</a:t>
                      </a:r>
                      <a:r>
                        <a:rPr lang="zh-CN" altLang="en-US" sz="2000" b="0" i="0" u="none" strike="noStrike" dirty="0" smtClean="0">
                          <a:solidFill>
                            <a:srgbClr val="000000"/>
                          </a:solidFill>
                          <a:latin typeface="微软雅黑" pitchFamily="34" charset="-122"/>
                          <a:ea typeface="微软雅黑" pitchFamily="34" charset="-122"/>
                        </a:rPr>
                        <a:t>含</a:t>
                      </a:r>
                      <a:endParaRPr lang="zh-CN" altLang="en-US" sz="2000" b="0" i="0" u="none" strike="noStrike" dirty="0">
                        <a:solidFill>
                          <a:srgbClr val="000000"/>
                        </a:solidFill>
                        <a:latin typeface="微软雅黑" pitchFamily="34" charset="-122"/>
                        <a:ea typeface="微软雅黑" pitchFamily="34" charset="-122"/>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不包</a:t>
                      </a:r>
                      <a:r>
                        <a:rPr lang="zh-CN" altLang="en-US" sz="2000" b="0" i="0" u="none" strike="noStrike" dirty="0" smtClean="0">
                          <a:solidFill>
                            <a:srgbClr val="000000"/>
                          </a:solidFill>
                          <a:latin typeface="微软雅黑" pitchFamily="34" charset="-122"/>
                          <a:ea typeface="微软雅黑" pitchFamily="34" charset="-122"/>
                        </a:rPr>
                        <a:t>含</a:t>
                      </a:r>
                      <a:endParaRPr lang="zh-CN" altLang="en-US" sz="2000" b="0" i="0" u="none" strike="noStrike" dirty="0">
                        <a:solidFill>
                          <a:srgbClr val="000000"/>
                        </a:solidFill>
                        <a:latin typeface="微软雅黑" pitchFamily="34" charset="-122"/>
                        <a:ea typeface="微软雅黑" pitchFamily="34" charset="-122"/>
                      </a:endParaRP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r>
              <a:tr h="1003548">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未执行财会</a:t>
                      </a:r>
                      <a:r>
                        <a:rPr lang="en-US" altLang="zh-CN" sz="2000" b="0" i="0" u="none" strike="noStrike" dirty="0">
                          <a:solidFill>
                            <a:srgbClr val="000000"/>
                          </a:solidFill>
                          <a:latin typeface="微软雅黑" pitchFamily="34" charset="-122"/>
                          <a:ea typeface="微软雅黑" pitchFamily="34" charset="-122"/>
                        </a:rPr>
                        <a:t>〔2018〕15</a:t>
                      </a:r>
                      <a:r>
                        <a:rPr lang="zh-CN" altLang="en-US" sz="2000" b="0" i="0" u="none" strike="noStrike" dirty="0">
                          <a:solidFill>
                            <a:srgbClr val="000000"/>
                          </a:solidFill>
                          <a:latin typeface="微软雅黑" pitchFamily="34" charset="-122"/>
                          <a:ea typeface="微软雅黑" pitchFamily="34" charset="-122"/>
                        </a:rPr>
                        <a:t>号</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alpha val="58039"/>
                      </a:scheme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管理费用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管理费用</a:t>
                      </a:r>
                      <a:r>
                        <a:rPr lang="en-US" altLang="zh-CN" sz="2000" b="0" i="0" u="none" strike="noStrike" dirty="0">
                          <a:solidFill>
                            <a:srgbClr val="000000"/>
                          </a:solidFill>
                          <a:latin typeface="微软雅黑" pitchFamily="34" charset="-122"/>
                          <a:ea typeface="微软雅黑" pitchFamily="34" charset="-122"/>
                        </a:rPr>
                        <a:t>-</a:t>
                      </a:r>
                      <a:r>
                        <a:rPr lang="zh-CN" altLang="en-US" sz="2000" b="0" i="0" u="none" strike="noStrike" dirty="0">
                          <a:solidFill>
                            <a:srgbClr val="000000"/>
                          </a:solidFill>
                          <a:latin typeface="微软雅黑" pitchFamily="34" charset="-122"/>
                          <a:ea typeface="微软雅黑" pitchFamily="34" charset="-122"/>
                        </a:rPr>
                        <a:t>研发费用</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r>
              <a:tr h="1003548">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执行财会</a:t>
                      </a:r>
                      <a:r>
                        <a:rPr lang="en-US" altLang="zh-CN" sz="2000" b="0" i="0" u="none" strike="noStrike" dirty="0">
                          <a:solidFill>
                            <a:srgbClr val="000000"/>
                          </a:solidFill>
                          <a:latin typeface="微软雅黑" pitchFamily="34" charset="-122"/>
                          <a:ea typeface="微软雅黑" pitchFamily="34" charset="-122"/>
                        </a:rPr>
                        <a:t>〔2018〕15</a:t>
                      </a:r>
                      <a:r>
                        <a:rPr lang="zh-CN" altLang="en-US" sz="2000" b="0" i="0" u="none" strike="noStrike" dirty="0">
                          <a:solidFill>
                            <a:srgbClr val="000000"/>
                          </a:solidFill>
                          <a:latin typeface="微软雅黑" pitchFamily="34" charset="-122"/>
                          <a:ea typeface="微软雅黑" pitchFamily="34" charset="-122"/>
                        </a:rPr>
                        <a:t>号</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60000"/>
                        <a:lumOff val="40000"/>
                        <a:alpha val="58039"/>
                      </a:scheme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管理费用</a:t>
                      </a:r>
                      <a:r>
                        <a:rPr lang="en-US" altLang="zh-CN" sz="2000" b="0" i="0" u="none" strike="noStrike" dirty="0">
                          <a:solidFill>
                            <a:srgbClr val="000000"/>
                          </a:solidFill>
                          <a:latin typeface="微软雅黑" pitchFamily="34" charset="-122"/>
                          <a:ea typeface="微软雅黑" pitchFamily="34" charset="-122"/>
                        </a:rPr>
                        <a:t>+</a:t>
                      </a:r>
                      <a:r>
                        <a:rPr lang="zh-CN" altLang="en-US" sz="2000" b="0" i="0" u="none" strike="noStrike" dirty="0">
                          <a:solidFill>
                            <a:srgbClr val="000000"/>
                          </a:solidFill>
                          <a:latin typeface="微软雅黑" pitchFamily="34" charset="-122"/>
                          <a:ea typeface="微软雅黑" pitchFamily="34" charset="-122"/>
                        </a:rPr>
                        <a:t>研发费用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c>
                  <a:txBody>
                    <a:bodyPr/>
                    <a:lstStyle/>
                    <a:p>
                      <a:pPr algn="ctr" fontAlgn="ctr"/>
                      <a:r>
                        <a:rPr lang="zh-CN" altLang="en-US" sz="2000" b="0" i="0" u="none" strike="noStrike" dirty="0">
                          <a:solidFill>
                            <a:srgbClr val="000000"/>
                          </a:solidFill>
                          <a:latin typeface="微软雅黑" pitchFamily="34" charset="-122"/>
                          <a:ea typeface="微软雅黑" pitchFamily="34" charset="-122"/>
                        </a:rPr>
                        <a:t>管理费用</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9CDE5">
                        <a:alpha val="58039"/>
                      </a:srgbClr>
                    </a:solidFill>
                  </a:tcPr>
                </a:tc>
              </a:tr>
            </a:tbl>
          </a:graphicData>
        </a:graphic>
      </p:graphicFrame>
      <p:sp>
        <p:nvSpPr>
          <p:cNvPr id="7" name="标题 1"/>
          <p:cNvSpPr txBox="1">
            <a:spLocks/>
          </p:cNvSpPr>
          <p:nvPr/>
        </p:nvSpPr>
        <p:spPr bwMode="auto">
          <a:xfrm>
            <a:off x="1536382" y="1158107"/>
            <a:ext cx="6336703" cy="80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a:lstStyle>
          <a:p>
            <a:pPr>
              <a:defRPr/>
            </a:pPr>
            <a:r>
              <a:rPr lang="zh-CN" altLang="en-US" sz="3600" b="1" dirty="0">
                <a:solidFill>
                  <a:prstClr val="black"/>
                </a:solidFill>
                <a:latin typeface="华文细黑" pitchFamily="2" charset="-122"/>
                <a:ea typeface="华文细黑" pitchFamily="2" charset="-122"/>
              </a:rPr>
              <a:t>年报</a:t>
            </a:r>
            <a:r>
              <a:rPr lang="en-US" altLang="zh-CN" sz="3600" b="1" dirty="0" smtClean="0">
                <a:solidFill>
                  <a:prstClr val="black"/>
                </a:solidFill>
                <a:latin typeface="华文细黑" pitchFamily="2" charset="-122"/>
                <a:ea typeface="华文细黑" pitchFamily="2" charset="-122"/>
              </a:rPr>
              <a:t>B603-2 </a:t>
            </a:r>
            <a:r>
              <a:rPr lang="zh-CN" altLang="en-US" sz="3600" b="1" dirty="0" smtClean="0">
                <a:solidFill>
                  <a:prstClr val="black"/>
                </a:solidFill>
                <a:latin typeface="华文细黑" pitchFamily="2" charset="-122"/>
                <a:ea typeface="华文细黑" pitchFamily="2" charset="-122"/>
              </a:rPr>
              <a:t>与月报</a:t>
            </a:r>
            <a:r>
              <a:rPr lang="en-US" altLang="zh-CN" sz="3600" b="1" dirty="0" smtClean="0">
                <a:solidFill>
                  <a:prstClr val="black"/>
                </a:solidFill>
                <a:latin typeface="华文细黑" pitchFamily="2" charset="-122"/>
                <a:ea typeface="华文细黑" pitchFamily="2" charset="-122"/>
              </a:rPr>
              <a:t>B203</a:t>
            </a:r>
            <a:r>
              <a:rPr lang="zh-CN" altLang="en-US" sz="3600" b="1" dirty="0" smtClean="0">
                <a:solidFill>
                  <a:prstClr val="black"/>
                </a:solidFill>
                <a:latin typeface="华文细黑" pitchFamily="2" charset="-122"/>
                <a:ea typeface="华文细黑" pitchFamily="2" charset="-122"/>
              </a:rPr>
              <a:t>对比</a:t>
            </a:r>
            <a:endParaRPr lang="en-US" altLang="zh-CN" sz="3600" b="1" dirty="0" smtClean="0">
              <a:solidFill>
                <a:prstClr val="black"/>
              </a:solidFill>
              <a:latin typeface="华文细黑" pitchFamily="2" charset="-122"/>
              <a:ea typeface="华文细黑" pitchFamily="2" charset="-122"/>
            </a:endParaRPr>
          </a:p>
          <a:p>
            <a:pPr algn="r">
              <a:defRPr/>
            </a:pPr>
            <a:r>
              <a:rPr lang="zh-CN" altLang="en-US" sz="2000" b="1" dirty="0" smtClean="0">
                <a:solidFill>
                  <a:prstClr val="black"/>
                </a:solidFill>
                <a:latin typeface="华文细黑" pitchFamily="2" charset="-122"/>
                <a:ea typeface="华文细黑" pitchFamily="2" charset="-122"/>
              </a:rPr>
              <a:t>填报管理费用</a:t>
            </a:r>
            <a:r>
              <a:rPr lang="en-US" altLang="zh-CN" sz="3600" b="1" dirty="0" smtClean="0">
                <a:solidFill>
                  <a:prstClr val="black"/>
                </a:solidFill>
                <a:latin typeface="华文细黑" pitchFamily="2" charset="-122"/>
                <a:ea typeface="华文细黑" pitchFamily="2" charset="-122"/>
              </a:rPr>
              <a:t/>
            </a:r>
            <a:br>
              <a:rPr lang="en-US" altLang="zh-CN" sz="3600" b="1" dirty="0" smtClean="0">
                <a:solidFill>
                  <a:prstClr val="black"/>
                </a:solidFill>
                <a:latin typeface="华文细黑" pitchFamily="2" charset="-122"/>
                <a:ea typeface="华文细黑" pitchFamily="2" charset="-122"/>
              </a:rPr>
            </a:br>
            <a:r>
              <a:rPr lang="en-US" altLang="zh-CN" sz="3600" b="1" dirty="0" smtClean="0">
                <a:solidFill>
                  <a:prstClr val="black"/>
                </a:solidFill>
                <a:latin typeface="华文细黑" pitchFamily="2" charset="-122"/>
                <a:ea typeface="华文细黑" pitchFamily="2" charset="-122"/>
              </a:rPr>
              <a:t>                </a:t>
            </a:r>
            <a:endParaRPr lang="zh-CN" altLang="en-US" sz="2400" dirty="0" smtClean="0">
              <a:latin typeface="华文细黑" pitchFamily="2" charset="-122"/>
              <a:ea typeface="华文细黑" pitchFamily="2" charset="-122"/>
            </a:endParaRPr>
          </a:p>
        </p:txBody>
      </p:sp>
    </p:spTree>
    <p:extLst>
      <p:ext uri="{BB962C8B-B14F-4D97-AF65-F5344CB8AC3E}">
        <p14:creationId xmlns:p14="http://schemas.microsoft.com/office/powerpoint/2010/main" val="37548057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55576" y="1844824"/>
            <a:ext cx="7848872" cy="4618856"/>
          </a:xfrm>
        </p:spPr>
        <p:txBody>
          <a:bodyPr/>
          <a:lstStyle/>
          <a:p>
            <a:pPr eaLnBrk="1" hangingPunct="1">
              <a:defRPr/>
            </a:pPr>
            <a:r>
              <a:rPr lang="zh-CN" altLang="en-US" sz="2800" dirty="0" smtClean="0">
                <a:latin typeface="华文仿宋" pitchFamily="2" charset="-122"/>
                <a:ea typeface="华文仿宋" pitchFamily="2" charset="-122"/>
              </a:rPr>
              <a:t> </a:t>
            </a:r>
            <a:r>
              <a:rPr lang="zh-CN" sz="2800" b="1" dirty="0" smtClean="0">
                <a:latin typeface="华文仿宋" pitchFamily="2" charset="-122"/>
                <a:ea typeface="华文仿宋" pitchFamily="2" charset="-122"/>
              </a:rPr>
              <a:t>应收账款</a:t>
            </a:r>
            <a:r>
              <a:rPr lang="en-US" altLang="zh-CN" sz="2800" dirty="0" smtClean="0">
                <a:latin typeface="华文仿宋" pitchFamily="2" charset="-122"/>
                <a:ea typeface="华文仿宋" pitchFamily="2" charset="-122"/>
              </a:rPr>
              <a:t> </a:t>
            </a:r>
            <a:r>
              <a:rPr lang="zh-CN" altLang="en-US" sz="2800" b="1" dirty="0">
                <a:latin typeface="华文仿宋" pitchFamily="2" charset="-122"/>
                <a:ea typeface="华文仿宋" pitchFamily="2" charset="-122"/>
              </a:rPr>
              <a:t>（ </a:t>
            </a:r>
            <a:r>
              <a:rPr lang="en-US" altLang="zh-CN" sz="2800" b="1" dirty="0">
                <a:latin typeface="华文仿宋" pitchFamily="2" charset="-122"/>
                <a:ea typeface="华文仿宋" pitchFamily="2" charset="-122"/>
              </a:rPr>
              <a:t>B603-2</a:t>
            </a:r>
            <a:r>
              <a:rPr lang="zh-CN" altLang="en-US" sz="2800" b="1" dirty="0">
                <a:latin typeface="华文仿宋" pitchFamily="2" charset="-122"/>
                <a:ea typeface="华文仿宋" pitchFamily="2" charset="-122"/>
              </a:rPr>
              <a:t>表）</a:t>
            </a:r>
            <a:endParaRPr lang="en-US" altLang="zh-CN" sz="2800" b="1" dirty="0">
              <a:latin typeface="华文仿宋" pitchFamily="2" charset="-122"/>
              <a:ea typeface="华文仿宋" pitchFamily="2" charset="-122"/>
            </a:endParaRPr>
          </a:p>
          <a:p>
            <a:pPr marL="0" indent="0" eaLnBrk="1" hangingPunct="1">
              <a:lnSpc>
                <a:spcPct val="130000"/>
              </a:lnSpc>
              <a:buNone/>
              <a:defRPr/>
            </a:pPr>
            <a:r>
              <a:rPr lang="en-US" altLang="zh-CN" sz="2300" dirty="0" smtClean="0">
                <a:latin typeface="微软雅黑" pitchFamily="34" charset="-122"/>
                <a:ea typeface="微软雅黑" pitchFamily="34" charset="-122"/>
              </a:rPr>
              <a:t>       </a:t>
            </a:r>
            <a:r>
              <a:rPr lang="zh-CN" sz="2300" dirty="0" smtClean="0">
                <a:latin typeface="微软雅黑" pitchFamily="34" charset="-122"/>
                <a:ea typeface="微软雅黑" pitchFamily="34" charset="-122"/>
              </a:rPr>
              <a:t>根据会计“资产负债表”中“</a:t>
            </a:r>
            <a:r>
              <a:rPr lang="zh-CN" sz="2300" b="1" dirty="0" smtClean="0">
                <a:solidFill>
                  <a:srgbClr val="FF0000"/>
                </a:solidFill>
                <a:latin typeface="微软雅黑" pitchFamily="34" charset="-122"/>
                <a:ea typeface="微软雅黑" pitchFamily="34" charset="-122"/>
              </a:rPr>
              <a:t>应收账款</a:t>
            </a:r>
            <a:r>
              <a:rPr lang="zh-CN" sz="2300" dirty="0" smtClean="0">
                <a:latin typeface="微软雅黑" pitchFamily="34" charset="-122"/>
                <a:ea typeface="微软雅黑" pitchFamily="34" charset="-122"/>
              </a:rPr>
              <a:t>”项目的期末余额数填报。</a:t>
            </a:r>
          </a:p>
          <a:p>
            <a:pPr>
              <a:defRPr/>
            </a:pPr>
            <a:endParaRPr lang="en-US" altLang="zh-CN" sz="2300" b="1" dirty="0" smtClean="0">
              <a:latin typeface="华文仿宋" pitchFamily="2" charset="-122"/>
              <a:ea typeface="华文仿宋" pitchFamily="2" charset="-122"/>
            </a:endParaRPr>
          </a:p>
          <a:p>
            <a:pPr eaLnBrk="1" hangingPunct="1">
              <a:defRPr/>
            </a:pPr>
            <a:r>
              <a:rPr lang="zh-CN" sz="2800" b="1" dirty="0" smtClean="0">
                <a:latin typeface="华文仿宋" pitchFamily="2" charset="-122"/>
                <a:ea typeface="华文仿宋" pitchFamily="2" charset="-122"/>
              </a:rPr>
              <a:t>应收票据及应收账款</a:t>
            </a:r>
            <a:r>
              <a:rPr lang="en-US" altLang="zh-CN" sz="2800" dirty="0" smtClean="0">
                <a:latin typeface="华文仿宋" pitchFamily="2" charset="-122"/>
                <a:ea typeface="华文仿宋" pitchFamily="2" charset="-122"/>
              </a:rPr>
              <a:t> </a:t>
            </a:r>
            <a:r>
              <a:rPr lang="zh-CN" altLang="en-US" sz="2800" b="1" dirty="0">
                <a:latin typeface="华文仿宋" pitchFamily="2" charset="-122"/>
                <a:ea typeface="华文仿宋" pitchFamily="2" charset="-122"/>
              </a:rPr>
              <a:t>（</a:t>
            </a:r>
            <a:r>
              <a:rPr lang="en-US" altLang="zh-CN" sz="2800" b="1" dirty="0">
                <a:latin typeface="华文仿宋" pitchFamily="2" charset="-122"/>
                <a:ea typeface="华文仿宋" pitchFamily="2" charset="-122"/>
              </a:rPr>
              <a:t>B203</a:t>
            </a:r>
            <a:r>
              <a:rPr lang="zh-CN" altLang="en-US" sz="2800" b="1" dirty="0">
                <a:latin typeface="华文仿宋" pitchFamily="2" charset="-122"/>
                <a:ea typeface="华文仿宋" pitchFamily="2" charset="-122"/>
              </a:rPr>
              <a:t>表）</a:t>
            </a:r>
          </a:p>
          <a:p>
            <a:pPr marL="0" indent="0">
              <a:lnSpc>
                <a:spcPct val="130000"/>
              </a:lnSpc>
              <a:buNone/>
              <a:defRPr/>
            </a:pPr>
            <a:r>
              <a:rPr lang="en-US" altLang="zh-CN" sz="2300" dirty="0" smtClean="0">
                <a:latin typeface="微软雅黑" pitchFamily="34" charset="-122"/>
                <a:ea typeface="微软雅黑" pitchFamily="34" charset="-122"/>
              </a:rPr>
              <a:t>        </a:t>
            </a:r>
            <a:r>
              <a:rPr lang="zh-CN" sz="2300" dirty="0" smtClean="0">
                <a:latin typeface="微软雅黑" pitchFamily="34" charset="-122"/>
                <a:ea typeface="微软雅黑" pitchFamily="34" charset="-122"/>
              </a:rPr>
              <a:t>如果会计“资产负债表”直接列示</a:t>
            </a:r>
            <a:r>
              <a:rPr lang="zh-CN" sz="2300" dirty="0" smtClean="0">
                <a:solidFill>
                  <a:srgbClr val="FF0000"/>
                </a:solidFill>
                <a:latin typeface="微软雅黑" pitchFamily="34" charset="-122"/>
                <a:ea typeface="微软雅黑" pitchFamily="34" charset="-122"/>
              </a:rPr>
              <a:t>“</a:t>
            </a:r>
            <a:r>
              <a:rPr lang="zh-CN" sz="2300" b="1" dirty="0" smtClean="0">
                <a:solidFill>
                  <a:srgbClr val="FF0000"/>
                </a:solidFill>
                <a:latin typeface="微软雅黑" pitchFamily="34" charset="-122"/>
                <a:ea typeface="微软雅黑" pitchFamily="34" charset="-122"/>
              </a:rPr>
              <a:t>应收票据及应收账款”</a:t>
            </a:r>
            <a:r>
              <a:rPr lang="zh-CN" sz="2300" dirty="0" smtClean="0">
                <a:latin typeface="微软雅黑" pitchFamily="34" charset="-122"/>
                <a:ea typeface="微软雅黑" pitchFamily="34" charset="-122"/>
              </a:rPr>
              <a:t>项目，则根据期末余额数填报；如果会计“资产负债表”分别列示</a:t>
            </a:r>
            <a:r>
              <a:rPr lang="zh-CN" sz="2300" b="1" dirty="0" smtClean="0">
                <a:solidFill>
                  <a:srgbClr val="FF0000"/>
                </a:solidFill>
                <a:latin typeface="微软雅黑" pitchFamily="34" charset="-122"/>
                <a:ea typeface="微软雅黑" pitchFamily="34" charset="-122"/>
              </a:rPr>
              <a:t>“应收票据”、“应收账款”</a:t>
            </a:r>
            <a:r>
              <a:rPr lang="zh-CN" sz="2300" dirty="0" smtClean="0">
                <a:latin typeface="微软雅黑" pitchFamily="34" charset="-122"/>
                <a:ea typeface="微软雅黑" pitchFamily="34" charset="-122"/>
              </a:rPr>
              <a:t>两个项目，则填报两者期末余额数之和。</a:t>
            </a: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r>
              <a:rPr lang="en-US" altLang="zh-CN" sz="2400" b="1" dirty="0" smtClean="0">
                <a:solidFill>
                  <a:schemeClr val="accent1"/>
                </a:solidFill>
                <a:latin typeface="+mj-ea"/>
                <a:ea typeface="+mj-ea"/>
              </a:rPr>
              <a:t>	</a:t>
            </a:r>
            <a:endParaRPr lang="zh-CN"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4688" y="836712"/>
            <a:ext cx="5254625"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27606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27584" y="1772816"/>
            <a:ext cx="7776864" cy="4065315"/>
          </a:xfrm>
        </p:spPr>
        <p:txBody>
          <a:bodyPr/>
          <a:lstStyle/>
          <a:p>
            <a:r>
              <a:rPr lang="zh-CN" altLang="en-US" sz="2800" b="1" dirty="0" smtClean="0">
                <a:latin typeface="华文仿宋" pitchFamily="2" charset="-122"/>
                <a:ea typeface="华文仿宋" pitchFamily="2" charset="-122"/>
              </a:rPr>
              <a:t>利息支出</a:t>
            </a:r>
            <a:r>
              <a:rPr lang="en-US" altLang="zh-CN" sz="2800" b="1" dirty="0" smtClean="0">
                <a:latin typeface="华文仿宋" pitchFamily="2" charset="-122"/>
                <a:ea typeface="华文仿宋" pitchFamily="2" charset="-122"/>
              </a:rPr>
              <a:t> </a:t>
            </a:r>
            <a:r>
              <a:rPr lang="zh-CN" altLang="en-US" sz="2800" b="1" dirty="0" smtClean="0">
                <a:latin typeface="华文仿宋" pitchFamily="2" charset="-122"/>
                <a:ea typeface="华文仿宋" pitchFamily="2" charset="-122"/>
              </a:rPr>
              <a:t>（</a:t>
            </a:r>
            <a:r>
              <a:rPr lang="en-US" altLang="zh-CN" sz="2800" b="1" dirty="0" smtClean="0">
                <a:latin typeface="华文仿宋" pitchFamily="2" charset="-122"/>
                <a:ea typeface="华文仿宋" pitchFamily="2" charset="-122"/>
              </a:rPr>
              <a:t>B603-2</a:t>
            </a:r>
            <a:r>
              <a:rPr lang="zh-CN" altLang="en-US" sz="2800" b="1" dirty="0" smtClean="0">
                <a:latin typeface="华文仿宋" pitchFamily="2" charset="-122"/>
                <a:ea typeface="华文仿宋" pitchFamily="2" charset="-122"/>
              </a:rPr>
              <a:t>）</a:t>
            </a:r>
            <a:endParaRPr lang="en-US" altLang="zh-CN" sz="2800" b="1" dirty="0" smtClean="0">
              <a:latin typeface="华文仿宋" pitchFamily="2" charset="-122"/>
              <a:ea typeface="华文仿宋" pitchFamily="2" charset="-122"/>
            </a:endParaRPr>
          </a:p>
          <a:p>
            <a:pPr marL="0" indent="0">
              <a:lnSpc>
                <a:spcPct val="130000"/>
              </a:lnSpc>
              <a:buNone/>
            </a:pPr>
            <a:r>
              <a:rPr lang="zh-CN" altLang="en-US" sz="2400" dirty="0" smtClean="0">
                <a:latin typeface="微软雅黑" pitchFamily="34" charset="-122"/>
                <a:ea typeface="微软雅黑" pitchFamily="34" charset="-122"/>
              </a:rPr>
              <a:t>      </a:t>
            </a:r>
            <a:r>
              <a:rPr lang="zh-CN" altLang="en-US" sz="2000" dirty="0" smtClean="0">
                <a:latin typeface="微软雅黑" pitchFamily="34" charset="-122"/>
                <a:ea typeface="微软雅黑" pitchFamily="34" charset="-122"/>
              </a:rPr>
              <a:t>根据企业“</a:t>
            </a:r>
            <a:r>
              <a:rPr lang="zh-CN" altLang="en-US" sz="2000" dirty="0" smtClean="0">
                <a:solidFill>
                  <a:srgbClr val="FF0000"/>
                </a:solidFill>
                <a:latin typeface="微软雅黑" pitchFamily="34" charset="-122"/>
                <a:ea typeface="微软雅黑" pitchFamily="34" charset="-122"/>
              </a:rPr>
              <a:t>财务费用明细账</a:t>
            </a:r>
            <a:r>
              <a:rPr lang="zh-CN" altLang="en-US" sz="2000" dirty="0" smtClean="0">
                <a:latin typeface="微软雅黑" pitchFamily="34" charset="-122"/>
                <a:ea typeface="微软雅黑" pitchFamily="34" charset="-122"/>
              </a:rPr>
              <a:t>”中“</a:t>
            </a:r>
            <a:r>
              <a:rPr lang="zh-CN" altLang="en-US" sz="2000" dirty="0" smtClean="0">
                <a:solidFill>
                  <a:srgbClr val="FF0000"/>
                </a:solidFill>
                <a:latin typeface="微软雅黑" pitchFamily="34" charset="-122"/>
                <a:ea typeface="微软雅黑" pitchFamily="34" charset="-122"/>
              </a:rPr>
              <a:t>财务费用</a:t>
            </a:r>
            <a:r>
              <a:rPr lang="zh-CN" altLang="zh-CN" sz="2000" dirty="0" smtClean="0">
                <a:solidFill>
                  <a:srgbClr val="FF0000"/>
                </a:solidFill>
                <a:latin typeface="微软雅黑" pitchFamily="34" charset="-122"/>
                <a:ea typeface="微软雅黑" pitchFamily="34" charset="-122"/>
              </a:rPr>
              <a:t>——</a:t>
            </a:r>
            <a:r>
              <a:rPr lang="zh-CN" altLang="en-US" sz="2000" dirty="0" smtClean="0">
                <a:solidFill>
                  <a:srgbClr val="FF0000"/>
                </a:solidFill>
                <a:latin typeface="微软雅黑" pitchFamily="34" charset="-122"/>
                <a:ea typeface="微软雅黑" pitchFamily="34" charset="-122"/>
              </a:rPr>
              <a:t>利息支出</a:t>
            </a:r>
            <a:r>
              <a:rPr lang="zh-CN" altLang="en-US" sz="2000" dirty="0" smtClean="0">
                <a:latin typeface="微软雅黑" pitchFamily="34" charset="-122"/>
                <a:ea typeface="微软雅黑" pitchFamily="34" charset="-122"/>
              </a:rPr>
              <a:t>”科目的</a:t>
            </a:r>
            <a:r>
              <a:rPr lang="zh-CN" altLang="en-US" sz="2000" dirty="0" smtClean="0">
                <a:solidFill>
                  <a:srgbClr val="FF0000"/>
                </a:solidFill>
                <a:latin typeface="微软雅黑" pitchFamily="34" charset="-122"/>
                <a:ea typeface="微软雅黑" pitchFamily="34" charset="-122"/>
              </a:rPr>
              <a:t>本期发生额</a:t>
            </a:r>
            <a:r>
              <a:rPr lang="zh-CN" altLang="en-US" sz="2000" dirty="0" smtClean="0">
                <a:latin typeface="微软雅黑" pitchFamily="34" charset="-122"/>
                <a:ea typeface="微软雅黑" pitchFamily="34" charset="-122"/>
              </a:rPr>
              <a:t>填报。如果企业</a:t>
            </a:r>
            <a:r>
              <a:rPr lang="zh-CN" altLang="en-US" sz="2000" dirty="0" smtClean="0">
                <a:solidFill>
                  <a:srgbClr val="FF0000"/>
                </a:solidFill>
                <a:latin typeface="微软雅黑" pitchFamily="34" charset="-122"/>
                <a:ea typeface="微软雅黑" pitchFamily="34" charset="-122"/>
              </a:rPr>
              <a:t>没有单独设立</a:t>
            </a:r>
            <a:r>
              <a:rPr lang="zh-CN" altLang="en-US" sz="2000" dirty="0" smtClean="0">
                <a:latin typeface="微软雅黑" pitchFamily="34" charset="-122"/>
                <a:ea typeface="微软雅黑" pitchFamily="34" charset="-122"/>
              </a:rPr>
              <a:t>“利息收入”科目，应填报</a:t>
            </a:r>
            <a:r>
              <a:rPr lang="zh-CN" altLang="en-US" sz="2000" dirty="0" smtClean="0">
                <a:solidFill>
                  <a:srgbClr val="FF0000"/>
                </a:solidFill>
                <a:latin typeface="微软雅黑" pitchFamily="34" charset="-122"/>
                <a:ea typeface="微软雅黑" pitchFamily="34" charset="-122"/>
              </a:rPr>
              <a:t>利息支出减去银行存款等的利息收入后的净额</a:t>
            </a:r>
            <a:r>
              <a:rPr lang="zh-CN" altLang="en-US" sz="2000" dirty="0" smtClean="0">
                <a:latin typeface="微软雅黑" pitchFamily="34" charset="-122"/>
                <a:ea typeface="微软雅黑" pitchFamily="34" charset="-122"/>
              </a:rPr>
              <a:t>。</a:t>
            </a:r>
          </a:p>
          <a:p>
            <a:r>
              <a:rPr lang="zh-CN" altLang="en-US" sz="2800" b="1" dirty="0">
                <a:latin typeface="华文仿宋" pitchFamily="2" charset="-122"/>
                <a:ea typeface="华文仿宋" pitchFamily="2" charset="-122"/>
              </a:rPr>
              <a:t>利息费用</a:t>
            </a:r>
            <a:r>
              <a:rPr lang="en-US" altLang="zh-CN" sz="2800" b="1" dirty="0">
                <a:latin typeface="华文仿宋" pitchFamily="2" charset="-122"/>
                <a:ea typeface="华文仿宋" pitchFamily="2" charset="-122"/>
              </a:rPr>
              <a:t> </a:t>
            </a:r>
            <a:r>
              <a:rPr lang="zh-CN" altLang="en-US" sz="2800" b="1" dirty="0">
                <a:latin typeface="华文仿宋" pitchFamily="2" charset="-122"/>
                <a:ea typeface="华文仿宋" pitchFamily="2" charset="-122"/>
              </a:rPr>
              <a:t>（</a:t>
            </a:r>
            <a:r>
              <a:rPr lang="en-US" altLang="zh-CN" sz="2800" b="1" dirty="0">
                <a:latin typeface="华文仿宋" pitchFamily="2" charset="-122"/>
                <a:ea typeface="华文仿宋" pitchFamily="2" charset="-122"/>
              </a:rPr>
              <a:t>B203</a:t>
            </a:r>
            <a:r>
              <a:rPr lang="zh-CN" altLang="en-US" sz="2800" b="1" dirty="0">
                <a:latin typeface="华文仿宋" pitchFamily="2" charset="-122"/>
                <a:ea typeface="华文仿宋" pitchFamily="2" charset="-122"/>
              </a:rPr>
              <a:t>）</a:t>
            </a:r>
            <a:endParaRPr lang="en-US" altLang="zh-CN" sz="2800" b="1" dirty="0">
              <a:latin typeface="华文仿宋" pitchFamily="2" charset="-122"/>
              <a:ea typeface="华文仿宋" pitchFamily="2" charset="-122"/>
            </a:endParaRPr>
          </a:p>
          <a:p>
            <a:pPr marL="0" indent="0">
              <a:lnSpc>
                <a:spcPct val="130000"/>
              </a:lnSpc>
              <a:buNone/>
            </a:pPr>
            <a:r>
              <a:rPr lang="zh-CN" altLang="en-US" sz="2400" dirty="0" smtClean="0">
                <a:latin typeface="华文仿宋" pitchFamily="2" charset="-122"/>
                <a:ea typeface="华文仿宋" pitchFamily="2" charset="-122"/>
              </a:rPr>
              <a:t>     </a:t>
            </a:r>
            <a:r>
              <a:rPr lang="zh-CN" altLang="en-US" sz="1800" dirty="0" smtClean="0">
                <a:latin typeface="微软雅黑" pitchFamily="34" charset="-122"/>
                <a:ea typeface="微软雅黑" pitchFamily="34" charset="-122"/>
              </a:rPr>
              <a:t>执行</a:t>
            </a:r>
            <a:r>
              <a:rPr lang="zh-CN" altLang="en-US" sz="1800" dirty="0" smtClean="0">
                <a:solidFill>
                  <a:srgbClr val="FF0000"/>
                </a:solidFill>
                <a:latin typeface="微软雅黑" pitchFamily="34" charset="-122"/>
                <a:ea typeface="微软雅黑" pitchFamily="34" charset="-122"/>
              </a:rPr>
              <a:t>企业会计准则</a:t>
            </a:r>
            <a:r>
              <a:rPr lang="zh-CN" altLang="en-US" sz="1800" dirty="0" smtClean="0">
                <a:latin typeface="微软雅黑" pitchFamily="34" charset="-122"/>
                <a:ea typeface="微软雅黑" pitchFamily="34" charset="-122"/>
              </a:rPr>
              <a:t>或</a:t>
            </a:r>
            <a:r>
              <a:rPr lang="zh-CN" altLang="zh-CN" sz="1800" dirty="0" smtClean="0">
                <a:latin typeface="微软雅黑" pitchFamily="34" charset="-122"/>
                <a:ea typeface="微软雅黑" pitchFamily="34" charset="-122"/>
              </a:rPr>
              <a:t>《</a:t>
            </a:r>
            <a:r>
              <a:rPr lang="zh-CN" altLang="en-US" sz="1800" dirty="0" smtClean="0">
                <a:solidFill>
                  <a:srgbClr val="FF0000"/>
                </a:solidFill>
                <a:latin typeface="微软雅黑" pitchFamily="34" charset="-122"/>
                <a:ea typeface="微软雅黑" pitchFamily="34" charset="-122"/>
              </a:rPr>
              <a:t>小企业会计准则</a:t>
            </a:r>
            <a:r>
              <a:rPr lang="zh-CN" altLang="zh-CN" sz="1800" dirty="0" smtClean="0">
                <a:latin typeface="微软雅黑" pitchFamily="34" charset="-122"/>
                <a:ea typeface="微软雅黑" pitchFamily="34" charset="-122"/>
              </a:rPr>
              <a:t>》</a:t>
            </a:r>
            <a:r>
              <a:rPr lang="zh-CN" altLang="en-US" sz="1800" dirty="0" smtClean="0">
                <a:latin typeface="微软雅黑" pitchFamily="34" charset="-122"/>
                <a:ea typeface="微软雅黑" pitchFamily="34" charset="-122"/>
              </a:rPr>
              <a:t>的企业</a:t>
            </a:r>
            <a:r>
              <a:rPr lang="en-US" altLang="zh-CN" sz="1800" dirty="0" smtClean="0">
                <a:latin typeface="微软雅黑" pitchFamily="34" charset="-122"/>
                <a:ea typeface="微软雅黑" pitchFamily="34" charset="-122"/>
              </a:rPr>
              <a:t>,</a:t>
            </a:r>
            <a:r>
              <a:rPr lang="zh-CN" altLang="en-US" sz="1800" dirty="0" smtClean="0">
                <a:latin typeface="微软雅黑" pitchFamily="34" charset="-122"/>
                <a:ea typeface="微软雅黑" pitchFamily="34" charset="-122"/>
              </a:rPr>
              <a:t>根据会计“利润表”中“</a:t>
            </a:r>
            <a:r>
              <a:rPr lang="zh-CN" altLang="en-US" sz="1800" dirty="0" smtClean="0">
                <a:solidFill>
                  <a:srgbClr val="FF0000"/>
                </a:solidFill>
                <a:latin typeface="微软雅黑" pitchFamily="34" charset="-122"/>
                <a:ea typeface="微软雅黑" pitchFamily="34" charset="-122"/>
              </a:rPr>
              <a:t>利息费用</a:t>
            </a:r>
            <a:r>
              <a:rPr lang="zh-CN" altLang="en-US" sz="1800" dirty="0" smtClean="0">
                <a:latin typeface="微软雅黑" pitchFamily="34" charset="-122"/>
                <a:ea typeface="微软雅黑" pitchFamily="34" charset="-122"/>
              </a:rPr>
              <a:t>”项目的本年累计数填报。执行</a:t>
            </a:r>
            <a:r>
              <a:rPr lang="zh-CN" altLang="en-US" sz="1800" dirty="0" smtClean="0">
                <a:solidFill>
                  <a:srgbClr val="FF0000"/>
                </a:solidFill>
                <a:latin typeface="微软雅黑" pitchFamily="34" charset="-122"/>
                <a:ea typeface="微软雅黑" pitchFamily="34" charset="-122"/>
              </a:rPr>
              <a:t>其他企业会计制度</a:t>
            </a:r>
            <a:r>
              <a:rPr lang="zh-CN" altLang="en-US" sz="1800" dirty="0" smtClean="0">
                <a:latin typeface="微软雅黑" pitchFamily="34" charset="-122"/>
                <a:ea typeface="微软雅黑" pitchFamily="34" charset="-122"/>
              </a:rPr>
              <a:t>的企业，根据企业“</a:t>
            </a:r>
            <a:r>
              <a:rPr lang="zh-CN" altLang="en-US" sz="1800" dirty="0" smtClean="0">
                <a:solidFill>
                  <a:srgbClr val="FF0000"/>
                </a:solidFill>
                <a:latin typeface="微软雅黑" pitchFamily="34" charset="-122"/>
                <a:ea typeface="微软雅黑" pitchFamily="34" charset="-122"/>
              </a:rPr>
              <a:t>财务费用明细账</a:t>
            </a:r>
            <a:r>
              <a:rPr lang="zh-CN" altLang="en-US" sz="1800" dirty="0" smtClean="0">
                <a:latin typeface="微软雅黑" pitchFamily="34" charset="-122"/>
                <a:ea typeface="微软雅黑" pitchFamily="34" charset="-122"/>
              </a:rPr>
              <a:t>”中“</a:t>
            </a:r>
            <a:r>
              <a:rPr lang="zh-CN" altLang="en-US" sz="1800" dirty="0" smtClean="0">
                <a:solidFill>
                  <a:srgbClr val="FF0000"/>
                </a:solidFill>
                <a:latin typeface="微软雅黑" pitchFamily="34" charset="-122"/>
                <a:ea typeface="微软雅黑" pitchFamily="34" charset="-122"/>
              </a:rPr>
              <a:t>财务费用</a:t>
            </a:r>
            <a:r>
              <a:rPr lang="en-US" altLang="zh-CN" sz="1800" dirty="0" smtClean="0">
                <a:solidFill>
                  <a:srgbClr val="FF0000"/>
                </a:solidFill>
                <a:latin typeface="微软雅黑" pitchFamily="34" charset="-122"/>
                <a:ea typeface="微软雅黑" pitchFamily="34" charset="-122"/>
              </a:rPr>
              <a:t>——</a:t>
            </a:r>
            <a:r>
              <a:rPr lang="zh-CN" altLang="en-US" sz="1800" dirty="0" smtClean="0">
                <a:solidFill>
                  <a:srgbClr val="FF0000"/>
                </a:solidFill>
                <a:latin typeface="微软雅黑" pitchFamily="34" charset="-122"/>
                <a:ea typeface="微软雅黑" pitchFamily="34" charset="-122"/>
              </a:rPr>
              <a:t>利息支出</a:t>
            </a:r>
            <a:r>
              <a:rPr lang="zh-CN" altLang="en-US" sz="1800" dirty="0" smtClean="0">
                <a:latin typeface="微软雅黑" pitchFamily="34" charset="-122"/>
                <a:ea typeface="微软雅黑" pitchFamily="34" charset="-122"/>
              </a:rPr>
              <a:t>”科目的</a:t>
            </a:r>
            <a:r>
              <a:rPr lang="zh-CN" altLang="en-US" sz="1800" dirty="0" smtClean="0">
                <a:solidFill>
                  <a:srgbClr val="FF0000"/>
                </a:solidFill>
                <a:latin typeface="微软雅黑" pitchFamily="34" charset="-122"/>
                <a:ea typeface="微软雅黑" pitchFamily="34" charset="-122"/>
              </a:rPr>
              <a:t>本期发生额</a:t>
            </a:r>
            <a:r>
              <a:rPr lang="zh-CN" altLang="en-US" sz="1800" dirty="0" smtClean="0">
                <a:latin typeface="微软雅黑" pitchFamily="34" charset="-122"/>
                <a:ea typeface="微软雅黑" pitchFamily="34" charset="-122"/>
              </a:rPr>
              <a:t>填报。如果企业</a:t>
            </a:r>
            <a:r>
              <a:rPr lang="zh-CN" altLang="en-US" sz="1800" dirty="0" smtClean="0">
                <a:solidFill>
                  <a:srgbClr val="FF0000"/>
                </a:solidFill>
                <a:latin typeface="微软雅黑" pitchFamily="34" charset="-122"/>
                <a:ea typeface="微软雅黑" pitchFamily="34" charset="-122"/>
              </a:rPr>
              <a:t>没有单独设立</a:t>
            </a:r>
            <a:r>
              <a:rPr lang="zh-CN" altLang="en-US" sz="1800" dirty="0" smtClean="0">
                <a:latin typeface="微软雅黑" pitchFamily="34" charset="-122"/>
                <a:ea typeface="微软雅黑" pitchFamily="34" charset="-122"/>
              </a:rPr>
              <a:t>“利息收入”科目，应填报</a:t>
            </a:r>
            <a:r>
              <a:rPr lang="zh-CN" altLang="en-US" sz="1800" dirty="0" smtClean="0">
                <a:solidFill>
                  <a:srgbClr val="FF0000"/>
                </a:solidFill>
                <a:latin typeface="微软雅黑" pitchFamily="34" charset="-122"/>
                <a:ea typeface="微软雅黑" pitchFamily="34" charset="-122"/>
              </a:rPr>
              <a:t>利息支出减去银行存款等的利息收入后的净额</a:t>
            </a:r>
            <a:r>
              <a:rPr lang="zh-CN" altLang="en-US" sz="1800" dirty="0" smtClean="0">
                <a:latin typeface="微软雅黑" pitchFamily="34" charset="-122"/>
                <a:ea typeface="微软雅黑" pitchFamily="34" charset="-122"/>
              </a:rPr>
              <a:t>。</a:t>
            </a:r>
          </a:p>
        </p:txBody>
      </p:sp>
      <p:sp>
        <p:nvSpPr>
          <p:cNvPr id="31748" name="矩形 5"/>
          <p:cNvSpPr>
            <a:spLocks noChangeArrowheads="1"/>
          </p:cNvSpPr>
          <p:nvPr/>
        </p:nvSpPr>
        <p:spPr bwMode="auto">
          <a:xfrm>
            <a:off x="1071563" y="642938"/>
            <a:ext cx="2357437"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fontAlgn="base">
              <a:spcBef>
                <a:spcPct val="0"/>
              </a:spcBef>
              <a:spcAft>
                <a:spcPct val="0"/>
              </a:spcAft>
            </a:pPr>
            <a:endParaRPr lang="zh-CN" altLang="en-US" smtClean="0">
              <a:solidFill>
                <a:prstClr val="black"/>
              </a:solidFill>
              <a:latin typeface="Arial" charset="0"/>
            </a:endParaRPr>
          </a:p>
        </p:txBody>
      </p:sp>
      <p:sp>
        <p:nvSpPr>
          <p:cNvPr id="5" name="标题 1"/>
          <p:cNvSpPr txBox="1">
            <a:spLocks/>
          </p:cNvSpPr>
          <p:nvPr/>
        </p:nvSpPr>
        <p:spPr bwMode="auto">
          <a:xfrm>
            <a:off x="1385646" y="1116230"/>
            <a:ext cx="6372708" cy="80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a:lstStyle>
          <a:p>
            <a:pPr>
              <a:defRPr/>
            </a:pPr>
            <a:r>
              <a:rPr lang="zh-CN" altLang="en-US" sz="3600" b="1" dirty="0" smtClean="0">
                <a:solidFill>
                  <a:prstClr val="black"/>
                </a:solidFill>
                <a:latin typeface="华文细黑" pitchFamily="2" charset="-122"/>
                <a:ea typeface="华文细黑" pitchFamily="2" charset="-122"/>
              </a:rPr>
              <a:t>年报</a:t>
            </a:r>
            <a:r>
              <a:rPr lang="en-US" altLang="zh-CN" sz="3600" b="1" dirty="0" smtClean="0">
                <a:solidFill>
                  <a:prstClr val="black"/>
                </a:solidFill>
                <a:latin typeface="华文细黑" pitchFamily="2" charset="-122"/>
                <a:ea typeface="华文细黑" pitchFamily="2" charset="-122"/>
              </a:rPr>
              <a:t>B603-2 </a:t>
            </a:r>
            <a:r>
              <a:rPr lang="zh-CN" altLang="en-US" sz="3600" b="1" dirty="0" smtClean="0">
                <a:solidFill>
                  <a:prstClr val="black"/>
                </a:solidFill>
                <a:latin typeface="华文细黑" pitchFamily="2" charset="-122"/>
                <a:ea typeface="华文细黑" pitchFamily="2" charset="-122"/>
              </a:rPr>
              <a:t>与月报</a:t>
            </a:r>
            <a:r>
              <a:rPr lang="en-US" altLang="zh-CN" sz="3600" b="1" dirty="0" smtClean="0">
                <a:solidFill>
                  <a:prstClr val="black"/>
                </a:solidFill>
                <a:latin typeface="华文细黑" pitchFamily="2" charset="-122"/>
                <a:ea typeface="华文细黑" pitchFamily="2" charset="-122"/>
              </a:rPr>
              <a:t>B203</a:t>
            </a:r>
            <a:r>
              <a:rPr lang="zh-CN" altLang="en-US" sz="3600" b="1" dirty="0" smtClean="0">
                <a:solidFill>
                  <a:prstClr val="black"/>
                </a:solidFill>
                <a:latin typeface="华文细黑" pitchFamily="2" charset="-122"/>
                <a:ea typeface="华文细黑" pitchFamily="2" charset="-122"/>
              </a:rPr>
              <a:t>对比</a:t>
            </a:r>
            <a:r>
              <a:rPr lang="en-US" altLang="zh-CN" sz="3600" b="1" dirty="0" smtClean="0">
                <a:solidFill>
                  <a:prstClr val="black"/>
                </a:solidFill>
                <a:latin typeface="华文细黑" pitchFamily="2" charset="-122"/>
                <a:ea typeface="华文细黑" pitchFamily="2" charset="-122"/>
              </a:rPr>
              <a:t/>
            </a:r>
            <a:br>
              <a:rPr lang="en-US" altLang="zh-CN" sz="3600" b="1" dirty="0" smtClean="0">
                <a:solidFill>
                  <a:prstClr val="black"/>
                </a:solidFill>
                <a:latin typeface="华文细黑" pitchFamily="2" charset="-122"/>
                <a:ea typeface="华文细黑" pitchFamily="2" charset="-122"/>
              </a:rPr>
            </a:br>
            <a:r>
              <a:rPr lang="en-US" altLang="zh-CN" sz="3600" b="1" dirty="0" smtClean="0">
                <a:solidFill>
                  <a:prstClr val="black"/>
                </a:solidFill>
                <a:latin typeface="华文细黑" pitchFamily="2" charset="-122"/>
                <a:ea typeface="华文细黑" pitchFamily="2" charset="-122"/>
              </a:rPr>
              <a:t>                </a:t>
            </a:r>
            <a:endParaRPr lang="zh-CN" altLang="en-US" sz="2400" dirty="0" smtClean="0">
              <a:latin typeface="华文细黑" pitchFamily="2" charset="-122"/>
              <a:ea typeface="华文细黑" pitchFamily="2" charset="-122"/>
            </a:endParaRPr>
          </a:p>
        </p:txBody>
      </p:sp>
    </p:spTree>
    <p:extLst>
      <p:ext uri="{BB962C8B-B14F-4D97-AF65-F5344CB8AC3E}">
        <p14:creationId xmlns:p14="http://schemas.microsoft.com/office/powerpoint/2010/main" val="13268452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584691"/>
            <a:ext cx="7848872" cy="663042"/>
          </a:xfrm>
        </p:spPr>
        <p:txBody>
          <a:bodyPr>
            <a:noAutofit/>
          </a:bodyPr>
          <a:lstStyle/>
          <a:p>
            <a:pPr eaLnBrk="1" hangingPunct="1">
              <a:defRPr/>
            </a:pPr>
            <a:r>
              <a:rPr lang="zh-CN" altLang="en-US" sz="2800" b="1" dirty="0" smtClean="0">
                <a:latin typeface="华文仿宋" pitchFamily="2" charset="-122"/>
                <a:ea typeface="华文仿宋" pitchFamily="2" charset="-122"/>
              </a:rPr>
              <a:t>营业利润计算公式（ </a:t>
            </a:r>
            <a:r>
              <a:rPr lang="en-US" altLang="zh-CN" sz="2800" b="1" dirty="0">
                <a:latin typeface="华文仿宋" pitchFamily="2" charset="-122"/>
                <a:ea typeface="华文仿宋" pitchFamily="2" charset="-122"/>
              </a:rPr>
              <a:t>B603-2</a:t>
            </a:r>
            <a:r>
              <a:rPr lang="zh-CN" altLang="en-US" sz="2800" b="1" dirty="0">
                <a:latin typeface="华文仿宋" pitchFamily="2" charset="-122"/>
                <a:ea typeface="华文仿宋" pitchFamily="2" charset="-122"/>
              </a:rPr>
              <a:t>表）</a:t>
            </a:r>
            <a:endParaRPr lang="en-US" altLang="zh-CN" sz="2800" b="1" dirty="0">
              <a:latin typeface="华文仿宋" pitchFamily="2" charset="-122"/>
              <a:ea typeface="华文仿宋" pitchFamily="2" charset="-122"/>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r>
              <a:rPr lang="en-US" altLang="zh-CN" sz="2400" b="1" dirty="0" smtClean="0">
                <a:solidFill>
                  <a:schemeClr val="accent1"/>
                </a:solidFill>
                <a:latin typeface="+mj-ea"/>
                <a:ea typeface="+mj-ea"/>
              </a:rPr>
              <a:t>	</a:t>
            </a:r>
            <a:endParaRPr lang="zh-CN"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4688" y="764704"/>
            <a:ext cx="5254625"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矩形 3"/>
          <p:cNvSpPr/>
          <p:nvPr/>
        </p:nvSpPr>
        <p:spPr>
          <a:xfrm>
            <a:off x="395536" y="2132856"/>
            <a:ext cx="8568952" cy="1656184"/>
          </a:xfrm>
          <a:prstGeom prst="rect">
            <a:avLst/>
          </a:prstGeom>
          <a:solidFill>
            <a:srgbClr val="95B3D7">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zh-CN" altLang="en-US" sz="1850" dirty="0">
                <a:latin typeface="微软雅黑" pitchFamily="34" charset="-122"/>
                <a:ea typeface="微软雅黑" pitchFamily="34" charset="-122"/>
              </a:rPr>
              <a:t>营业利润</a:t>
            </a:r>
            <a:r>
              <a:rPr lang="en-US" altLang="zh-CN" sz="1850" dirty="0">
                <a:latin typeface="微软雅黑" pitchFamily="34" charset="-122"/>
                <a:ea typeface="微软雅黑" pitchFamily="34" charset="-122"/>
              </a:rPr>
              <a:t>(323</a:t>
            </a:r>
            <a:r>
              <a:rPr lang="en-US" altLang="zh-CN" sz="1850" dirty="0" smtClean="0">
                <a:latin typeface="微软雅黑" pitchFamily="34" charset="-122"/>
                <a:ea typeface="微软雅黑" pitchFamily="34" charset="-122"/>
              </a:rPr>
              <a:t>)=</a:t>
            </a:r>
            <a:r>
              <a:rPr lang="zh-CN" altLang="en-US" sz="1850" dirty="0">
                <a:latin typeface="微软雅黑" pitchFamily="34" charset="-122"/>
                <a:ea typeface="微软雅黑" pitchFamily="34" charset="-122"/>
              </a:rPr>
              <a:t>营业收入</a:t>
            </a:r>
            <a:r>
              <a:rPr lang="en-US" altLang="zh-CN" sz="1850" dirty="0">
                <a:latin typeface="微软雅黑" pitchFamily="34" charset="-122"/>
                <a:ea typeface="微软雅黑" pitchFamily="34" charset="-122"/>
              </a:rPr>
              <a:t>(301)-</a:t>
            </a:r>
            <a:r>
              <a:rPr lang="zh-CN" altLang="en-US" sz="1850" dirty="0">
                <a:latin typeface="微软雅黑" pitchFamily="34" charset="-122"/>
                <a:ea typeface="微软雅黑" pitchFamily="34" charset="-122"/>
              </a:rPr>
              <a:t>营业成本</a:t>
            </a:r>
            <a:r>
              <a:rPr lang="en-US" altLang="zh-CN" sz="1850" dirty="0">
                <a:latin typeface="微软雅黑" pitchFamily="34" charset="-122"/>
                <a:ea typeface="微软雅黑" pitchFamily="34" charset="-122"/>
              </a:rPr>
              <a:t>(307)-</a:t>
            </a:r>
            <a:r>
              <a:rPr lang="zh-CN" altLang="en-US" sz="1850" dirty="0">
                <a:latin typeface="微软雅黑" pitchFamily="34" charset="-122"/>
                <a:ea typeface="微软雅黑" pitchFamily="34" charset="-122"/>
              </a:rPr>
              <a:t>税金及附加</a:t>
            </a:r>
            <a:r>
              <a:rPr lang="en-US" altLang="zh-CN" sz="1850" dirty="0">
                <a:latin typeface="微软雅黑" pitchFamily="34" charset="-122"/>
                <a:ea typeface="微软雅黑" pitchFamily="34" charset="-122"/>
              </a:rPr>
              <a:t>(309)-</a:t>
            </a:r>
            <a:r>
              <a:rPr lang="zh-CN" altLang="en-US" sz="1850" dirty="0">
                <a:latin typeface="微软雅黑" pitchFamily="34" charset="-122"/>
                <a:ea typeface="微软雅黑" pitchFamily="34" charset="-122"/>
              </a:rPr>
              <a:t>销售费用</a:t>
            </a:r>
            <a:r>
              <a:rPr lang="en-US" altLang="zh-CN" sz="1850" dirty="0">
                <a:latin typeface="微软雅黑" pitchFamily="34" charset="-122"/>
                <a:ea typeface="微软雅黑" pitchFamily="34" charset="-122"/>
              </a:rPr>
              <a:t>(312)-</a:t>
            </a:r>
            <a:r>
              <a:rPr lang="zh-CN" altLang="en-US" sz="1850" dirty="0" smtClean="0">
                <a:latin typeface="微软雅黑" pitchFamily="34" charset="-122"/>
                <a:ea typeface="微软雅黑" pitchFamily="34" charset="-122"/>
              </a:rPr>
              <a:t>管理费用</a:t>
            </a:r>
            <a:r>
              <a:rPr lang="en-US" altLang="zh-CN" sz="1850" dirty="0">
                <a:latin typeface="微软雅黑" pitchFamily="34" charset="-122"/>
                <a:ea typeface="微软雅黑" pitchFamily="34" charset="-122"/>
              </a:rPr>
              <a:t>(313)-</a:t>
            </a:r>
            <a:r>
              <a:rPr lang="zh-CN" altLang="en-US" sz="1850" dirty="0">
                <a:latin typeface="微软雅黑" pitchFamily="34" charset="-122"/>
                <a:ea typeface="微软雅黑" pitchFamily="34" charset="-122"/>
              </a:rPr>
              <a:t>财务费用</a:t>
            </a:r>
            <a:r>
              <a:rPr lang="en-US" altLang="zh-CN" sz="1850" dirty="0">
                <a:latin typeface="微软雅黑" pitchFamily="34" charset="-122"/>
                <a:ea typeface="微软雅黑" pitchFamily="34" charset="-122"/>
              </a:rPr>
              <a:t>(317)-</a:t>
            </a:r>
            <a:r>
              <a:rPr lang="zh-CN" altLang="en-US" sz="1850" dirty="0">
                <a:latin typeface="微软雅黑" pitchFamily="34" charset="-122"/>
                <a:ea typeface="微软雅黑" pitchFamily="34" charset="-122"/>
              </a:rPr>
              <a:t>资产减值损失</a:t>
            </a:r>
            <a:r>
              <a:rPr lang="en-US" altLang="zh-CN" sz="1850" dirty="0">
                <a:latin typeface="微软雅黑" pitchFamily="34" charset="-122"/>
                <a:ea typeface="微软雅黑" pitchFamily="34" charset="-122"/>
              </a:rPr>
              <a:t>(320)+</a:t>
            </a:r>
            <a:r>
              <a:rPr lang="zh-CN" altLang="en-US" sz="1850" dirty="0">
                <a:latin typeface="微软雅黑" pitchFamily="34" charset="-122"/>
                <a:ea typeface="微软雅黑" pitchFamily="34" charset="-122"/>
              </a:rPr>
              <a:t>公允价值变动收益</a:t>
            </a:r>
            <a:r>
              <a:rPr lang="en-US" altLang="zh-CN" sz="1850" dirty="0">
                <a:latin typeface="微软雅黑" pitchFamily="34" charset="-122"/>
                <a:ea typeface="微软雅黑" pitchFamily="34" charset="-122"/>
              </a:rPr>
              <a:t>(321)+</a:t>
            </a:r>
            <a:r>
              <a:rPr lang="zh-CN" altLang="en-US" sz="1850" dirty="0">
                <a:latin typeface="微软雅黑" pitchFamily="34" charset="-122"/>
                <a:ea typeface="微软雅黑" pitchFamily="34" charset="-122"/>
              </a:rPr>
              <a:t>投资收益</a:t>
            </a:r>
            <a:r>
              <a:rPr lang="en-US" altLang="zh-CN" sz="1850" dirty="0">
                <a:latin typeface="微软雅黑" pitchFamily="34" charset="-122"/>
                <a:ea typeface="微软雅黑" pitchFamily="34" charset="-122"/>
              </a:rPr>
              <a:t>(322</a:t>
            </a:r>
            <a:r>
              <a:rPr lang="en-US" altLang="zh-CN" sz="1850" dirty="0" smtClean="0">
                <a:latin typeface="微软雅黑" pitchFamily="34" charset="-122"/>
                <a:ea typeface="微软雅黑" pitchFamily="34" charset="-122"/>
              </a:rPr>
              <a:t>)+</a:t>
            </a:r>
            <a:r>
              <a:rPr lang="zh-CN" altLang="en-US" sz="1850" dirty="0">
                <a:latin typeface="微软雅黑" pitchFamily="34" charset="-122"/>
                <a:ea typeface="微软雅黑" pitchFamily="34" charset="-122"/>
              </a:rPr>
              <a:t>资产处置收益（</a:t>
            </a:r>
            <a:r>
              <a:rPr lang="en-US" altLang="zh-CN" sz="1850" dirty="0">
                <a:latin typeface="微软雅黑" pitchFamily="34" charset="-122"/>
                <a:ea typeface="微软雅黑" pitchFamily="34" charset="-122"/>
              </a:rPr>
              <a:t>335</a:t>
            </a:r>
            <a:r>
              <a:rPr lang="zh-CN" altLang="en-US" sz="1850" dirty="0">
                <a:latin typeface="微软雅黑" pitchFamily="34" charset="-122"/>
                <a:ea typeface="微软雅黑" pitchFamily="34" charset="-122"/>
              </a:rPr>
              <a:t>）</a:t>
            </a:r>
            <a:r>
              <a:rPr lang="en-US" altLang="zh-CN" sz="1850" dirty="0" smtClean="0">
                <a:latin typeface="微软雅黑" pitchFamily="34" charset="-122"/>
                <a:ea typeface="微软雅黑" pitchFamily="34" charset="-122"/>
              </a:rPr>
              <a:t>+</a:t>
            </a:r>
            <a:r>
              <a:rPr lang="zh-CN" altLang="en-US" sz="1850" dirty="0" smtClean="0">
                <a:latin typeface="微软雅黑" pitchFamily="34" charset="-122"/>
                <a:ea typeface="微软雅黑" pitchFamily="34" charset="-122"/>
              </a:rPr>
              <a:t>其他</a:t>
            </a:r>
            <a:r>
              <a:rPr lang="zh-CN" altLang="en-US" sz="1850" dirty="0">
                <a:latin typeface="微软雅黑" pitchFamily="34" charset="-122"/>
                <a:ea typeface="微软雅黑" pitchFamily="34" charset="-122"/>
              </a:rPr>
              <a:t>收益</a:t>
            </a:r>
            <a:r>
              <a:rPr lang="en-US" altLang="zh-CN" sz="1850" dirty="0">
                <a:latin typeface="微软雅黑" pitchFamily="34" charset="-122"/>
                <a:ea typeface="微软雅黑" pitchFamily="34" charset="-122"/>
              </a:rPr>
              <a:t>(</a:t>
            </a:r>
            <a:r>
              <a:rPr lang="en-US" altLang="zh-CN" sz="1850" dirty="0" smtClean="0">
                <a:latin typeface="微软雅黑" pitchFamily="34" charset="-122"/>
                <a:ea typeface="微软雅黑" pitchFamily="34" charset="-122"/>
              </a:rPr>
              <a:t>330)</a:t>
            </a:r>
            <a:endParaRPr lang="zh-CN" altLang="en-US" sz="1850" dirty="0">
              <a:latin typeface="微软雅黑" pitchFamily="34" charset="-122"/>
              <a:ea typeface="微软雅黑" pitchFamily="34" charset="-122"/>
            </a:endParaRPr>
          </a:p>
        </p:txBody>
      </p:sp>
      <p:sp>
        <p:nvSpPr>
          <p:cNvPr id="5" name="矩形 4"/>
          <p:cNvSpPr/>
          <p:nvPr/>
        </p:nvSpPr>
        <p:spPr>
          <a:xfrm>
            <a:off x="395536" y="4725144"/>
            <a:ext cx="8568952" cy="1872208"/>
          </a:xfrm>
          <a:prstGeom prst="rect">
            <a:avLst/>
          </a:prstGeom>
          <a:solidFill>
            <a:srgbClr val="95B3D7">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zh-CN" altLang="en-US" sz="1850" dirty="0">
                <a:latin typeface="微软雅黑" pitchFamily="34" charset="-122"/>
                <a:ea typeface="微软雅黑" pitchFamily="34" charset="-122"/>
              </a:rPr>
              <a:t>营业利润</a:t>
            </a:r>
            <a:r>
              <a:rPr lang="en-US" altLang="zh-CN" sz="1850" dirty="0">
                <a:latin typeface="微软雅黑" pitchFamily="34" charset="-122"/>
                <a:ea typeface="微软雅黑" pitchFamily="34" charset="-122"/>
              </a:rPr>
              <a:t>(323</a:t>
            </a:r>
            <a:r>
              <a:rPr lang="en-US" altLang="zh-CN" sz="1850" dirty="0" smtClean="0">
                <a:latin typeface="微软雅黑" pitchFamily="34" charset="-122"/>
                <a:ea typeface="微软雅黑" pitchFamily="34" charset="-122"/>
              </a:rPr>
              <a:t>)=</a:t>
            </a:r>
            <a:r>
              <a:rPr lang="zh-CN" altLang="en-US" sz="1850" dirty="0">
                <a:latin typeface="微软雅黑" pitchFamily="34" charset="-122"/>
                <a:ea typeface="微软雅黑" pitchFamily="34" charset="-122"/>
              </a:rPr>
              <a:t>营业收入</a:t>
            </a:r>
            <a:r>
              <a:rPr lang="en-US" altLang="zh-CN" sz="1850" dirty="0">
                <a:latin typeface="微软雅黑" pitchFamily="34" charset="-122"/>
                <a:ea typeface="微软雅黑" pitchFamily="34" charset="-122"/>
              </a:rPr>
              <a:t>(301)-</a:t>
            </a:r>
            <a:r>
              <a:rPr lang="zh-CN" altLang="en-US" sz="1850" dirty="0">
                <a:latin typeface="微软雅黑" pitchFamily="34" charset="-122"/>
                <a:ea typeface="微软雅黑" pitchFamily="34" charset="-122"/>
              </a:rPr>
              <a:t>营业成本</a:t>
            </a:r>
            <a:r>
              <a:rPr lang="en-US" altLang="zh-CN" sz="1850" dirty="0">
                <a:latin typeface="微软雅黑" pitchFamily="34" charset="-122"/>
                <a:ea typeface="微软雅黑" pitchFamily="34" charset="-122"/>
              </a:rPr>
              <a:t>(307)-</a:t>
            </a:r>
            <a:r>
              <a:rPr lang="zh-CN" altLang="en-US" sz="1850" dirty="0">
                <a:latin typeface="微软雅黑" pitchFamily="34" charset="-122"/>
                <a:ea typeface="微软雅黑" pitchFamily="34" charset="-122"/>
              </a:rPr>
              <a:t>税金及附加</a:t>
            </a:r>
            <a:r>
              <a:rPr lang="en-US" altLang="zh-CN" sz="1850" dirty="0">
                <a:latin typeface="微软雅黑" pitchFamily="34" charset="-122"/>
                <a:ea typeface="微软雅黑" pitchFamily="34" charset="-122"/>
              </a:rPr>
              <a:t>(309)-</a:t>
            </a:r>
            <a:r>
              <a:rPr lang="zh-CN" altLang="en-US" sz="1850" dirty="0">
                <a:latin typeface="微软雅黑" pitchFamily="34" charset="-122"/>
                <a:ea typeface="微软雅黑" pitchFamily="34" charset="-122"/>
              </a:rPr>
              <a:t>销售费用</a:t>
            </a:r>
            <a:r>
              <a:rPr lang="en-US" altLang="zh-CN" sz="1850" dirty="0">
                <a:latin typeface="微软雅黑" pitchFamily="34" charset="-122"/>
                <a:ea typeface="微软雅黑" pitchFamily="34" charset="-122"/>
              </a:rPr>
              <a:t>(312)-</a:t>
            </a:r>
            <a:r>
              <a:rPr lang="zh-CN" altLang="en-US" sz="1850" dirty="0">
                <a:latin typeface="微软雅黑" pitchFamily="34" charset="-122"/>
                <a:ea typeface="微软雅黑" pitchFamily="34" charset="-122"/>
              </a:rPr>
              <a:t>管理费用</a:t>
            </a:r>
            <a:r>
              <a:rPr lang="en-US" altLang="zh-CN" sz="1850" dirty="0">
                <a:latin typeface="微软雅黑" pitchFamily="34" charset="-122"/>
                <a:ea typeface="微软雅黑" pitchFamily="34" charset="-122"/>
              </a:rPr>
              <a:t>(313)-</a:t>
            </a:r>
            <a:r>
              <a:rPr lang="zh-CN" altLang="en-US" sz="1850" b="1" dirty="0">
                <a:solidFill>
                  <a:srgbClr val="FFFF00"/>
                </a:solidFill>
                <a:latin typeface="微软雅黑" pitchFamily="34" charset="-122"/>
                <a:ea typeface="微软雅黑" pitchFamily="34" charset="-122"/>
              </a:rPr>
              <a:t>研发费用（</a:t>
            </a:r>
            <a:r>
              <a:rPr lang="en-US" altLang="zh-CN" sz="1850" b="1" dirty="0" smtClean="0">
                <a:solidFill>
                  <a:srgbClr val="FFFF00"/>
                </a:solidFill>
                <a:latin typeface="微软雅黑" pitchFamily="34" charset="-122"/>
                <a:ea typeface="微软雅黑" pitchFamily="34" charset="-122"/>
              </a:rPr>
              <a:t>331</a:t>
            </a:r>
            <a:r>
              <a:rPr lang="zh-CN" altLang="en-US" sz="1850" b="1" dirty="0" smtClean="0">
                <a:solidFill>
                  <a:srgbClr val="FFFF00"/>
                </a:solidFill>
                <a:latin typeface="微软雅黑" pitchFamily="34" charset="-122"/>
                <a:ea typeface="微软雅黑" pitchFamily="34" charset="-122"/>
              </a:rPr>
              <a:t>）</a:t>
            </a:r>
            <a:r>
              <a:rPr lang="en-US" altLang="zh-CN" sz="1850" dirty="0" smtClean="0">
                <a:latin typeface="微软雅黑" pitchFamily="34" charset="-122"/>
                <a:ea typeface="微软雅黑" pitchFamily="34" charset="-122"/>
              </a:rPr>
              <a:t>-</a:t>
            </a:r>
            <a:r>
              <a:rPr lang="zh-CN" altLang="en-US" sz="1850" dirty="0">
                <a:latin typeface="微软雅黑" pitchFamily="34" charset="-122"/>
                <a:ea typeface="微软雅黑" pitchFamily="34" charset="-122"/>
              </a:rPr>
              <a:t>财务费用</a:t>
            </a:r>
            <a:r>
              <a:rPr lang="en-US" altLang="zh-CN" sz="1850" dirty="0">
                <a:latin typeface="微软雅黑" pitchFamily="34" charset="-122"/>
                <a:ea typeface="微软雅黑" pitchFamily="34" charset="-122"/>
              </a:rPr>
              <a:t>(317)-</a:t>
            </a:r>
            <a:r>
              <a:rPr lang="zh-CN" altLang="en-US" sz="1850" dirty="0">
                <a:latin typeface="微软雅黑" pitchFamily="34" charset="-122"/>
                <a:ea typeface="微软雅黑" pitchFamily="34" charset="-122"/>
              </a:rPr>
              <a:t>资产减值损失</a:t>
            </a:r>
            <a:r>
              <a:rPr lang="en-US" altLang="zh-CN" sz="1850" dirty="0">
                <a:latin typeface="微软雅黑" pitchFamily="34" charset="-122"/>
                <a:ea typeface="微软雅黑" pitchFamily="34" charset="-122"/>
              </a:rPr>
              <a:t>(320)-</a:t>
            </a:r>
            <a:r>
              <a:rPr lang="zh-CN" altLang="en-US" sz="1850" b="1" dirty="0">
                <a:solidFill>
                  <a:srgbClr val="FFFF00"/>
                </a:solidFill>
                <a:latin typeface="微软雅黑" pitchFamily="34" charset="-122"/>
                <a:ea typeface="微软雅黑" pitchFamily="34" charset="-122"/>
              </a:rPr>
              <a:t>信用减值损失（</a:t>
            </a:r>
            <a:r>
              <a:rPr lang="en-US" altLang="zh-CN" sz="1850" b="1" dirty="0">
                <a:solidFill>
                  <a:srgbClr val="FFFF00"/>
                </a:solidFill>
                <a:latin typeface="微软雅黑" pitchFamily="34" charset="-122"/>
                <a:ea typeface="微软雅黑" pitchFamily="34" charset="-122"/>
              </a:rPr>
              <a:t>333</a:t>
            </a:r>
            <a:r>
              <a:rPr lang="zh-CN" altLang="en-US" sz="1850" b="1" dirty="0">
                <a:solidFill>
                  <a:srgbClr val="FFFF00"/>
                </a:solidFill>
                <a:latin typeface="微软雅黑" pitchFamily="34" charset="-122"/>
                <a:ea typeface="微软雅黑" pitchFamily="34" charset="-122"/>
              </a:rPr>
              <a:t>）</a:t>
            </a:r>
            <a:r>
              <a:rPr lang="en-US" altLang="zh-CN" sz="1850" dirty="0">
                <a:latin typeface="微软雅黑" pitchFamily="34" charset="-122"/>
                <a:ea typeface="微软雅黑" pitchFamily="34" charset="-122"/>
              </a:rPr>
              <a:t>+</a:t>
            </a:r>
            <a:r>
              <a:rPr lang="zh-CN" altLang="en-US" sz="1850" dirty="0">
                <a:latin typeface="微软雅黑" pitchFamily="34" charset="-122"/>
                <a:ea typeface="微软雅黑" pitchFamily="34" charset="-122"/>
              </a:rPr>
              <a:t>其他收益</a:t>
            </a:r>
            <a:r>
              <a:rPr lang="en-US" altLang="zh-CN" sz="1850" dirty="0">
                <a:latin typeface="微软雅黑" pitchFamily="34" charset="-122"/>
                <a:ea typeface="微软雅黑" pitchFamily="34" charset="-122"/>
              </a:rPr>
              <a:t>(330) +</a:t>
            </a:r>
            <a:r>
              <a:rPr lang="zh-CN" altLang="en-US" sz="1850" dirty="0">
                <a:latin typeface="微软雅黑" pitchFamily="34" charset="-122"/>
                <a:ea typeface="微软雅黑" pitchFamily="34" charset="-122"/>
              </a:rPr>
              <a:t>投资收益</a:t>
            </a:r>
            <a:r>
              <a:rPr lang="en-US" altLang="zh-CN" sz="1850" dirty="0">
                <a:latin typeface="微软雅黑" pitchFamily="34" charset="-122"/>
                <a:ea typeface="微软雅黑" pitchFamily="34" charset="-122"/>
              </a:rPr>
              <a:t>(322)+</a:t>
            </a:r>
            <a:r>
              <a:rPr lang="zh-CN" altLang="en-US" sz="1850" b="1" dirty="0">
                <a:solidFill>
                  <a:srgbClr val="FFFF00"/>
                </a:solidFill>
                <a:latin typeface="微软雅黑" pitchFamily="34" charset="-122"/>
                <a:ea typeface="微软雅黑" pitchFamily="34" charset="-122"/>
              </a:rPr>
              <a:t>净敞口套期收益（</a:t>
            </a:r>
            <a:r>
              <a:rPr lang="en-US" altLang="zh-CN" sz="1850" b="1" dirty="0">
                <a:solidFill>
                  <a:srgbClr val="FFFF00"/>
                </a:solidFill>
                <a:latin typeface="微软雅黑" pitchFamily="34" charset="-122"/>
                <a:ea typeface="微软雅黑" pitchFamily="34" charset="-122"/>
              </a:rPr>
              <a:t>334</a:t>
            </a:r>
            <a:r>
              <a:rPr lang="zh-CN" altLang="en-US" sz="1850" b="1" dirty="0" smtClean="0">
                <a:solidFill>
                  <a:srgbClr val="FFFF00"/>
                </a:solidFill>
                <a:latin typeface="微软雅黑" pitchFamily="34" charset="-122"/>
                <a:ea typeface="微软雅黑" pitchFamily="34" charset="-122"/>
              </a:rPr>
              <a:t>）</a:t>
            </a:r>
            <a:r>
              <a:rPr lang="en-US" altLang="zh-CN" sz="1850" dirty="0" smtClean="0">
                <a:latin typeface="微软雅黑" pitchFamily="34" charset="-122"/>
                <a:ea typeface="微软雅黑" pitchFamily="34" charset="-122"/>
              </a:rPr>
              <a:t>+</a:t>
            </a:r>
            <a:r>
              <a:rPr lang="zh-CN" altLang="en-US" sz="1850" dirty="0">
                <a:latin typeface="微软雅黑" pitchFamily="34" charset="-122"/>
                <a:ea typeface="微软雅黑" pitchFamily="34" charset="-122"/>
              </a:rPr>
              <a:t>公允价值变动收益</a:t>
            </a:r>
            <a:r>
              <a:rPr lang="en-US" altLang="zh-CN" sz="1850" dirty="0">
                <a:latin typeface="微软雅黑" pitchFamily="34" charset="-122"/>
                <a:ea typeface="微软雅黑" pitchFamily="34" charset="-122"/>
              </a:rPr>
              <a:t>(321)+</a:t>
            </a:r>
            <a:r>
              <a:rPr lang="zh-CN" altLang="en-US" sz="1850" dirty="0">
                <a:latin typeface="微软雅黑" pitchFamily="34" charset="-122"/>
                <a:ea typeface="微软雅黑" pitchFamily="34" charset="-122"/>
              </a:rPr>
              <a:t>资产处置收益（</a:t>
            </a:r>
            <a:r>
              <a:rPr lang="en-US" altLang="zh-CN" sz="1850" dirty="0">
                <a:latin typeface="微软雅黑" pitchFamily="34" charset="-122"/>
                <a:ea typeface="微软雅黑" pitchFamily="34" charset="-122"/>
              </a:rPr>
              <a:t>335</a:t>
            </a:r>
            <a:r>
              <a:rPr lang="zh-CN" altLang="en-US" sz="1850" dirty="0">
                <a:latin typeface="微软雅黑" pitchFamily="34" charset="-122"/>
                <a:ea typeface="微软雅黑" pitchFamily="34" charset="-122"/>
              </a:rPr>
              <a:t>）</a:t>
            </a:r>
          </a:p>
        </p:txBody>
      </p:sp>
      <p:sp>
        <p:nvSpPr>
          <p:cNvPr id="8" name="内容占位符 2"/>
          <p:cNvSpPr txBox="1">
            <a:spLocks/>
          </p:cNvSpPr>
          <p:nvPr/>
        </p:nvSpPr>
        <p:spPr bwMode="auto">
          <a:xfrm>
            <a:off x="395536" y="4077072"/>
            <a:ext cx="7848872" cy="76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eaLnBrk="1" hangingPunct="1">
              <a:defRPr/>
            </a:pPr>
            <a:r>
              <a:rPr lang="zh-CN" altLang="en-US" sz="2800" b="1" dirty="0" smtClean="0">
                <a:latin typeface="华文仿宋" pitchFamily="2" charset="-122"/>
                <a:ea typeface="华文仿宋" pitchFamily="2" charset="-122"/>
              </a:rPr>
              <a:t>营业利润计算公式（ </a:t>
            </a:r>
            <a:r>
              <a:rPr lang="en-US" altLang="zh-CN" sz="2800" b="1" dirty="0" smtClean="0">
                <a:latin typeface="华文仿宋" pitchFamily="2" charset="-122"/>
                <a:ea typeface="华文仿宋" pitchFamily="2" charset="-122"/>
              </a:rPr>
              <a:t>B203</a:t>
            </a:r>
            <a:r>
              <a:rPr lang="zh-CN" altLang="en-US" sz="2800" b="1" dirty="0" smtClean="0">
                <a:latin typeface="华文仿宋" pitchFamily="2" charset="-122"/>
                <a:ea typeface="华文仿宋" pitchFamily="2" charset="-122"/>
              </a:rPr>
              <a:t>表）</a:t>
            </a:r>
            <a:endParaRPr lang="en-US" altLang="zh-CN" sz="2800" b="1" dirty="0" smtClean="0">
              <a:latin typeface="+mj-ea"/>
              <a:ea typeface="+mj-ea"/>
            </a:endParaRPr>
          </a:p>
          <a:p>
            <a:pPr eaLnBrk="1" hangingPunct="1">
              <a:buFont typeface="Wingdings" pitchFamily="2" charset="2"/>
              <a:buNone/>
              <a:defRPr/>
            </a:pPr>
            <a:endParaRPr lang="en-US" altLang="zh-CN" sz="1800" dirty="0">
              <a:solidFill>
                <a:schemeClr val="lt1"/>
              </a:solidFill>
            </a:endParaRPr>
          </a:p>
          <a:p>
            <a:pPr eaLnBrk="1" hangingPunct="1">
              <a:buFont typeface="Wingdings" pitchFamily="2" charset="2"/>
              <a:buNone/>
              <a:defRPr/>
            </a:pPr>
            <a:endParaRPr lang="en-US" altLang="zh-CN" sz="2800" b="1" dirty="0" smtClean="0">
              <a:latin typeface="+mj-ea"/>
              <a:ea typeface="+mj-ea"/>
            </a:endParaRPr>
          </a:p>
          <a:p>
            <a:pPr eaLnBrk="1" hangingPunct="1">
              <a:buFont typeface="Wingdings" pitchFamily="2" charset="2"/>
              <a:buNone/>
              <a:defRPr/>
            </a:pPr>
            <a:r>
              <a:rPr lang="en-US" altLang="zh-CN" sz="2400" b="1" dirty="0" smtClean="0">
                <a:solidFill>
                  <a:schemeClr val="accent1"/>
                </a:solidFill>
                <a:latin typeface="+mj-ea"/>
                <a:ea typeface="+mj-ea"/>
              </a:rPr>
              <a:t>	</a:t>
            </a:r>
            <a:endParaRPr lang="zh-CN" altLang="en-US" dirty="0"/>
          </a:p>
        </p:txBody>
      </p:sp>
    </p:spTree>
    <p:extLst>
      <p:ext uri="{BB962C8B-B14F-4D97-AF65-F5344CB8AC3E}">
        <p14:creationId xmlns:p14="http://schemas.microsoft.com/office/powerpoint/2010/main" val="7671958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2856756010"/>
              </p:ext>
            </p:extLst>
          </p:nvPr>
        </p:nvGraphicFramePr>
        <p:xfrm>
          <a:off x="1331640" y="2428875"/>
          <a:ext cx="6669406" cy="3000395"/>
        </p:xfrm>
        <a:graphic>
          <a:graphicData uri="http://schemas.openxmlformats.org/drawingml/2006/table">
            <a:tbl>
              <a:tblPr firstRow="1" bandRow="1">
                <a:tableStyleId>{5C22544A-7EE6-4342-B048-85BDC9FD1C3A}</a:tableStyleId>
              </a:tblPr>
              <a:tblGrid>
                <a:gridCol w="1686516"/>
                <a:gridCol w="1609857"/>
                <a:gridCol w="3373033"/>
              </a:tblGrid>
              <a:tr h="932977">
                <a:tc>
                  <a:txBody>
                    <a:bodyPr/>
                    <a:lstStyle/>
                    <a:p>
                      <a:pPr algn="ctr"/>
                      <a:r>
                        <a:rPr lang="zh-CN" altLang="en-US" sz="2400" dirty="0" smtClean="0">
                          <a:latin typeface="微软雅黑" pitchFamily="34" charset="-122"/>
                          <a:ea typeface="微软雅黑" pitchFamily="34" charset="-122"/>
                        </a:rPr>
                        <a:t>报告期别</a:t>
                      </a:r>
                      <a:endParaRPr lang="zh-CN" altLang="en-US" sz="2400" dirty="0">
                        <a:latin typeface="微软雅黑" pitchFamily="34" charset="-122"/>
                        <a:ea typeface="微软雅黑" pitchFamily="34" charset="-122"/>
                      </a:endParaRPr>
                    </a:p>
                  </a:txBody>
                  <a:tcPr anchor="ctr"/>
                </a:tc>
                <a:tc>
                  <a:txBody>
                    <a:bodyPr/>
                    <a:lstStyle/>
                    <a:p>
                      <a:pPr algn="ctr"/>
                      <a:r>
                        <a:rPr lang="zh-CN" altLang="en-US" sz="2400" dirty="0" smtClean="0">
                          <a:latin typeface="微软雅黑" pitchFamily="34" charset="-122"/>
                          <a:ea typeface="微软雅黑" pitchFamily="34" charset="-122"/>
                        </a:rPr>
                        <a:t>表号</a:t>
                      </a:r>
                      <a:endParaRPr lang="zh-CN" altLang="en-US" sz="2400" dirty="0">
                        <a:latin typeface="微软雅黑" pitchFamily="34" charset="-122"/>
                        <a:ea typeface="微软雅黑" pitchFamily="34" charset="-122"/>
                      </a:endParaRPr>
                    </a:p>
                  </a:txBody>
                  <a:tcPr anchor="ctr"/>
                </a:tc>
                <a:tc>
                  <a:txBody>
                    <a:bodyPr/>
                    <a:lstStyle/>
                    <a:p>
                      <a:pPr algn="ctr"/>
                      <a:r>
                        <a:rPr lang="zh-CN" altLang="en-US" sz="2400" dirty="0" smtClean="0">
                          <a:latin typeface="微软雅黑" pitchFamily="34" charset="-122"/>
                          <a:ea typeface="微软雅黑" pitchFamily="34" charset="-122"/>
                        </a:rPr>
                        <a:t>报表名称</a:t>
                      </a:r>
                      <a:endParaRPr lang="zh-CN" altLang="en-US" sz="2400" dirty="0">
                        <a:latin typeface="微软雅黑" pitchFamily="34" charset="-122"/>
                        <a:ea typeface="微软雅黑" pitchFamily="34" charset="-122"/>
                      </a:endParaRPr>
                    </a:p>
                  </a:txBody>
                  <a:tcPr anchor="ctr"/>
                </a:tc>
              </a:tr>
              <a:tr h="1033709">
                <a:tc>
                  <a:txBody>
                    <a:bodyPr/>
                    <a:lstStyle/>
                    <a:p>
                      <a:pPr algn="ctr"/>
                      <a:r>
                        <a:rPr lang="zh-CN" altLang="en-US" sz="2400" dirty="0" smtClean="0">
                          <a:latin typeface="微软雅黑" pitchFamily="34" charset="-122"/>
                          <a:ea typeface="微软雅黑" pitchFamily="34" charset="-122"/>
                        </a:rPr>
                        <a:t>年报</a:t>
                      </a:r>
                      <a:endParaRPr lang="zh-CN" altLang="en-US" sz="2400" dirty="0">
                        <a:latin typeface="微软雅黑" pitchFamily="34" charset="-122"/>
                        <a:ea typeface="微软雅黑" pitchFamily="34" charset="-122"/>
                      </a:endParaRPr>
                    </a:p>
                  </a:txBody>
                  <a:tcPr anchor="ctr"/>
                </a:tc>
                <a:tc>
                  <a:txBody>
                    <a:bodyPr/>
                    <a:lstStyle/>
                    <a:p>
                      <a:pPr algn="ctr"/>
                      <a:r>
                        <a:rPr lang="en-US" altLang="zh-CN" sz="2400" dirty="0" smtClean="0">
                          <a:latin typeface="微软雅黑" pitchFamily="34" charset="-122"/>
                          <a:ea typeface="微软雅黑" pitchFamily="34" charset="-122"/>
                        </a:rPr>
                        <a:t>B603-2</a:t>
                      </a:r>
                      <a:endParaRPr lang="zh-CN" altLang="en-US" sz="2400" dirty="0">
                        <a:latin typeface="微软雅黑" pitchFamily="34" charset="-122"/>
                        <a:ea typeface="微软雅黑" pitchFamily="34" charset="-122"/>
                      </a:endParaRPr>
                    </a:p>
                  </a:txBody>
                  <a:tcPr anchor="ctr"/>
                </a:tc>
                <a:tc>
                  <a:txBody>
                    <a:bodyPr/>
                    <a:lstStyle/>
                    <a:p>
                      <a:pPr algn="ctr"/>
                      <a:r>
                        <a:rPr lang="zh-CN" altLang="en-US" sz="2400" dirty="0" smtClean="0">
                          <a:latin typeface="微软雅黑" pitchFamily="34" charset="-122"/>
                          <a:ea typeface="微软雅黑" pitchFamily="34" charset="-122"/>
                        </a:rPr>
                        <a:t>工业成本费用</a:t>
                      </a:r>
                      <a:endParaRPr lang="zh-CN" altLang="en-US" sz="2400" dirty="0">
                        <a:latin typeface="微软雅黑" pitchFamily="34" charset="-122"/>
                        <a:ea typeface="微软雅黑" pitchFamily="34" charset="-122"/>
                      </a:endParaRPr>
                    </a:p>
                  </a:txBody>
                  <a:tcPr anchor="ctr"/>
                </a:tc>
              </a:tr>
              <a:tr h="1033709">
                <a:tc>
                  <a:txBody>
                    <a:bodyPr/>
                    <a:lstStyle/>
                    <a:p>
                      <a:pPr algn="ctr"/>
                      <a:r>
                        <a:rPr lang="zh-CN" altLang="en-US" sz="2400" dirty="0" smtClean="0">
                          <a:latin typeface="微软雅黑" pitchFamily="34" charset="-122"/>
                          <a:ea typeface="微软雅黑" pitchFamily="34" charset="-122"/>
                        </a:rPr>
                        <a:t>月报</a:t>
                      </a:r>
                      <a:endParaRPr lang="zh-CN" altLang="en-US" sz="2400" dirty="0">
                        <a:latin typeface="微软雅黑" pitchFamily="34" charset="-122"/>
                        <a:ea typeface="微软雅黑" pitchFamily="34" charset="-122"/>
                      </a:endParaRPr>
                    </a:p>
                  </a:txBody>
                  <a:tcPr anchor="ctr"/>
                </a:tc>
                <a:tc>
                  <a:txBody>
                    <a:bodyPr/>
                    <a:lstStyle/>
                    <a:p>
                      <a:pPr algn="ctr"/>
                      <a:r>
                        <a:rPr lang="en-US" altLang="zh-CN" sz="2400" dirty="0" smtClean="0">
                          <a:latin typeface="微软雅黑" pitchFamily="34" charset="-122"/>
                          <a:ea typeface="微软雅黑" pitchFamily="34" charset="-122"/>
                        </a:rPr>
                        <a:t>B203</a:t>
                      </a:r>
                      <a:endParaRPr lang="zh-CN" altLang="en-US" sz="2400" dirty="0">
                        <a:latin typeface="微软雅黑" pitchFamily="34" charset="-122"/>
                        <a:ea typeface="微软雅黑" pitchFamily="34" charset="-122"/>
                      </a:endParaRPr>
                    </a:p>
                  </a:txBody>
                  <a:tcPr anchor="ctr"/>
                </a:tc>
                <a:tc>
                  <a:txBody>
                    <a:bodyPr/>
                    <a:lstStyle/>
                    <a:p>
                      <a:pPr algn="ctr"/>
                      <a:r>
                        <a:rPr lang="zh-CN" altLang="en-US" sz="2400" dirty="0" smtClean="0">
                          <a:latin typeface="微软雅黑" pitchFamily="34" charset="-122"/>
                          <a:ea typeface="微软雅黑" pitchFamily="34" charset="-122"/>
                        </a:rPr>
                        <a:t>财务状况</a:t>
                      </a:r>
                      <a:endParaRPr lang="zh-CN" altLang="en-US" sz="2400" dirty="0">
                        <a:latin typeface="微软雅黑" pitchFamily="34" charset="-122"/>
                        <a:ea typeface="微软雅黑" pitchFamily="34" charset="-122"/>
                      </a:endParaRPr>
                    </a:p>
                  </a:txBody>
                  <a:tcPr anchor="ctr"/>
                </a:tc>
              </a:tr>
            </a:tbl>
          </a:graphicData>
        </a:graphic>
      </p:graphicFrame>
      <p:sp>
        <p:nvSpPr>
          <p:cNvPr id="4116" name="TextBox 5"/>
          <p:cNvSpPr txBox="1">
            <a:spLocks noChangeArrowheads="1"/>
          </p:cNvSpPr>
          <p:nvPr/>
        </p:nvSpPr>
        <p:spPr bwMode="auto">
          <a:xfrm>
            <a:off x="2357438" y="1357313"/>
            <a:ext cx="4714875" cy="646112"/>
          </a:xfrm>
          <a:prstGeom prst="rect">
            <a:avLst/>
          </a:prstGeom>
          <a:noFill/>
          <a:ln w="9525">
            <a:noFill/>
            <a:miter lim="800000"/>
            <a:headEnd/>
            <a:tailEnd/>
          </a:ln>
        </p:spPr>
        <p:txBody>
          <a:bodyPr>
            <a:spAutoFit/>
          </a:bodyPr>
          <a:lstStyle/>
          <a:p>
            <a:pPr algn="ctr" fontAlgn="base">
              <a:spcBef>
                <a:spcPct val="0"/>
              </a:spcBef>
              <a:spcAft>
                <a:spcPct val="0"/>
              </a:spcAft>
            </a:pPr>
            <a:r>
              <a:rPr lang="zh-CN" altLang="en-US" sz="3600" dirty="0" smtClean="0">
                <a:solidFill>
                  <a:prstClr val="black"/>
                </a:solidFill>
                <a:latin typeface="黑体" pitchFamily="2" charset="-122"/>
                <a:ea typeface="黑体" pitchFamily="2" charset="-122"/>
              </a:rPr>
              <a:t>工业</a:t>
            </a:r>
            <a:r>
              <a:rPr lang="zh-CN" altLang="en-US" sz="3600" dirty="0">
                <a:solidFill>
                  <a:prstClr val="black"/>
                </a:solidFill>
                <a:latin typeface="黑体" pitchFamily="2" charset="-122"/>
                <a:ea typeface="黑体" pitchFamily="2" charset="-122"/>
              </a:rPr>
              <a:t>财务</a:t>
            </a:r>
            <a:r>
              <a:rPr lang="zh-CN" altLang="en-US" sz="3600" dirty="0" smtClean="0">
                <a:solidFill>
                  <a:prstClr val="black"/>
                </a:solidFill>
                <a:latin typeface="黑体" pitchFamily="2" charset="-122"/>
                <a:ea typeface="黑体" pitchFamily="2" charset="-122"/>
              </a:rPr>
              <a:t>涉及</a:t>
            </a:r>
            <a:r>
              <a:rPr lang="zh-CN" altLang="en-US" sz="3600" dirty="0">
                <a:solidFill>
                  <a:prstClr val="black"/>
                </a:solidFill>
                <a:latin typeface="黑体" pitchFamily="2" charset="-122"/>
                <a:ea typeface="黑体" pitchFamily="2" charset="-122"/>
              </a:rPr>
              <a:t>的报表</a:t>
            </a:r>
          </a:p>
        </p:txBody>
      </p:sp>
    </p:spTree>
    <p:extLst>
      <p:ext uri="{BB962C8B-B14F-4D97-AF65-F5344CB8AC3E}">
        <p14:creationId xmlns:p14="http://schemas.microsoft.com/office/powerpoint/2010/main" val="1965574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标题 6"/>
          <p:cNvSpPr>
            <a:spLocks noGrp="1"/>
          </p:cNvSpPr>
          <p:nvPr>
            <p:ph type="title"/>
          </p:nvPr>
        </p:nvSpPr>
        <p:spPr>
          <a:xfrm>
            <a:off x="971600" y="548680"/>
            <a:ext cx="6929438" cy="727075"/>
          </a:xfrm>
        </p:spPr>
        <p:txBody>
          <a:bodyPr anchor="ctr"/>
          <a:lstStyle/>
          <a:p>
            <a:pPr algn="ctr" eaLnBrk="1" hangingPunct="1">
              <a:lnSpc>
                <a:spcPct val="145000"/>
              </a:lnSpc>
            </a:pPr>
            <a:r>
              <a:rPr lang="zh-CN" altLang="en-US" sz="3200" b="0" dirty="0" smtClean="0">
                <a:latin typeface="微软雅黑" pitchFamily="34" charset="-122"/>
                <a:ea typeface="微软雅黑" pitchFamily="34" charset="-122"/>
              </a:rPr>
              <a:t>应交增值税</a:t>
            </a:r>
            <a:endParaRPr lang="en-US" altLang="en-US" sz="3200" b="0" dirty="0" smtClean="0">
              <a:latin typeface="微软雅黑" pitchFamily="34" charset="-122"/>
              <a:ea typeface="微软雅黑" pitchFamily="34" charset="-122"/>
            </a:endParaRPr>
          </a:p>
        </p:txBody>
      </p:sp>
      <p:sp>
        <p:nvSpPr>
          <p:cNvPr id="14339" name="Rectangle 3"/>
          <p:cNvSpPr>
            <a:spLocks noGrp="1" noChangeArrowheads="1"/>
          </p:cNvSpPr>
          <p:nvPr>
            <p:ph type="body" sz="half" idx="2"/>
          </p:nvPr>
        </p:nvSpPr>
        <p:spPr>
          <a:xfrm>
            <a:off x="683568" y="1500188"/>
            <a:ext cx="7920880" cy="4691062"/>
          </a:xfrm>
        </p:spPr>
        <p:txBody>
          <a:bodyPr/>
          <a:lstStyle/>
          <a:p>
            <a:r>
              <a:rPr lang="zh-CN" altLang="en-US" sz="2400" b="1" dirty="0" smtClean="0">
                <a:solidFill>
                  <a:srgbClr val="FF0000"/>
                </a:solidFill>
                <a:latin typeface="华文仿宋" pitchFamily="2" charset="-122"/>
                <a:ea typeface="华文仿宋" pitchFamily="2" charset="-122"/>
              </a:rPr>
              <a:t>计算方法一：</a:t>
            </a:r>
            <a:r>
              <a:rPr lang="zh-CN" altLang="en-US" sz="2400" b="1" dirty="0" smtClean="0">
                <a:latin typeface="华文仿宋" pitchFamily="2" charset="-122"/>
                <a:ea typeface="华文仿宋" pitchFamily="2" charset="-122"/>
              </a:rPr>
              <a:t>根据本期会计科目</a:t>
            </a:r>
            <a:endParaRPr lang="en-US" altLang="zh-CN" sz="2400" b="1" dirty="0" smtClean="0">
              <a:latin typeface="华文仿宋" pitchFamily="2" charset="-122"/>
              <a:ea typeface="华文仿宋" pitchFamily="2" charset="-122"/>
            </a:endParaRPr>
          </a:p>
          <a:p>
            <a:pPr>
              <a:lnSpc>
                <a:spcPct val="130000"/>
              </a:lnSpc>
            </a:pP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1</a:t>
            </a:r>
            <a:r>
              <a:rPr lang="zh-CN" altLang="en-US" sz="2400" b="1" dirty="0" smtClean="0">
                <a:latin typeface="华文仿宋" pitchFamily="2" charset="-122"/>
                <a:ea typeface="华文仿宋" pitchFamily="2" charset="-122"/>
              </a:rPr>
              <a:t>）</a:t>
            </a:r>
            <a:r>
              <a:rPr lang="zh-CN" altLang="en-US" sz="2000" dirty="0">
                <a:latin typeface="华文细黑" pitchFamily="2" charset="-122"/>
                <a:ea typeface="华文细黑" pitchFamily="2" charset="-122"/>
              </a:rPr>
              <a:t>“销项税额”、“进项税额转出”、“出口退税”年初至期末贷方累计发生额</a:t>
            </a:r>
            <a:endParaRPr lang="en-US" altLang="zh-CN" sz="2000" dirty="0">
              <a:latin typeface="华文细黑" pitchFamily="2" charset="-122"/>
              <a:ea typeface="华文细黑" pitchFamily="2" charset="-122"/>
            </a:endParaRPr>
          </a:p>
          <a:p>
            <a:pPr>
              <a:lnSpc>
                <a:spcPct val="130000"/>
              </a:lnSpc>
            </a:pPr>
            <a:r>
              <a:rPr lang="zh-CN" altLang="en-US" sz="2400" b="1" dirty="0">
                <a:latin typeface="华文仿宋" pitchFamily="2" charset="-122"/>
                <a:ea typeface="华文仿宋" pitchFamily="2" charset="-122"/>
              </a:rPr>
              <a:t>（</a:t>
            </a:r>
            <a:r>
              <a:rPr lang="en-US" altLang="zh-CN" sz="2400" b="1" dirty="0">
                <a:latin typeface="华文仿宋" pitchFamily="2" charset="-122"/>
                <a:ea typeface="华文仿宋" pitchFamily="2" charset="-122"/>
              </a:rPr>
              <a:t>2</a:t>
            </a:r>
            <a:r>
              <a:rPr lang="zh-CN" altLang="en-US" sz="2400" b="1" dirty="0">
                <a:latin typeface="华文仿宋" pitchFamily="2" charset="-122"/>
                <a:ea typeface="华文仿宋" pitchFamily="2" charset="-122"/>
              </a:rPr>
              <a:t>）</a:t>
            </a:r>
            <a:r>
              <a:rPr lang="zh-CN" altLang="en-US" sz="2000" dirty="0">
                <a:latin typeface="华文细黑" pitchFamily="2" charset="-122"/>
                <a:ea typeface="华文细黑" pitchFamily="2" charset="-122"/>
              </a:rPr>
              <a:t>“进项税额”</a:t>
            </a:r>
            <a:r>
              <a:rPr lang="zh-CN" altLang="en-US" sz="2000" dirty="0">
                <a:latin typeface="华文细黑" pitchFamily="2" charset="-122"/>
                <a:ea typeface="华文细黑" pitchFamily="2" charset="-122"/>
              </a:rPr>
              <a:t>、“出口</a:t>
            </a:r>
            <a:r>
              <a:rPr lang="zh-CN" altLang="en-US" sz="2000" dirty="0">
                <a:latin typeface="华文细黑" pitchFamily="2" charset="-122"/>
                <a:ea typeface="华文细黑" pitchFamily="2" charset="-122"/>
              </a:rPr>
              <a:t>抵减内销产品应纳税额”、“减免税款”年初至期末借方累计发生</a:t>
            </a:r>
            <a:r>
              <a:rPr lang="zh-CN" altLang="en-US" sz="2000" dirty="0" smtClean="0">
                <a:latin typeface="华文细黑" pitchFamily="2" charset="-122"/>
                <a:ea typeface="华文细黑" pitchFamily="2" charset="-122"/>
              </a:rPr>
              <a:t>额</a:t>
            </a:r>
            <a:endParaRPr lang="en-US" altLang="zh-CN" sz="2400" b="1" dirty="0" smtClean="0">
              <a:latin typeface="华文仿宋" pitchFamily="2" charset="-122"/>
              <a:ea typeface="华文仿宋" pitchFamily="2" charset="-122"/>
            </a:endParaRPr>
          </a:p>
          <a:p>
            <a:r>
              <a:rPr lang="zh-CN" altLang="en-US" sz="2400" b="1" dirty="0" smtClean="0">
                <a:latin typeface="华文仿宋" pitchFamily="2" charset="-122"/>
                <a:ea typeface="华文仿宋" pitchFamily="2" charset="-122"/>
              </a:rPr>
              <a:t>取值后按照下述公式计算填报：</a:t>
            </a:r>
            <a:endParaRPr lang="en-US" altLang="zh-CN" sz="2400" dirty="0" smtClean="0">
              <a:solidFill>
                <a:srgbClr val="FF0000"/>
              </a:solidFill>
              <a:latin typeface="微软雅黑" pitchFamily="34" charset="-122"/>
              <a:ea typeface="微软雅黑" pitchFamily="34" charset="-122"/>
            </a:endParaRPr>
          </a:p>
          <a:p>
            <a:pPr>
              <a:lnSpc>
                <a:spcPct val="150000"/>
              </a:lnSpc>
            </a:pPr>
            <a:r>
              <a:rPr lang="zh-CN" altLang="en-US" sz="2000" dirty="0" smtClean="0">
                <a:solidFill>
                  <a:srgbClr val="FF0000"/>
                </a:solidFill>
                <a:latin typeface="微软雅黑" pitchFamily="34" charset="-122"/>
                <a:ea typeface="微软雅黑" pitchFamily="34" charset="-122"/>
              </a:rPr>
              <a:t>应交增值税</a:t>
            </a:r>
            <a:r>
              <a:rPr lang="en-US" sz="2000" dirty="0" smtClean="0">
                <a:solidFill>
                  <a:srgbClr val="FF0000"/>
                </a:solidFill>
                <a:latin typeface="微软雅黑" pitchFamily="34" charset="-122"/>
                <a:ea typeface="微软雅黑" pitchFamily="34" charset="-122"/>
              </a:rPr>
              <a:t> </a:t>
            </a:r>
            <a:r>
              <a:rPr lang="en-US" altLang="zh-CN" sz="2000" dirty="0" smtClean="0">
                <a:solidFill>
                  <a:srgbClr val="FF0000"/>
                </a:solidFill>
                <a:latin typeface="微软雅黑" pitchFamily="34" charset="-122"/>
                <a:ea typeface="微软雅黑" pitchFamily="34" charset="-122"/>
              </a:rPr>
              <a:t>= </a:t>
            </a:r>
            <a:r>
              <a:rPr lang="zh-CN" altLang="en-US" sz="2000" dirty="0" smtClean="0">
                <a:solidFill>
                  <a:srgbClr val="FF0000"/>
                </a:solidFill>
                <a:latin typeface="微软雅黑" pitchFamily="34" charset="-122"/>
                <a:ea typeface="微软雅黑" pitchFamily="34" charset="-122"/>
              </a:rPr>
              <a:t>销项税额 － （进项税额 － 进项税额转出） － 出口抵减内销产品应纳税额 － 减免税款</a:t>
            </a:r>
            <a:r>
              <a:rPr lang="en-US" sz="2000" dirty="0" smtClean="0">
                <a:solidFill>
                  <a:srgbClr val="FF0000"/>
                </a:solidFill>
                <a:latin typeface="微软雅黑" pitchFamily="34" charset="-122"/>
                <a:ea typeface="微软雅黑" pitchFamily="34" charset="-122"/>
              </a:rPr>
              <a:t> </a:t>
            </a:r>
            <a:r>
              <a:rPr lang="en-US" altLang="zh-CN" sz="2000" dirty="0" smtClean="0">
                <a:solidFill>
                  <a:srgbClr val="FF0000"/>
                </a:solidFill>
                <a:latin typeface="微软雅黑" pitchFamily="34" charset="-122"/>
                <a:ea typeface="微软雅黑" pitchFamily="34" charset="-122"/>
              </a:rPr>
              <a:t>+ </a:t>
            </a:r>
            <a:r>
              <a:rPr lang="zh-CN" altLang="en-US" sz="2000" dirty="0" smtClean="0">
                <a:solidFill>
                  <a:srgbClr val="FF0000"/>
                </a:solidFill>
                <a:latin typeface="微软雅黑" pitchFamily="34" charset="-122"/>
                <a:ea typeface="微软雅黑" pitchFamily="34" charset="-122"/>
              </a:rPr>
              <a:t>出口退税</a:t>
            </a:r>
          </a:p>
        </p:txBody>
      </p:sp>
    </p:spTree>
    <p:extLst>
      <p:ext uri="{BB962C8B-B14F-4D97-AF65-F5344CB8AC3E}">
        <p14:creationId xmlns:p14="http://schemas.microsoft.com/office/powerpoint/2010/main" val="2907665510"/>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标题 6"/>
          <p:cNvSpPr>
            <a:spLocks noGrp="1"/>
          </p:cNvSpPr>
          <p:nvPr>
            <p:ph type="title"/>
          </p:nvPr>
        </p:nvSpPr>
        <p:spPr>
          <a:xfrm>
            <a:off x="899592" y="685701"/>
            <a:ext cx="6929438" cy="727075"/>
          </a:xfrm>
        </p:spPr>
        <p:txBody>
          <a:bodyPr anchor="ctr"/>
          <a:lstStyle/>
          <a:p>
            <a:pPr algn="ctr" eaLnBrk="1" hangingPunct="1">
              <a:lnSpc>
                <a:spcPct val="145000"/>
              </a:lnSpc>
            </a:pPr>
            <a:r>
              <a:rPr lang="zh-CN" altLang="en-US" sz="3200" b="0" dirty="0" smtClean="0">
                <a:latin typeface="微软雅黑" pitchFamily="34" charset="-122"/>
                <a:ea typeface="微软雅黑" pitchFamily="34" charset="-122"/>
              </a:rPr>
              <a:t>应交增值税</a:t>
            </a:r>
            <a:endParaRPr lang="en-US" altLang="en-US" sz="3200" b="0" dirty="0" smtClean="0">
              <a:latin typeface="微软雅黑" pitchFamily="34" charset="-122"/>
              <a:ea typeface="微软雅黑" pitchFamily="34" charset="-122"/>
            </a:endParaRPr>
          </a:p>
        </p:txBody>
      </p:sp>
      <p:sp>
        <p:nvSpPr>
          <p:cNvPr id="14339" name="Rectangle 3"/>
          <p:cNvSpPr>
            <a:spLocks noGrp="1" noChangeArrowheads="1"/>
          </p:cNvSpPr>
          <p:nvPr>
            <p:ph type="body" sz="half" idx="2"/>
          </p:nvPr>
        </p:nvSpPr>
        <p:spPr>
          <a:xfrm>
            <a:off x="683568" y="1628800"/>
            <a:ext cx="7848872" cy="4968552"/>
          </a:xfrm>
        </p:spPr>
        <p:txBody>
          <a:bodyPr/>
          <a:lstStyle/>
          <a:p>
            <a:r>
              <a:rPr lang="zh-CN" altLang="en-US" sz="2400" b="1" dirty="0">
                <a:latin typeface="华文仿宋" pitchFamily="2" charset="-122"/>
                <a:ea typeface="华文仿宋" pitchFamily="2" charset="-122"/>
              </a:rPr>
              <a:t>计算方法二：根据本期</a:t>
            </a:r>
            <a:r>
              <a:rPr lang="zh-CN" altLang="zh-CN" sz="2400" b="1" dirty="0">
                <a:latin typeface="华文仿宋" pitchFamily="2" charset="-122"/>
                <a:ea typeface="华文仿宋" pitchFamily="2" charset="-122"/>
              </a:rPr>
              <a:t>《</a:t>
            </a:r>
            <a:r>
              <a:rPr lang="zh-CN" altLang="en-US" sz="2400" b="1" dirty="0">
                <a:latin typeface="华文仿宋" pitchFamily="2" charset="-122"/>
                <a:ea typeface="华文仿宋" pitchFamily="2" charset="-122"/>
              </a:rPr>
              <a:t>增值税纳税申报表（一般纳税人适用）</a:t>
            </a:r>
            <a:r>
              <a:rPr lang="zh-CN" altLang="zh-CN" sz="2400" b="1" dirty="0">
                <a:latin typeface="华文仿宋" pitchFamily="2" charset="-122"/>
                <a:ea typeface="华文仿宋" pitchFamily="2" charset="-122"/>
              </a:rPr>
              <a:t>》</a:t>
            </a:r>
            <a:endParaRPr lang="en-US" altLang="zh-CN" sz="2400" b="1" dirty="0">
              <a:latin typeface="华文仿宋" pitchFamily="2" charset="-122"/>
              <a:ea typeface="华文仿宋" pitchFamily="2" charset="-122"/>
            </a:endParaRPr>
          </a:p>
          <a:p>
            <a:pPr>
              <a:lnSpc>
                <a:spcPct val="130000"/>
              </a:lnSpc>
            </a:pPr>
            <a:r>
              <a:rPr lang="zh-CN" altLang="en-US" sz="2000" dirty="0" smtClean="0">
                <a:latin typeface="华文细黑" pitchFamily="2" charset="-122"/>
                <a:ea typeface="华文细黑" pitchFamily="2" charset="-122"/>
              </a:rPr>
              <a:t> </a:t>
            </a:r>
            <a:r>
              <a:rPr lang="zh-CN" altLang="en-US" sz="1800" dirty="0" smtClean="0">
                <a:latin typeface="华文细黑" pitchFamily="2" charset="-122"/>
                <a:ea typeface="华文细黑" pitchFamily="2" charset="-122"/>
              </a:rPr>
              <a:t>“销项税额”（第</a:t>
            </a:r>
            <a:r>
              <a:rPr lang="en-US" altLang="zh-CN" sz="1800" dirty="0" smtClean="0">
                <a:latin typeface="华文细黑" pitchFamily="2" charset="-122"/>
                <a:ea typeface="华文细黑" pitchFamily="2" charset="-122"/>
              </a:rPr>
              <a:t>11</a:t>
            </a:r>
            <a:r>
              <a:rPr lang="zh-CN" altLang="en-US" sz="1800" dirty="0" smtClean="0">
                <a:latin typeface="华文细黑" pitchFamily="2" charset="-122"/>
                <a:ea typeface="华文细黑" pitchFamily="2" charset="-122"/>
              </a:rPr>
              <a:t>栏）、“进项税额”（第</a:t>
            </a:r>
            <a:r>
              <a:rPr lang="en-US" altLang="zh-CN" sz="1800" dirty="0" smtClean="0">
                <a:latin typeface="华文细黑" pitchFamily="2" charset="-122"/>
                <a:ea typeface="华文细黑" pitchFamily="2" charset="-122"/>
              </a:rPr>
              <a:t>12</a:t>
            </a:r>
            <a:r>
              <a:rPr lang="zh-CN" altLang="en-US" sz="1800" dirty="0" smtClean="0">
                <a:latin typeface="华文细黑" pitchFamily="2" charset="-122"/>
                <a:ea typeface="华文细黑" pitchFamily="2" charset="-122"/>
              </a:rPr>
              <a:t>栏）、“进项税额转出”（第</a:t>
            </a:r>
            <a:r>
              <a:rPr lang="en-US" altLang="zh-CN" sz="1800" dirty="0" smtClean="0">
                <a:latin typeface="华文细黑" pitchFamily="2" charset="-122"/>
                <a:ea typeface="华文细黑" pitchFamily="2" charset="-122"/>
              </a:rPr>
              <a:t>14</a:t>
            </a:r>
            <a:r>
              <a:rPr lang="zh-CN" altLang="en-US" sz="1800" dirty="0" smtClean="0">
                <a:latin typeface="华文细黑" pitchFamily="2" charset="-122"/>
                <a:ea typeface="华文细黑" pitchFamily="2" charset="-122"/>
              </a:rPr>
              <a:t>栏）、“免、抵、退应退税额”（第</a:t>
            </a:r>
            <a:r>
              <a:rPr lang="en-US" altLang="zh-CN" sz="1800" dirty="0" smtClean="0">
                <a:latin typeface="华文细黑" pitchFamily="2" charset="-122"/>
                <a:ea typeface="华文细黑" pitchFamily="2" charset="-122"/>
              </a:rPr>
              <a:t>15</a:t>
            </a:r>
            <a:r>
              <a:rPr lang="zh-CN" altLang="en-US" sz="1800" dirty="0" smtClean="0">
                <a:latin typeface="华文细黑" pitchFamily="2" charset="-122"/>
                <a:ea typeface="华文细黑" pitchFamily="2" charset="-122"/>
              </a:rPr>
              <a:t>栏）、“简易计税办法计算的应纳税额”（第</a:t>
            </a:r>
            <a:r>
              <a:rPr lang="en-US" altLang="zh-CN" sz="1800" dirty="0" smtClean="0">
                <a:latin typeface="华文细黑" pitchFamily="2" charset="-122"/>
                <a:ea typeface="华文细黑" pitchFamily="2" charset="-122"/>
              </a:rPr>
              <a:t>21</a:t>
            </a:r>
            <a:r>
              <a:rPr lang="zh-CN" altLang="en-US" sz="1800" dirty="0" smtClean="0">
                <a:latin typeface="华文细黑" pitchFamily="2" charset="-122"/>
                <a:ea typeface="华文细黑" pitchFamily="2" charset="-122"/>
              </a:rPr>
              <a:t>栏）、“按简易计税办法计算的纳税检查应补缴税额”（第</a:t>
            </a:r>
            <a:r>
              <a:rPr lang="en-US" altLang="zh-CN" sz="1800" dirty="0" smtClean="0">
                <a:latin typeface="华文细黑" pitchFamily="2" charset="-122"/>
                <a:ea typeface="华文细黑" pitchFamily="2" charset="-122"/>
              </a:rPr>
              <a:t>22</a:t>
            </a:r>
            <a:r>
              <a:rPr lang="zh-CN" altLang="en-US" sz="1800" dirty="0" smtClean="0">
                <a:latin typeface="华文细黑" pitchFamily="2" charset="-122"/>
                <a:ea typeface="华文细黑" pitchFamily="2" charset="-122"/>
              </a:rPr>
              <a:t>栏）、“应纳税额减征额”（第</a:t>
            </a:r>
            <a:r>
              <a:rPr lang="en-US" altLang="zh-CN" sz="1800" dirty="0" smtClean="0">
                <a:latin typeface="华文细黑" pitchFamily="2" charset="-122"/>
                <a:ea typeface="华文细黑" pitchFamily="2" charset="-122"/>
              </a:rPr>
              <a:t>23</a:t>
            </a:r>
            <a:r>
              <a:rPr lang="zh-CN" altLang="en-US" sz="1800" dirty="0" smtClean="0">
                <a:latin typeface="华文细黑" pitchFamily="2" charset="-122"/>
                <a:ea typeface="华文细黑" pitchFamily="2" charset="-122"/>
              </a:rPr>
              <a:t>栏）栏目“一般货物、劳务和应税服务”列中“本年累计”列</a:t>
            </a:r>
            <a:endParaRPr lang="en-US" altLang="zh-CN" sz="1800" dirty="0" smtClean="0">
              <a:latin typeface="华文细黑" pitchFamily="2" charset="-122"/>
              <a:ea typeface="华文细黑" pitchFamily="2" charset="-122"/>
            </a:endParaRPr>
          </a:p>
          <a:p>
            <a:r>
              <a:rPr lang="zh-CN" altLang="en-US" sz="2400" b="1" dirty="0" smtClean="0">
                <a:latin typeface="华文仿宋" pitchFamily="2" charset="-122"/>
                <a:ea typeface="华文仿宋" pitchFamily="2" charset="-122"/>
              </a:rPr>
              <a:t>取值</a:t>
            </a:r>
            <a:r>
              <a:rPr lang="zh-CN" altLang="en-US" sz="2400" b="1" dirty="0">
                <a:latin typeface="华文仿宋" pitchFamily="2" charset="-122"/>
                <a:ea typeface="华文仿宋" pitchFamily="2" charset="-122"/>
              </a:rPr>
              <a:t>后按照下述公式计算填报：</a:t>
            </a:r>
            <a:endParaRPr lang="en-US" altLang="zh-CN" sz="2400" dirty="0">
              <a:solidFill>
                <a:srgbClr val="FF0000"/>
              </a:solidFill>
              <a:latin typeface="微软雅黑" pitchFamily="34" charset="-122"/>
              <a:ea typeface="微软雅黑" pitchFamily="34" charset="-122"/>
            </a:endParaRPr>
          </a:p>
          <a:p>
            <a:pPr>
              <a:lnSpc>
                <a:spcPct val="150000"/>
              </a:lnSpc>
            </a:pPr>
            <a:r>
              <a:rPr lang="zh-CN" altLang="en-US" sz="2000" dirty="0" smtClean="0">
                <a:solidFill>
                  <a:srgbClr val="FF0000"/>
                </a:solidFill>
                <a:latin typeface="微软雅黑" pitchFamily="34" charset="-122"/>
                <a:ea typeface="微软雅黑" pitchFamily="34" charset="-122"/>
              </a:rPr>
              <a:t>应交增值税</a:t>
            </a:r>
            <a:r>
              <a:rPr lang="en-US" sz="2000" dirty="0" smtClean="0">
                <a:solidFill>
                  <a:srgbClr val="FF0000"/>
                </a:solidFill>
                <a:latin typeface="微软雅黑" pitchFamily="34" charset="-122"/>
                <a:ea typeface="微软雅黑" pitchFamily="34" charset="-122"/>
              </a:rPr>
              <a:t> </a:t>
            </a:r>
            <a:r>
              <a:rPr lang="en-US" altLang="zh-CN" sz="2000" dirty="0" smtClean="0">
                <a:solidFill>
                  <a:srgbClr val="FF0000"/>
                </a:solidFill>
                <a:latin typeface="微软雅黑" pitchFamily="34" charset="-122"/>
                <a:ea typeface="微软雅黑" pitchFamily="34" charset="-122"/>
              </a:rPr>
              <a:t>= </a:t>
            </a:r>
            <a:r>
              <a:rPr lang="zh-CN" altLang="en-US" sz="2000" dirty="0" smtClean="0">
                <a:solidFill>
                  <a:srgbClr val="FF0000"/>
                </a:solidFill>
                <a:latin typeface="微软雅黑" pitchFamily="34" charset="-122"/>
                <a:ea typeface="微软雅黑" pitchFamily="34" charset="-122"/>
              </a:rPr>
              <a:t>销项税额－（进项税额－进项税额转出－免、抵、退应退税额）</a:t>
            </a:r>
            <a:r>
              <a:rPr lang="en-US" sz="2000" dirty="0" smtClean="0">
                <a:solidFill>
                  <a:srgbClr val="FF0000"/>
                </a:solidFill>
                <a:latin typeface="微软雅黑" pitchFamily="34" charset="-122"/>
                <a:ea typeface="微软雅黑" pitchFamily="34" charset="-122"/>
              </a:rPr>
              <a:t> </a:t>
            </a:r>
            <a:r>
              <a:rPr lang="en-US" altLang="zh-CN" sz="2000" dirty="0" smtClean="0">
                <a:solidFill>
                  <a:srgbClr val="FF0000"/>
                </a:solidFill>
                <a:latin typeface="微软雅黑" pitchFamily="34" charset="-122"/>
                <a:ea typeface="微软雅黑" pitchFamily="34" charset="-122"/>
              </a:rPr>
              <a:t>+ </a:t>
            </a:r>
            <a:r>
              <a:rPr lang="zh-CN" altLang="en-US" sz="2000" dirty="0" smtClean="0">
                <a:solidFill>
                  <a:srgbClr val="FF0000"/>
                </a:solidFill>
                <a:latin typeface="微软雅黑" pitchFamily="34" charset="-122"/>
                <a:ea typeface="微软雅黑" pitchFamily="34" charset="-122"/>
              </a:rPr>
              <a:t>简易计税办法计算的应纳税额</a:t>
            </a:r>
            <a:r>
              <a:rPr lang="en-US" sz="2000" dirty="0" smtClean="0">
                <a:solidFill>
                  <a:srgbClr val="FF0000"/>
                </a:solidFill>
                <a:latin typeface="微软雅黑" pitchFamily="34" charset="-122"/>
                <a:ea typeface="微软雅黑" pitchFamily="34" charset="-122"/>
              </a:rPr>
              <a:t> </a:t>
            </a:r>
            <a:r>
              <a:rPr lang="en-US" altLang="zh-CN" sz="2000" dirty="0" smtClean="0">
                <a:solidFill>
                  <a:srgbClr val="FF0000"/>
                </a:solidFill>
                <a:latin typeface="微软雅黑" pitchFamily="34" charset="-122"/>
                <a:ea typeface="微软雅黑" pitchFamily="34" charset="-122"/>
              </a:rPr>
              <a:t>+ </a:t>
            </a:r>
            <a:r>
              <a:rPr lang="zh-CN" altLang="en-US" sz="2000" dirty="0" smtClean="0">
                <a:solidFill>
                  <a:srgbClr val="FF0000"/>
                </a:solidFill>
                <a:latin typeface="微软雅黑" pitchFamily="34" charset="-122"/>
                <a:ea typeface="微软雅黑" pitchFamily="34" charset="-122"/>
              </a:rPr>
              <a:t>按简易计税办法计算的纳税检查应补缴税额 － 应纳税额减征额</a:t>
            </a:r>
          </a:p>
        </p:txBody>
      </p:sp>
    </p:spTree>
    <p:extLst>
      <p:ext uri="{BB962C8B-B14F-4D97-AF65-F5344CB8AC3E}">
        <p14:creationId xmlns:p14="http://schemas.microsoft.com/office/powerpoint/2010/main" val="433630084"/>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标题 6"/>
          <p:cNvSpPr>
            <a:spLocks noGrp="1"/>
          </p:cNvSpPr>
          <p:nvPr>
            <p:ph type="title"/>
          </p:nvPr>
        </p:nvSpPr>
        <p:spPr>
          <a:xfrm>
            <a:off x="1043608" y="764704"/>
            <a:ext cx="6929438" cy="727075"/>
          </a:xfrm>
        </p:spPr>
        <p:txBody>
          <a:bodyPr anchor="ctr"/>
          <a:lstStyle/>
          <a:p>
            <a:pPr algn="ctr" eaLnBrk="1" hangingPunct="1">
              <a:lnSpc>
                <a:spcPct val="145000"/>
              </a:lnSpc>
            </a:pPr>
            <a:r>
              <a:rPr lang="zh-CN" altLang="en-US" sz="3200" b="0" dirty="0" smtClean="0">
                <a:latin typeface="微软雅黑" pitchFamily="34" charset="-122"/>
                <a:ea typeface="微软雅黑" pitchFamily="34" charset="-122"/>
              </a:rPr>
              <a:t>应交增值税</a:t>
            </a:r>
            <a:endParaRPr lang="en-US" altLang="en-US" sz="3200" b="0" dirty="0" smtClean="0">
              <a:latin typeface="微软雅黑" pitchFamily="34" charset="-122"/>
              <a:ea typeface="微软雅黑" pitchFamily="34" charset="-122"/>
            </a:endParaRPr>
          </a:p>
        </p:txBody>
      </p:sp>
      <p:sp>
        <p:nvSpPr>
          <p:cNvPr id="14339" name="Rectangle 3"/>
          <p:cNvSpPr>
            <a:spLocks noGrp="1" noChangeArrowheads="1"/>
          </p:cNvSpPr>
          <p:nvPr>
            <p:ph type="body" sz="half" idx="2"/>
          </p:nvPr>
        </p:nvSpPr>
        <p:spPr>
          <a:xfrm>
            <a:off x="755576" y="1772816"/>
            <a:ext cx="7643812" cy="4691062"/>
          </a:xfrm>
        </p:spPr>
        <p:txBody>
          <a:bodyPr/>
          <a:lstStyle/>
          <a:p>
            <a:pPr eaLnBrk="1" hangingPunct="1">
              <a:spcBef>
                <a:spcPts val="600"/>
              </a:spcBef>
              <a:spcAft>
                <a:spcPts val="1800"/>
              </a:spcAft>
            </a:pPr>
            <a:r>
              <a:rPr lang="zh-CN" altLang="en-US" sz="2000" dirty="0" smtClean="0">
                <a:latin typeface="微软雅黑" pitchFamily="34" charset="-122"/>
                <a:ea typeface="微软雅黑" pitchFamily="34" charset="-122"/>
              </a:rPr>
              <a:t>     除一般货物及劳务对应的项目外，“应交增值税”还应该包括</a:t>
            </a:r>
            <a:r>
              <a:rPr lang="zh-CN" altLang="en-US" sz="2000" dirty="0" smtClean="0">
                <a:solidFill>
                  <a:srgbClr val="FF0000"/>
                </a:solidFill>
                <a:latin typeface="微软雅黑" pitchFamily="34" charset="-122"/>
                <a:ea typeface="微软雅黑" pitchFamily="34" charset="-122"/>
              </a:rPr>
              <a:t>即征即退</a:t>
            </a:r>
            <a:r>
              <a:rPr lang="zh-CN" altLang="en-US" sz="2000" dirty="0" smtClean="0">
                <a:latin typeface="微软雅黑" pitchFamily="34" charset="-122"/>
                <a:ea typeface="微软雅黑" pitchFamily="34" charset="-122"/>
              </a:rPr>
              <a:t>货物及劳务的对应项目。</a:t>
            </a:r>
            <a:endParaRPr lang="en-US" altLang="zh-CN" sz="2000" dirty="0" smtClean="0">
              <a:latin typeface="微软雅黑" pitchFamily="34" charset="-122"/>
              <a:ea typeface="微软雅黑" pitchFamily="34" charset="-122"/>
            </a:endParaRPr>
          </a:p>
          <a:p>
            <a:pPr marL="342900" indent="-342900" eaLnBrk="1" hangingPunct="1">
              <a:lnSpc>
                <a:spcPct val="130000"/>
              </a:lnSpc>
              <a:spcBef>
                <a:spcPts val="600"/>
              </a:spcBef>
              <a:spcAft>
                <a:spcPts val="1800"/>
              </a:spcAft>
              <a:buFont typeface="Wingdings" pitchFamily="2" charset="2"/>
              <a:buChar char="Ø"/>
            </a:pPr>
            <a:r>
              <a:rPr lang="zh-CN" altLang="en-US" sz="2000" dirty="0" smtClean="0">
                <a:latin typeface="微软雅黑" pitchFamily="34" charset="-122"/>
                <a:ea typeface="微软雅黑" pitchFamily="34" charset="-122"/>
              </a:rPr>
              <a:t> 定报中的指标为</a:t>
            </a:r>
            <a:r>
              <a:rPr lang="zh-CN" altLang="en-US" sz="2000" dirty="0" smtClean="0">
                <a:solidFill>
                  <a:srgbClr val="FF0000"/>
                </a:solidFill>
                <a:latin typeface="微软雅黑" pitchFamily="34" charset="-122"/>
                <a:ea typeface="微软雅黑" pitchFamily="34" charset="-122"/>
              </a:rPr>
              <a:t>累计数据</a:t>
            </a:r>
            <a:r>
              <a:rPr lang="zh-CN" altLang="en-US" sz="2000" dirty="0" smtClean="0">
                <a:latin typeface="微软雅黑" pitchFamily="34" charset="-122"/>
                <a:ea typeface="微软雅黑" pitchFamily="34" charset="-122"/>
              </a:rPr>
              <a:t>，不要只填写当月数据</a:t>
            </a:r>
            <a:endParaRPr lang="en-US" altLang="zh-CN" sz="2000" dirty="0" smtClean="0">
              <a:latin typeface="微软雅黑" pitchFamily="34" charset="-122"/>
              <a:ea typeface="微软雅黑" pitchFamily="34" charset="-122"/>
            </a:endParaRPr>
          </a:p>
          <a:p>
            <a:pPr marL="342900" indent="-342900" eaLnBrk="1" hangingPunct="1">
              <a:lnSpc>
                <a:spcPct val="130000"/>
              </a:lnSpc>
              <a:spcBef>
                <a:spcPts val="600"/>
              </a:spcBef>
              <a:spcAft>
                <a:spcPts val="1800"/>
              </a:spcAft>
              <a:buFont typeface="Wingdings" pitchFamily="2" charset="2"/>
              <a:buChar char="Ø"/>
            </a:pPr>
            <a:r>
              <a:rPr lang="zh-CN" altLang="en-US" sz="2000" dirty="0" smtClean="0">
                <a:latin typeface="微软雅黑" pitchFamily="34" charset="-122"/>
                <a:ea typeface="微软雅黑" pitchFamily="34" charset="-122"/>
              </a:rPr>
              <a:t> 计算出来的结果如果小于</a:t>
            </a:r>
            <a:r>
              <a:rPr lang="en-US" altLang="zh-CN" sz="2000" dirty="0" smtClean="0">
                <a:latin typeface="微软雅黑" pitchFamily="34" charset="-122"/>
                <a:ea typeface="微软雅黑" pitchFamily="34" charset="-122"/>
              </a:rPr>
              <a:t>0</a:t>
            </a:r>
            <a:r>
              <a:rPr lang="zh-CN" altLang="en-US" sz="2000" dirty="0" smtClean="0">
                <a:latin typeface="微软雅黑" pitchFamily="34" charset="-122"/>
                <a:ea typeface="微软雅黑" pitchFamily="34" charset="-122"/>
              </a:rPr>
              <a:t>，直接</a:t>
            </a:r>
            <a:r>
              <a:rPr lang="zh-CN" altLang="en-US" sz="2000" dirty="0" smtClean="0">
                <a:solidFill>
                  <a:srgbClr val="FF0000"/>
                </a:solidFill>
                <a:latin typeface="微软雅黑" pitchFamily="34" charset="-122"/>
                <a:ea typeface="微软雅黑" pitchFamily="34" charset="-122"/>
              </a:rPr>
              <a:t>填写负数</a:t>
            </a:r>
            <a:r>
              <a:rPr lang="zh-CN" altLang="en-US" sz="2000" dirty="0" smtClean="0">
                <a:latin typeface="微软雅黑" pitchFamily="34" charset="-122"/>
                <a:ea typeface="微软雅黑" pitchFamily="34" charset="-122"/>
              </a:rPr>
              <a:t>，不能以</a:t>
            </a:r>
            <a:r>
              <a:rPr lang="en-US" altLang="zh-CN" sz="2000" dirty="0" smtClean="0">
                <a:latin typeface="微软雅黑" pitchFamily="34" charset="-122"/>
                <a:ea typeface="微软雅黑" pitchFamily="34" charset="-122"/>
              </a:rPr>
              <a:t>0</a:t>
            </a:r>
            <a:r>
              <a:rPr lang="zh-CN" altLang="en-US" sz="2000" dirty="0" smtClean="0">
                <a:latin typeface="微软雅黑" pitchFamily="34" charset="-122"/>
                <a:ea typeface="微软雅黑" pitchFamily="34" charset="-122"/>
              </a:rPr>
              <a:t>代替，也不能直接填上期数</a:t>
            </a:r>
            <a:endParaRPr lang="en-US" altLang="zh-CN" sz="2000" dirty="0" smtClean="0">
              <a:latin typeface="微软雅黑" pitchFamily="34" charset="-122"/>
              <a:ea typeface="微软雅黑" pitchFamily="34" charset="-122"/>
            </a:endParaRPr>
          </a:p>
          <a:p>
            <a:pPr marL="342900" lvl="1" indent="-342900" eaLnBrk="1" hangingPunct="1">
              <a:lnSpc>
                <a:spcPct val="130000"/>
              </a:lnSpc>
              <a:spcBef>
                <a:spcPts val="600"/>
              </a:spcBef>
              <a:spcAft>
                <a:spcPts val="1800"/>
              </a:spcAft>
              <a:buFont typeface="Wingdings" pitchFamily="2" charset="2"/>
              <a:buChar char="Ø"/>
            </a:pPr>
            <a:r>
              <a:rPr lang="zh-CN" altLang="en-US" sz="2000" dirty="0" smtClean="0">
                <a:latin typeface="微软雅黑" pitchFamily="34" charset="-122"/>
                <a:ea typeface="微软雅黑" pitchFamily="34" charset="-122"/>
              </a:rPr>
              <a:t>填报</a:t>
            </a:r>
            <a:r>
              <a:rPr lang="en-US" altLang="zh-CN" sz="2000" dirty="0" smtClean="0">
                <a:latin typeface="微软雅黑" pitchFamily="34" charset="-122"/>
                <a:ea typeface="微软雅黑" pitchFamily="34" charset="-122"/>
              </a:rPr>
              <a:t>B603-2</a:t>
            </a:r>
            <a:r>
              <a:rPr lang="zh-CN" altLang="en-US" sz="2000" dirty="0" smtClean="0">
                <a:latin typeface="微软雅黑" pitchFamily="34" charset="-122"/>
                <a:ea typeface="微软雅黑" pitchFamily="34" charset="-122"/>
              </a:rPr>
              <a:t>中“应交增值税”注意区分两种纳税形式：一般纳税人需要分别填写销项税、进项税，再计算填写应交增值税；而</a:t>
            </a:r>
            <a:r>
              <a:rPr lang="zh-CN" altLang="en-US" sz="2000" dirty="0" smtClean="0">
                <a:solidFill>
                  <a:srgbClr val="FF0000"/>
                </a:solidFill>
                <a:latin typeface="微软雅黑" pitchFamily="34" charset="-122"/>
                <a:ea typeface="微软雅黑" pitchFamily="34" charset="-122"/>
              </a:rPr>
              <a:t>小规模纳税人</a:t>
            </a:r>
            <a:r>
              <a:rPr lang="zh-CN" altLang="en-US" sz="2000" dirty="0" smtClean="0">
                <a:latin typeface="微软雅黑" pitchFamily="34" charset="-122"/>
                <a:ea typeface="微软雅黑" pitchFamily="34" charset="-122"/>
              </a:rPr>
              <a:t>、选择</a:t>
            </a:r>
            <a:r>
              <a:rPr lang="zh-CN" altLang="en-US" sz="2000" dirty="0" smtClean="0">
                <a:solidFill>
                  <a:srgbClr val="FF0000"/>
                </a:solidFill>
                <a:latin typeface="微软雅黑" pitchFamily="34" charset="-122"/>
                <a:ea typeface="微软雅黑" pitchFamily="34" charset="-122"/>
              </a:rPr>
              <a:t>简易征收</a:t>
            </a:r>
            <a:r>
              <a:rPr lang="zh-CN" altLang="en-US" sz="2000" dirty="0" smtClean="0">
                <a:latin typeface="微软雅黑" pitchFamily="34" charset="-122"/>
                <a:ea typeface="微软雅黑" pitchFamily="34" charset="-122"/>
              </a:rPr>
              <a:t>的企业，直接填写应交增值税，</a:t>
            </a:r>
            <a:r>
              <a:rPr lang="zh-CN" altLang="en-US" sz="2000" dirty="0" smtClean="0">
                <a:solidFill>
                  <a:srgbClr val="FF0000"/>
                </a:solidFill>
                <a:latin typeface="微软雅黑" pitchFamily="34" charset="-122"/>
                <a:ea typeface="微软雅黑" pitchFamily="34" charset="-122"/>
              </a:rPr>
              <a:t>不再填写销项税额</a:t>
            </a:r>
            <a:r>
              <a:rPr lang="zh-CN" altLang="en-US" sz="2000" b="1" dirty="0" smtClean="0">
                <a:latin typeface="华文仿宋" pitchFamily="2" charset="-122"/>
                <a:ea typeface="华文仿宋" pitchFamily="2" charset="-122"/>
              </a:rPr>
              <a:t>。</a:t>
            </a:r>
          </a:p>
        </p:txBody>
      </p:sp>
    </p:spTree>
    <p:extLst>
      <p:ext uri="{BB962C8B-B14F-4D97-AF65-F5344CB8AC3E}">
        <p14:creationId xmlns:p14="http://schemas.microsoft.com/office/powerpoint/2010/main" val="2223717743"/>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标题 6"/>
          <p:cNvSpPr>
            <a:spLocks noGrp="1"/>
          </p:cNvSpPr>
          <p:nvPr>
            <p:ph type="title"/>
          </p:nvPr>
        </p:nvSpPr>
        <p:spPr>
          <a:xfrm>
            <a:off x="1143000" y="857250"/>
            <a:ext cx="6929438" cy="727075"/>
          </a:xfrm>
        </p:spPr>
        <p:txBody>
          <a:bodyPr anchor="ctr"/>
          <a:lstStyle/>
          <a:p>
            <a:pPr algn="ctr" eaLnBrk="1" hangingPunct="1"/>
            <a:r>
              <a:rPr lang="en-US" altLang="zh-CN" sz="4000" b="0" dirty="0" smtClean="0">
                <a:latin typeface="黑体" pitchFamily="49" charset="-122"/>
                <a:ea typeface="黑体" pitchFamily="49" charset="-122"/>
              </a:rPr>
              <a:t>B203</a:t>
            </a:r>
            <a:r>
              <a:rPr lang="zh-CN" altLang="en-US" sz="4000" b="0" dirty="0" smtClean="0">
                <a:latin typeface="黑体" pitchFamily="49" charset="-122"/>
                <a:ea typeface="黑体" pitchFamily="49" charset="-122"/>
              </a:rPr>
              <a:t>填报注意事项</a:t>
            </a:r>
            <a:endParaRPr lang="en-US" altLang="en-US" sz="4000" b="0" dirty="0" smtClean="0">
              <a:latin typeface="黑体" pitchFamily="49" charset="-122"/>
              <a:ea typeface="黑体" pitchFamily="49" charset="-122"/>
            </a:endParaRPr>
          </a:p>
        </p:txBody>
      </p:sp>
      <p:sp>
        <p:nvSpPr>
          <p:cNvPr id="14339" name="Rectangle 3"/>
          <p:cNvSpPr>
            <a:spLocks noGrp="1" noChangeArrowheads="1"/>
          </p:cNvSpPr>
          <p:nvPr>
            <p:ph type="body" sz="half" idx="2"/>
          </p:nvPr>
        </p:nvSpPr>
        <p:spPr>
          <a:xfrm>
            <a:off x="899592" y="1700808"/>
            <a:ext cx="7920880" cy="4176000"/>
          </a:xfrm>
        </p:spPr>
        <p:txBody>
          <a:bodyPr/>
          <a:lstStyle/>
          <a:p>
            <a:pPr marL="342900" indent="-342900" eaLnBrk="1" hangingPunct="1">
              <a:lnSpc>
                <a:spcPct val="200000"/>
              </a:lnSpc>
              <a:spcBef>
                <a:spcPct val="0"/>
              </a:spcBef>
              <a:buFont typeface="Wingdings" pitchFamily="2" charset="2"/>
              <a:buChar char="Ø"/>
            </a:pPr>
            <a:r>
              <a:rPr lang="en-US" altLang="zh-CN" sz="2400" dirty="0" smtClean="0">
                <a:latin typeface="微软雅黑" pitchFamily="34" charset="-122"/>
                <a:ea typeface="微软雅黑" pitchFamily="34" charset="-122"/>
              </a:rPr>
              <a:t>1</a:t>
            </a:r>
            <a:r>
              <a:rPr lang="zh-CN" altLang="en-US" sz="2400" dirty="0" smtClean="0">
                <a:latin typeface="微软雅黑" pitchFamily="34" charset="-122"/>
                <a:ea typeface="微软雅黑" pitchFamily="34" charset="-122"/>
              </a:rPr>
              <a:t>、</a:t>
            </a:r>
            <a:r>
              <a:rPr lang="zh-CN" altLang="en-US" sz="2150" dirty="0" smtClean="0">
                <a:latin typeface="微软雅黑" pitchFamily="34" charset="-122"/>
                <a:ea typeface="微软雅黑" pitchFamily="34" charset="-122"/>
              </a:rPr>
              <a:t>新增企业、新增指标的</a:t>
            </a:r>
            <a:r>
              <a:rPr lang="zh-CN" altLang="en-US" sz="2150" dirty="0" smtClean="0">
                <a:solidFill>
                  <a:srgbClr val="FF0000"/>
                </a:solidFill>
                <a:latin typeface="微软雅黑" pitchFamily="34" charset="-122"/>
                <a:ea typeface="微软雅黑" pitchFamily="34" charset="-122"/>
              </a:rPr>
              <a:t>同期数</a:t>
            </a:r>
            <a:r>
              <a:rPr lang="zh-CN" altLang="en-US" sz="2150" dirty="0" smtClean="0">
                <a:latin typeface="微软雅黑" pitchFamily="34" charset="-122"/>
                <a:ea typeface="微软雅黑" pitchFamily="34" charset="-122"/>
              </a:rPr>
              <a:t>一定不要漏填；</a:t>
            </a:r>
            <a:endParaRPr lang="en-US" altLang="zh-CN" sz="2150" dirty="0" smtClean="0">
              <a:latin typeface="微软雅黑" pitchFamily="34" charset="-122"/>
              <a:ea typeface="微软雅黑" pitchFamily="34" charset="-122"/>
            </a:endParaRPr>
          </a:p>
          <a:p>
            <a:pPr marL="342900" indent="-342900" eaLnBrk="1" hangingPunct="1">
              <a:lnSpc>
                <a:spcPct val="200000"/>
              </a:lnSpc>
              <a:spcBef>
                <a:spcPct val="0"/>
              </a:spcBef>
              <a:buFont typeface="Wingdings" pitchFamily="2" charset="2"/>
              <a:buChar char="Ø"/>
            </a:pPr>
            <a:r>
              <a:rPr lang="en-US" altLang="zh-CN" sz="2150" dirty="0" smtClean="0">
                <a:latin typeface="微软雅黑" pitchFamily="34" charset="-122"/>
                <a:ea typeface="微软雅黑" pitchFamily="34" charset="-122"/>
              </a:rPr>
              <a:t>2</a:t>
            </a:r>
            <a:r>
              <a:rPr lang="zh-CN" altLang="en-US" sz="2150" dirty="0" smtClean="0">
                <a:latin typeface="微软雅黑" pitchFamily="34" charset="-122"/>
                <a:ea typeface="微软雅黑" pitchFamily="34" charset="-122"/>
              </a:rPr>
              <a:t>、对于一些指标含义有变动的指标（如管理费用、应收票据及账款等），注意修改或者补填</a:t>
            </a:r>
            <a:r>
              <a:rPr lang="zh-CN" altLang="en-US" sz="2150" dirty="0" smtClean="0">
                <a:solidFill>
                  <a:srgbClr val="FF0000"/>
                </a:solidFill>
                <a:latin typeface="微软雅黑" pitchFamily="34" charset="-122"/>
                <a:ea typeface="微软雅黑" pitchFamily="34" charset="-122"/>
              </a:rPr>
              <a:t>同期数</a:t>
            </a:r>
            <a:r>
              <a:rPr lang="zh-CN" altLang="en-US" sz="2150" dirty="0" smtClean="0">
                <a:latin typeface="微软雅黑" pitchFamily="34" charset="-122"/>
                <a:ea typeface="微软雅黑" pitchFamily="34" charset="-122"/>
              </a:rPr>
              <a:t>；</a:t>
            </a:r>
            <a:endParaRPr lang="en-US" altLang="zh-CN" sz="2150" dirty="0" smtClean="0">
              <a:latin typeface="微软雅黑" pitchFamily="34" charset="-122"/>
              <a:ea typeface="微软雅黑" pitchFamily="34" charset="-122"/>
            </a:endParaRPr>
          </a:p>
          <a:p>
            <a:pPr marL="342900" indent="-342900" eaLnBrk="1" hangingPunct="1">
              <a:lnSpc>
                <a:spcPct val="200000"/>
              </a:lnSpc>
              <a:spcBef>
                <a:spcPct val="0"/>
              </a:spcBef>
              <a:buFont typeface="Wingdings" pitchFamily="2" charset="2"/>
              <a:buChar char="Ø"/>
            </a:pPr>
            <a:r>
              <a:rPr lang="en-US" altLang="zh-CN" sz="2150" dirty="0" smtClean="0">
                <a:latin typeface="微软雅黑" pitchFamily="34" charset="-122"/>
                <a:ea typeface="微软雅黑" pitchFamily="34" charset="-122"/>
              </a:rPr>
              <a:t>3</a:t>
            </a:r>
            <a:r>
              <a:rPr lang="zh-CN" altLang="en-US" sz="2150" dirty="0" smtClean="0">
                <a:latin typeface="微软雅黑" pitchFamily="34" charset="-122"/>
                <a:ea typeface="微软雅黑" pitchFamily="34" charset="-122"/>
              </a:rPr>
              <a:t>、根据本企业财务账，</a:t>
            </a:r>
            <a:r>
              <a:rPr lang="zh-CN" altLang="en-US" sz="2150" dirty="0">
                <a:latin typeface="微软雅黑" pitchFamily="34" charset="-122"/>
                <a:ea typeface="微软雅黑" pitchFamily="34" charset="-122"/>
              </a:rPr>
              <a:t>统计</a:t>
            </a:r>
            <a:r>
              <a:rPr lang="zh-CN" altLang="en-US" sz="2150" dirty="0" smtClean="0">
                <a:latin typeface="微软雅黑" pitchFamily="34" charset="-122"/>
                <a:ea typeface="微软雅黑" pitchFamily="34" charset="-122"/>
              </a:rPr>
              <a:t>指标在会计财务账没有设置的科目不需要填报；</a:t>
            </a:r>
            <a:endParaRPr lang="en-US" altLang="zh-CN" sz="2150" dirty="0" smtClean="0">
              <a:latin typeface="微软雅黑" pitchFamily="34" charset="-122"/>
              <a:ea typeface="微软雅黑" pitchFamily="34" charset="-122"/>
            </a:endParaRPr>
          </a:p>
          <a:p>
            <a:pPr marL="342900" indent="-342900" eaLnBrk="1" hangingPunct="1">
              <a:lnSpc>
                <a:spcPct val="200000"/>
              </a:lnSpc>
              <a:spcBef>
                <a:spcPct val="0"/>
              </a:spcBef>
              <a:buFont typeface="Wingdings" pitchFamily="2" charset="2"/>
              <a:buChar char="Ø"/>
            </a:pPr>
            <a:r>
              <a:rPr lang="en-US" altLang="zh-CN" sz="2150" dirty="0" smtClean="0">
                <a:latin typeface="微软雅黑" pitchFamily="34" charset="-122"/>
                <a:ea typeface="微软雅黑" pitchFamily="34" charset="-122"/>
              </a:rPr>
              <a:t>4</a:t>
            </a:r>
            <a:r>
              <a:rPr lang="zh-CN" altLang="en-US" sz="2150" dirty="0" smtClean="0">
                <a:latin typeface="微软雅黑" pitchFamily="34" charset="-122"/>
                <a:ea typeface="微软雅黑" pitchFamily="34" charset="-122"/>
              </a:rPr>
              <a:t>、从年初到本期的累计数，避免误填成当月数据。</a:t>
            </a:r>
            <a:endParaRPr lang="en-US" altLang="zh-CN" sz="2150" dirty="0" smtClean="0">
              <a:latin typeface="微软雅黑" pitchFamily="34" charset="-122"/>
              <a:ea typeface="微软雅黑" pitchFamily="34" charset="-122"/>
            </a:endParaRPr>
          </a:p>
        </p:txBody>
      </p:sp>
    </p:spTree>
    <p:extLst>
      <p:ext uri="{BB962C8B-B14F-4D97-AF65-F5344CB8AC3E}">
        <p14:creationId xmlns:p14="http://schemas.microsoft.com/office/powerpoint/2010/main" val="962400218"/>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2281132791"/>
              </p:ext>
            </p:extLst>
          </p:nvPr>
        </p:nvGraphicFramePr>
        <p:xfrm>
          <a:off x="467543" y="1052736"/>
          <a:ext cx="8352928" cy="5541765"/>
        </p:xfrm>
        <a:graphic>
          <a:graphicData uri="http://schemas.openxmlformats.org/drawingml/2006/table">
            <a:tbl>
              <a:tblPr>
                <a:tableStyleId>{5C22544A-7EE6-4342-B048-85BDC9FD1C3A}</a:tableStyleId>
              </a:tblPr>
              <a:tblGrid>
                <a:gridCol w="648160"/>
                <a:gridCol w="1656097"/>
                <a:gridCol w="1800200"/>
                <a:gridCol w="1872207"/>
                <a:gridCol w="2376264"/>
              </a:tblGrid>
              <a:tr h="452350">
                <a:tc>
                  <a:txBody>
                    <a:bodyPr/>
                    <a:lstStyle/>
                    <a:p>
                      <a:pPr algn="ctr" fontAlgn="ctr"/>
                      <a:endParaRPr lang="zh-CN" altLang="en-US" sz="12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endParaRPr lang="zh-CN" altLang="en-US" sz="12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b="1" u="none" strike="noStrike" dirty="0">
                          <a:effectLst/>
                          <a:latin typeface="微软雅黑" pitchFamily="34" charset="-122"/>
                          <a:ea typeface="微软雅黑" pitchFamily="34" charset="-122"/>
                        </a:rPr>
                        <a:t>增减指标情况</a:t>
                      </a:r>
                      <a:endParaRPr lang="zh-CN" altLang="en-US" sz="1600" b="1"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b="1" i="0" u="none" strike="noStrike" dirty="0" smtClean="0">
                          <a:solidFill>
                            <a:schemeClr val="dk1"/>
                          </a:solidFill>
                          <a:effectLst/>
                          <a:latin typeface="微软雅黑" pitchFamily="34" charset="-122"/>
                          <a:ea typeface="微软雅黑" pitchFamily="34" charset="-122"/>
                        </a:rPr>
                        <a:t>填报说明</a:t>
                      </a:r>
                      <a:endParaRPr lang="zh-CN" altLang="en-US" sz="1600" b="1"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b="1" u="none" strike="noStrike" dirty="0">
                          <a:effectLst/>
                          <a:latin typeface="微软雅黑" pitchFamily="34" charset="-122"/>
                          <a:ea typeface="微软雅黑" pitchFamily="34" charset="-122"/>
                        </a:rPr>
                        <a:t>数据来源</a:t>
                      </a:r>
                      <a:endParaRPr lang="zh-CN" altLang="en-US" sz="1600" b="1" i="0" u="none" strike="noStrike" dirty="0">
                        <a:solidFill>
                          <a:srgbClr val="000000"/>
                        </a:solidFill>
                        <a:effectLst/>
                        <a:latin typeface="微软雅黑" pitchFamily="34" charset="-122"/>
                        <a:ea typeface="微软雅黑" pitchFamily="34" charset="-122"/>
                      </a:endParaRPr>
                    </a:p>
                  </a:txBody>
                  <a:tcPr marL="6321" marR="6321" marT="6321" marB="0" anchor="ctr"/>
                </a:tc>
              </a:tr>
              <a:tr h="466186">
                <a:tc>
                  <a:txBody>
                    <a:bodyPr/>
                    <a:lstStyle/>
                    <a:p>
                      <a:pPr marL="0" algn="ctr" defTabSz="914400" rtl="0" eaLnBrk="1" fontAlgn="ctr" latinLnBrk="0" hangingPunct="1"/>
                      <a:r>
                        <a:rPr lang="zh-CN" altLang="en-US" sz="1600" u="none" strike="noStrike" kern="1200" dirty="0" smtClean="0">
                          <a:solidFill>
                            <a:schemeClr val="dk1"/>
                          </a:solidFill>
                          <a:effectLst/>
                          <a:latin typeface="微软雅黑" pitchFamily="34" charset="-122"/>
                          <a:ea typeface="微软雅黑" pitchFamily="34" charset="-122"/>
                          <a:cs typeface="+mn-cs"/>
                        </a:rPr>
                        <a:t>一</a:t>
                      </a:r>
                      <a:endParaRPr lang="zh-CN" altLang="en-US" sz="1600" u="none" strike="noStrike" kern="1200" dirty="0">
                        <a:solidFill>
                          <a:schemeClr val="dk1"/>
                        </a:solidFill>
                        <a:effectLst/>
                        <a:latin typeface="微软雅黑" pitchFamily="34" charset="-122"/>
                        <a:ea typeface="微软雅黑" pitchFamily="34" charset="-122"/>
                        <a:cs typeface="+mn-cs"/>
                      </a:endParaRPr>
                    </a:p>
                  </a:txBody>
                  <a:tcPr marL="6321" marR="6321" marT="6321" marB="0" anchor="ctr">
                    <a:solidFill>
                      <a:srgbClr val="E9EDF4"/>
                    </a:solidFill>
                  </a:tcPr>
                </a:tc>
                <a:tc>
                  <a:txBody>
                    <a:bodyPr/>
                    <a:lstStyle/>
                    <a:p>
                      <a:pPr marL="0" algn="ctr" defTabSz="914400" rtl="0" eaLnBrk="1" fontAlgn="ctr" latinLnBrk="0" hangingPunct="1"/>
                      <a:r>
                        <a:rPr lang="zh-CN" altLang="en-US" sz="1600" u="none" strike="noStrike" kern="1200" dirty="0">
                          <a:solidFill>
                            <a:schemeClr val="dk1"/>
                          </a:solidFill>
                          <a:effectLst/>
                          <a:latin typeface="微软雅黑" pitchFamily="34" charset="-122"/>
                          <a:ea typeface="微软雅黑" pitchFamily="34" charset="-122"/>
                          <a:cs typeface="+mn-cs"/>
                        </a:rPr>
                        <a:t>年初存货</a:t>
                      </a:r>
                    </a:p>
                  </a:txBody>
                  <a:tcPr marL="6321" marR="6321" marT="6321" marB="0" anchor="ctr">
                    <a:solidFill>
                      <a:srgbClr val="E9EDF4"/>
                    </a:solidFill>
                  </a:tcPr>
                </a:tc>
                <a:tc>
                  <a:txBody>
                    <a:bodyPr/>
                    <a:lstStyle/>
                    <a:p>
                      <a:pPr marL="0" algn="ctr" defTabSz="914400" rtl="0" eaLnBrk="1" fontAlgn="ctr" latinLnBrk="0" hangingPunct="1"/>
                      <a:r>
                        <a:rPr lang="zh-CN" altLang="en-US" sz="1600" u="none" strike="noStrike" kern="1200" dirty="0">
                          <a:solidFill>
                            <a:schemeClr val="dk1"/>
                          </a:solidFill>
                          <a:effectLst/>
                          <a:latin typeface="微软雅黑" pitchFamily="34" charset="-122"/>
                          <a:ea typeface="微软雅黑" pitchFamily="34" charset="-122"/>
                          <a:cs typeface="+mn-cs"/>
                        </a:rPr>
                        <a:t>无变化</a:t>
                      </a:r>
                    </a:p>
                  </a:txBody>
                  <a:tcPr marL="6321" marR="6321" marT="6321" marB="0" anchor="ctr">
                    <a:solidFill>
                      <a:srgbClr val="E9EDF4"/>
                    </a:solidFill>
                  </a:tcPr>
                </a:tc>
                <a:tc>
                  <a:txBody>
                    <a:bodyPr/>
                    <a:lstStyle/>
                    <a:p>
                      <a:pPr marL="0" algn="ctr" defTabSz="914400" rtl="0" eaLnBrk="1" fontAlgn="ctr" latinLnBrk="0" hangingPunct="1"/>
                      <a:endParaRPr lang="zh-CN" altLang="en-US" sz="1600" u="none" strike="noStrike" kern="1200" dirty="0">
                        <a:solidFill>
                          <a:schemeClr val="dk1"/>
                        </a:solidFill>
                        <a:effectLst/>
                        <a:latin typeface="微软雅黑" pitchFamily="34" charset="-122"/>
                        <a:ea typeface="微软雅黑" pitchFamily="34" charset="-122"/>
                        <a:cs typeface="+mn-cs"/>
                      </a:endParaRPr>
                    </a:p>
                  </a:txBody>
                  <a:tcPr marL="6321" marR="6321" marT="6321" marB="0" anchor="ctr">
                    <a:solidFill>
                      <a:srgbClr val="E9EDF4"/>
                    </a:solidFill>
                  </a:tcPr>
                </a:tc>
                <a:tc>
                  <a:txBody>
                    <a:bodyPr/>
                    <a:lstStyle/>
                    <a:p>
                      <a:pPr marL="0" algn="ctr" defTabSz="914400" rtl="0" eaLnBrk="1" fontAlgn="ctr" latinLnBrk="0" hangingPunct="1"/>
                      <a:r>
                        <a:rPr lang="zh-CN" altLang="en-US" sz="1600" u="none" strike="noStrike" kern="1200" dirty="0" smtClean="0">
                          <a:solidFill>
                            <a:schemeClr val="dk1"/>
                          </a:solidFill>
                          <a:effectLst/>
                          <a:latin typeface="微软雅黑" pitchFamily="34" charset="-122"/>
                          <a:ea typeface="微软雅黑" pitchFamily="34" charset="-122"/>
                          <a:cs typeface="+mn-cs"/>
                        </a:rPr>
                        <a:t>资产负债表</a:t>
                      </a:r>
                      <a:endParaRPr lang="zh-CN" altLang="en-US" sz="1600" u="none" strike="noStrike" kern="1200" dirty="0">
                        <a:solidFill>
                          <a:schemeClr val="dk1"/>
                        </a:solidFill>
                        <a:effectLst/>
                        <a:latin typeface="微软雅黑" pitchFamily="34" charset="-122"/>
                        <a:ea typeface="微软雅黑" pitchFamily="34" charset="-122"/>
                        <a:cs typeface="+mn-cs"/>
                      </a:endParaRPr>
                    </a:p>
                  </a:txBody>
                  <a:tcPr marL="6321" marR="6321" marT="6321" marB="0" anchor="ctr">
                    <a:solidFill>
                      <a:srgbClr val="E9EDF4"/>
                    </a:solidFill>
                  </a:tcPr>
                </a:tc>
              </a:tr>
              <a:tr h="583053">
                <a:tc>
                  <a:txBody>
                    <a:bodyPr/>
                    <a:lstStyle/>
                    <a:p>
                      <a:pPr algn="ctr" fontAlgn="ctr"/>
                      <a:r>
                        <a:rPr lang="zh-CN" altLang="en-US" sz="1600" u="none" strike="noStrike" dirty="0" smtClean="0">
                          <a:solidFill>
                            <a:schemeClr val="bg1"/>
                          </a:solidFill>
                          <a:effectLst/>
                          <a:latin typeface="微软雅黑" pitchFamily="34" charset="-122"/>
                          <a:ea typeface="微软雅黑" pitchFamily="34" charset="-122"/>
                        </a:rPr>
                        <a:t>二</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rgbClr val="95B3D7"/>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期末资产负债</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rgbClr val="95B3D7"/>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增加</a:t>
                      </a:r>
                      <a:r>
                        <a:rPr lang="en-US" altLang="zh-CN" sz="1600" u="none" strike="noStrike" dirty="0">
                          <a:solidFill>
                            <a:schemeClr val="bg1"/>
                          </a:solidFill>
                          <a:effectLst/>
                          <a:latin typeface="微软雅黑" pitchFamily="34" charset="-122"/>
                          <a:ea typeface="微软雅黑" pitchFamily="34" charset="-122"/>
                        </a:rPr>
                        <a:t>14</a:t>
                      </a:r>
                      <a:r>
                        <a:rPr lang="zh-CN" altLang="en-US" sz="1600" u="none" strike="noStrike" dirty="0">
                          <a:solidFill>
                            <a:schemeClr val="bg1"/>
                          </a:solidFill>
                          <a:effectLst/>
                          <a:latin typeface="微软雅黑" pitchFamily="34" charset="-122"/>
                          <a:ea typeface="微软雅黑" pitchFamily="34" charset="-122"/>
                        </a:rPr>
                        <a:t>减少</a:t>
                      </a:r>
                      <a:r>
                        <a:rPr lang="en-US" altLang="zh-CN" sz="1600" u="none" strike="noStrike" dirty="0">
                          <a:solidFill>
                            <a:schemeClr val="bg1"/>
                          </a:solidFill>
                          <a:effectLst/>
                          <a:latin typeface="微软雅黑" pitchFamily="34" charset="-122"/>
                          <a:ea typeface="微软雅黑" pitchFamily="34" charset="-122"/>
                        </a:rPr>
                        <a:t>2</a:t>
                      </a:r>
                      <a:endParaRPr lang="en-US" altLang="zh-CN"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rgbClr val="95B3D7"/>
                    </a:solidFill>
                  </a:tcPr>
                </a:tc>
                <a:tc>
                  <a:txBody>
                    <a:bodyPr/>
                    <a:lstStyle/>
                    <a:p>
                      <a:pPr algn="l" fontAlgn="ctr"/>
                      <a:r>
                        <a:rPr lang="zh-CN" altLang="en-US" sz="1600" b="0" i="0" u="none" strike="noStrike" dirty="0" smtClean="0">
                          <a:solidFill>
                            <a:schemeClr val="bg1"/>
                          </a:solidFill>
                          <a:effectLst/>
                          <a:latin typeface="微软雅黑" pitchFamily="34" charset="-122"/>
                          <a:ea typeface="微软雅黑" pitchFamily="34" charset="-122"/>
                        </a:rPr>
                        <a:t>现金、在建工程等</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rgbClr val="95B3D7"/>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资产负债表</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rgbClr val="95B3D7"/>
                    </a:solidFill>
                  </a:tcPr>
                </a:tc>
              </a:tr>
              <a:tr h="1188000">
                <a:tc>
                  <a:txBody>
                    <a:bodyPr/>
                    <a:lstStyle/>
                    <a:p>
                      <a:pPr algn="ctr" fontAlgn="ctr"/>
                      <a:r>
                        <a:rPr lang="zh-CN" altLang="en-US" sz="1600" u="none" strike="noStrike" dirty="0" smtClean="0">
                          <a:effectLst/>
                          <a:latin typeface="微软雅黑" pitchFamily="34" charset="-122"/>
                          <a:ea typeface="微软雅黑" pitchFamily="34" charset="-122"/>
                        </a:rPr>
                        <a:t>三</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solidFill>
                      <a:srgbClr val="E9EDF4"/>
                    </a:solidFill>
                  </a:tcPr>
                </a:tc>
                <a:tc>
                  <a:txBody>
                    <a:bodyPr/>
                    <a:lstStyle/>
                    <a:p>
                      <a:pPr algn="ctr" fontAlgn="ctr"/>
                      <a:r>
                        <a:rPr lang="zh-CN" altLang="en-US" sz="1600" u="none" strike="noStrike" dirty="0">
                          <a:effectLst/>
                          <a:latin typeface="微软雅黑" pitchFamily="34" charset="-122"/>
                          <a:ea typeface="微软雅黑" pitchFamily="34" charset="-122"/>
                        </a:rPr>
                        <a:t>制造成本</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solidFill>
                      <a:srgbClr val="E9EDF4"/>
                    </a:solidFill>
                  </a:tcPr>
                </a:tc>
                <a:tc>
                  <a:txBody>
                    <a:bodyPr/>
                    <a:lstStyle/>
                    <a:p>
                      <a:pPr algn="ctr" fontAlgn="ctr"/>
                      <a:r>
                        <a:rPr lang="zh-CN" altLang="en-US" sz="1600" u="none" strike="noStrike" dirty="0">
                          <a:effectLst/>
                          <a:latin typeface="微软雅黑" pitchFamily="34" charset="-122"/>
                          <a:ea typeface="微软雅黑" pitchFamily="34" charset="-122"/>
                        </a:rPr>
                        <a:t>无变化</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solidFill>
                      <a:srgbClr val="E9EDF4"/>
                    </a:solidFill>
                  </a:tcPr>
                </a:tc>
                <a:tc>
                  <a:txBody>
                    <a:bodyPr/>
                    <a:lstStyle/>
                    <a:p>
                      <a:pPr marL="0" algn="just" defTabSz="914400" rtl="0" eaLnBrk="1" fontAlgn="ctr" latinLnBrk="0" hangingPunct="1">
                        <a:lnSpc>
                          <a:spcPct val="130000"/>
                        </a:lnSpc>
                      </a:pPr>
                      <a:r>
                        <a:rPr lang="zh-CN" altLang="en-US" sz="1400" u="none" strike="noStrike" kern="1200" dirty="0" smtClean="0">
                          <a:solidFill>
                            <a:schemeClr val="dk1"/>
                          </a:solidFill>
                          <a:effectLst/>
                          <a:latin typeface="微软雅黑" pitchFamily="34" charset="-122"/>
                          <a:ea typeface="微软雅黑" pitchFamily="34" charset="-122"/>
                          <a:cs typeface="+mn-cs"/>
                        </a:rPr>
                        <a:t>只要计算工业总产值，就要相应计算产品制造成本</a:t>
                      </a:r>
                      <a:endParaRPr lang="zh-CN" altLang="en-US" sz="1400" u="none" strike="noStrike" kern="1200" dirty="0">
                        <a:solidFill>
                          <a:schemeClr val="dk1"/>
                        </a:solidFill>
                        <a:effectLst/>
                        <a:latin typeface="微软雅黑" pitchFamily="34" charset="-122"/>
                        <a:ea typeface="微软雅黑" pitchFamily="34" charset="-122"/>
                        <a:cs typeface="+mn-cs"/>
                      </a:endParaRPr>
                    </a:p>
                  </a:txBody>
                  <a:tcPr marL="10800" marR="10800" marT="18000" marB="18000" anchor="ctr">
                    <a:solidFill>
                      <a:srgbClr val="E9EDF4"/>
                    </a:solidFill>
                  </a:tcPr>
                </a:tc>
                <a:tc>
                  <a:txBody>
                    <a:bodyPr/>
                    <a:lstStyle/>
                    <a:p>
                      <a:pPr marL="0" algn="just" defTabSz="914400" rtl="0" eaLnBrk="1" fontAlgn="ctr" latinLnBrk="0" hangingPunct="1">
                        <a:lnSpc>
                          <a:spcPct val="130000"/>
                        </a:lnSpc>
                      </a:pPr>
                      <a:r>
                        <a:rPr lang="zh-CN" altLang="en-US" sz="1400" u="none" strike="noStrike" kern="1200" dirty="0">
                          <a:solidFill>
                            <a:schemeClr val="dk1"/>
                          </a:solidFill>
                          <a:effectLst/>
                          <a:latin typeface="微软雅黑" pitchFamily="34" charset="-122"/>
                          <a:ea typeface="微软雅黑" pitchFamily="34" charset="-122"/>
                          <a:cs typeface="+mn-cs"/>
                        </a:rPr>
                        <a:t>生产成本</a:t>
                      </a:r>
                      <a:r>
                        <a:rPr lang="zh-CN" altLang="en-US" sz="1400" u="none" strike="noStrike" kern="1200" dirty="0" smtClean="0">
                          <a:solidFill>
                            <a:schemeClr val="dk1"/>
                          </a:solidFill>
                          <a:effectLst/>
                          <a:latin typeface="微软雅黑" pitchFamily="34" charset="-122"/>
                          <a:ea typeface="微软雅黑" pitchFamily="34" charset="-122"/>
                          <a:cs typeface="+mn-cs"/>
                        </a:rPr>
                        <a:t>明细账、制造</a:t>
                      </a:r>
                      <a:r>
                        <a:rPr lang="zh-CN" altLang="en-US" sz="1400" u="none" strike="noStrike" kern="1200" dirty="0">
                          <a:solidFill>
                            <a:schemeClr val="dk1"/>
                          </a:solidFill>
                          <a:effectLst/>
                          <a:latin typeface="微软雅黑" pitchFamily="34" charset="-122"/>
                          <a:ea typeface="微软雅黑" pitchFamily="34" charset="-122"/>
                          <a:cs typeface="+mn-cs"/>
                        </a:rPr>
                        <a:t>费用明细账，以及其他与产值相关的成本（投入</a:t>
                      </a:r>
                      <a:r>
                        <a:rPr lang="en-US" altLang="zh-CN" sz="1400" u="none" strike="noStrike" kern="1200" dirty="0">
                          <a:solidFill>
                            <a:schemeClr val="dk1"/>
                          </a:solidFill>
                          <a:effectLst/>
                          <a:latin typeface="微软雅黑" pitchFamily="34" charset="-122"/>
                          <a:ea typeface="微软雅黑" pitchFamily="34" charset="-122"/>
                          <a:cs typeface="+mn-cs"/>
                        </a:rPr>
                        <a:t>/</a:t>
                      </a:r>
                      <a:r>
                        <a:rPr lang="zh-CN" altLang="en-US" sz="1400" u="none" strike="noStrike" kern="1200" dirty="0">
                          <a:solidFill>
                            <a:schemeClr val="dk1"/>
                          </a:solidFill>
                          <a:effectLst/>
                          <a:latin typeface="微软雅黑" pitchFamily="34" charset="-122"/>
                          <a:ea typeface="微软雅黑" pitchFamily="34" charset="-122"/>
                          <a:cs typeface="+mn-cs"/>
                        </a:rPr>
                        <a:t>支出）明细账等</a:t>
                      </a:r>
                    </a:p>
                  </a:txBody>
                  <a:tcPr marL="90000" marR="90000" marT="18000" marB="36000" anchor="ctr">
                    <a:solidFill>
                      <a:srgbClr val="E9EDF4"/>
                    </a:solidFill>
                  </a:tcPr>
                </a:tc>
              </a:tr>
              <a:tr h="410707">
                <a:tc>
                  <a:txBody>
                    <a:bodyPr/>
                    <a:lstStyle/>
                    <a:p>
                      <a:pPr algn="ctr" fontAlgn="ctr"/>
                      <a:r>
                        <a:rPr lang="zh-CN" altLang="en-US" sz="1600" u="none" strike="noStrike" dirty="0" smtClean="0">
                          <a:effectLst/>
                          <a:latin typeface="微软雅黑" pitchFamily="34" charset="-122"/>
                          <a:ea typeface="微软雅黑" pitchFamily="34" charset="-122"/>
                        </a:rPr>
                        <a:t>四</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销售费用</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无变化</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rowSpan="4">
                  <a:txBody>
                    <a:bodyPr/>
                    <a:lstStyle/>
                    <a:p>
                      <a:pPr marL="0" algn="just" defTabSz="914400" rtl="0" eaLnBrk="1" fontAlgn="ctr" latinLnBrk="0" hangingPunct="1">
                        <a:lnSpc>
                          <a:spcPct val="130000"/>
                        </a:lnSpc>
                      </a:pPr>
                      <a:r>
                        <a:rPr lang="zh-CN" altLang="en-US" sz="1400" u="none" strike="noStrike" kern="1200" dirty="0" smtClean="0">
                          <a:solidFill>
                            <a:schemeClr val="dk1"/>
                          </a:solidFill>
                          <a:effectLst/>
                          <a:latin typeface="微软雅黑" pitchFamily="34" charset="-122"/>
                          <a:ea typeface="微软雅黑" pitchFamily="34" charset="-122"/>
                          <a:cs typeface="+mn-cs"/>
                        </a:rPr>
                        <a:t>根据</a:t>
                      </a:r>
                      <a:r>
                        <a:rPr lang="zh-CN" altLang="en-US" sz="1400" u="none" strike="noStrike" kern="1200" dirty="0">
                          <a:solidFill>
                            <a:schemeClr val="dk1"/>
                          </a:solidFill>
                          <a:effectLst/>
                          <a:latin typeface="微软雅黑" pitchFamily="34" charset="-122"/>
                          <a:ea typeface="微软雅黑" pitchFamily="34" charset="-122"/>
                          <a:cs typeface="+mn-cs"/>
                        </a:rPr>
                        <a:t>企业的财务账来的，如果有指标在本企业的财务账上没有设置，则不用填报</a:t>
                      </a:r>
                    </a:p>
                  </a:txBody>
                  <a:tcPr marL="6321" marR="6321" marT="6321" marB="0" anchor="ctr"/>
                </a:tc>
                <a:tc rowSpan="2">
                  <a:txBody>
                    <a:bodyPr/>
                    <a:lstStyle/>
                    <a:p>
                      <a:pPr algn="ctr" fontAlgn="ctr"/>
                      <a:r>
                        <a:rPr lang="zh-CN" altLang="en-US" sz="1600" u="none" strike="noStrike" dirty="0">
                          <a:effectLst/>
                          <a:latin typeface="微软雅黑" pitchFamily="34" charset="-122"/>
                          <a:ea typeface="微软雅黑" pitchFamily="34" charset="-122"/>
                        </a:rPr>
                        <a:t>利润</a:t>
                      </a:r>
                      <a:r>
                        <a:rPr lang="zh-CN" altLang="en-US" sz="1600" u="none" strike="noStrike" dirty="0" smtClean="0">
                          <a:effectLst/>
                          <a:latin typeface="微软雅黑" pitchFamily="34" charset="-122"/>
                          <a:ea typeface="微软雅黑" pitchFamily="34" charset="-122"/>
                        </a:rPr>
                        <a:t>表、财务</a:t>
                      </a:r>
                      <a:r>
                        <a:rPr lang="zh-CN" altLang="en-US" sz="1600" u="none" strike="noStrike" dirty="0">
                          <a:effectLst/>
                          <a:latin typeface="微软雅黑" pitchFamily="34" charset="-122"/>
                          <a:ea typeface="微软雅黑" pitchFamily="34" charset="-122"/>
                        </a:rPr>
                        <a:t>明细账</a:t>
                      </a:r>
                      <a:br>
                        <a:rPr lang="zh-CN" altLang="en-US" sz="1600" u="none" strike="noStrike" dirty="0">
                          <a:effectLst/>
                          <a:latin typeface="微软雅黑" pitchFamily="34" charset="-122"/>
                          <a:ea typeface="微软雅黑" pitchFamily="34" charset="-122"/>
                        </a:rPr>
                      </a:b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r>
              <a:tr h="111149">
                <a:tc rowSpan="2">
                  <a:txBody>
                    <a:bodyPr/>
                    <a:lstStyle/>
                    <a:p>
                      <a:pPr algn="ctr" fontAlgn="ctr"/>
                      <a:r>
                        <a:rPr lang="zh-CN" altLang="en-US" sz="1600" u="none" strike="noStrike" dirty="0" smtClean="0">
                          <a:effectLst/>
                          <a:latin typeface="微软雅黑" pitchFamily="34" charset="-122"/>
                          <a:ea typeface="微软雅黑" pitchFamily="34" charset="-122"/>
                        </a:rPr>
                        <a:t>五</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rowSpan="2">
                  <a:txBody>
                    <a:bodyPr/>
                    <a:lstStyle/>
                    <a:p>
                      <a:pPr algn="ctr" fontAlgn="ctr"/>
                      <a:r>
                        <a:rPr lang="zh-CN" altLang="en-US" sz="1600" u="none" strike="noStrike" dirty="0">
                          <a:effectLst/>
                          <a:latin typeface="微软雅黑" pitchFamily="34" charset="-122"/>
                          <a:ea typeface="微软雅黑" pitchFamily="34" charset="-122"/>
                        </a:rPr>
                        <a:t>管理费用</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rowSpan="2">
                  <a:txBody>
                    <a:bodyPr/>
                    <a:lstStyle/>
                    <a:p>
                      <a:pPr algn="ctr" fontAlgn="ctr"/>
                      <a:r>
                        <a:rPr lang="zh-CN" altLang="en-US" sz="1600" u="none" strike="noStrike" dirty="0">
                          <a:effectLst/>
                          <a:latin typeface="微软雅黑" pitchFamily="34" charset="-122"/>
                          <a:ea typeface="微软雅黑" pitchFamily="34" charset="-122"/>
                        </a:rPr>
                        <a:t>无变化</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vMerge="1">
                  <a:txBody>
                    <a:bodyPr/>
                    <a:lstStyle/>
                    <a:p>
                      <a:endParaRPr lang="zh-CN" altLang="en-US"/>
                    </a:p>
                  </a:txBody>
                  <a:tcPr/>
                </a:tc>
                <a:tc vMerge="1">
                  <a:txBody>
                    <a:bodyPr/>
                    <a:lstStyle/>
                    <a:p>
                      <a:endParaRPr lang="zh-CN" altLang="en-US"/>
                    </a:p>
                  </a:txBody>
                  <a:tcPr/>
                </a:tc>
              </a:tr>
              <a:tr h="521857">
                <a:tc vMerge="1">
                  <a:txBody>
                    <a:bodyPr/>
                    <a:lstStyle/>
                    <a:p>
                      <a:pPr algn="ctr" fontAlgn="ctr"/>
                      <a:endParaRPr lang="zh-CN" altLang="en-US" sz="1600" b="0" i="0" u="none" strike="noStrike">
                        <a:solidFill>
                          <a:srgbClr val="000000"/>
                        </a:solidFill>
                        <a:effectLst/>
                        <a:latin typeface="微软雅黑" pitchFamily="34" charset="-122"/>
                        <a:ea typeface="微软雅黑" pitchFamily="34" charset="-122"/>
                      </a:endParaRPr>
                    </a:p>
                  </a:txBody>
                  <a:tcPr marL="6321" marR="6321" marT="6321" marB="0" anchor="ctr"/>
                </a:tc>
                <a:tc vMerge="1">
                  <a:txBody>
                    <a:bodyPr/>
                    <a:lstStyle/>
                    <a:p>
                      <a:pPr algn="ctr" fontAlgn="ctr"/>
                      <a:endParaRPr lang="zh-CN" altLang="en-US" sz="1600" b="0" i="0" u="none" strike="noStrike">
                        <a:solidFill>
                          <a:srgbClr val="000000"/>
                        </a:solidFill>
                        <a:effectLst/>
                        <a:latin typeface="微软雅黑" pitchFamily="34" charset="-122"/>
                        <a:ea typeface="微软雅黑" pitchFamily="34" charset="-122"/>
                      </a:endParaRPr>
                    </a:p>
                  </a:txBody>
                  <a:tcPr marL="6321" marR="6321" marT="6321" marB="0" anchor="ctr"/>
                </a:tc>
                <a:tc vMerge="1">
                  <a:txBody>
                    <a:bodyPr/>
                    <a:lstStyle/>
                    <a:p>
                      <a:pPr algn="l" fontAlgn="ct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vMerge="1">
                  <a:txBody>
                    <a:bodyPr/>
                    <a:lstStyle/>
                    <a:p>
                      <a:endParaRPr lang="zh-CN" altLang="en-US"/>
                    </a:p>
                  </a:txBody>
                  <a:tcPr/>
                </a:tc>
                <a:tc>
                  <a:txBody>
                    <a:bodyPr/>
                    <a:lstStyle/>
                    <a:p>
                      <a:pPr algn="ctr" fontAlgn="ctr"/>
                      <a:r>
                        <a:rPr lang="zh-CN" altLang="en-US" sz="1600" u="none" strike="noStrike">
                          <a:effectLst/>
                          <a:latin typeface="微软雅黑" pitchFamily="34" charset="-122"/>
                          <a:ea typeface="微软雅黑" pitchFamily="34" charset="-122"/>
                        </a:rPr>
                        <a:t>利润</a:t>
                      </a:r>
                      <a:r>
                        <a:rPr lang="zh-CN" altLang="en-US" sz="1600" u="none" strike="noStrike" smtClean="0">
                          <a:effectLst/>
                          <a:latin typeface="微软雅黑" pitchFamily="34" charset="-122"/>
                          <a:ea typeface="微软雅黑" pitchFamily="34" charset="-122"/>
                        </a:rPr>
                        <a:t>表、财务</a:t>
                      </a:r>
                      <a:r>
                        <a:rPr lang="zh-CN" altLang="en-US" sz="1600" u="none" strike="noStrike" dirty="0">
                          <a:effectLst/>
                          <a:latin typeface="微软雅黑" pitchFamily="34" charset="-122"/>
                          <a:ea typeface="微软雅黑" pitchFamily="34" charset="-122"/>
                        </a:rPr>
                        <a:t>明细账</a:t>
                      </a:r>
                      <a:br>
                        <a:rPr lang="zh-CN" altLang="en-US" sz="1600" u="none" strike="noStrike" dirty="0">
                          <a:effectLst/>
                          <a:latin typeface="微软雅黑" pitchFamily="34" charset="-122"/>
                          <a:ea typeface="微软雅黑" pitchFamily="34" charset="-122"/>
                        </a:rPr>
                      </a:b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r>
              <a:tr h="477654">
                <a:tc>
                  <a:txBody>
                    <a:bodyPr/>
                    <a:lstStyle/>
                    <a:p>
                      <a:pPr algn="ctr" fontAlgn="ctr"/>
                      <a:r>
                        <a:rPr lang="zh-CN" altLang="en-US" sz="1600" u="none" strike="noStrike" dirty="0" smtClean="0">
                          <a:effectLst/>
                          <a:latin typeface="微软雅黑" pitchFamily="34" charset="-122"/>
                          <a:ea typeface="微软雅黑" pitchFamily="34" charset="-122"/>
                        </a:rPr>
                        <a:t>六</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财务费用</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无变化</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vMerge="1">
                  <a:txBody>
                    <a:bodyPr/>
                    <a:lstStyle/>
                    <a:p>
                      <a:endParaRPr lang="zh-CN" altLang="en-US"/>
                    </a:p>
                  </a:txBody>
                  <a:tcPr/>
                </a:tc>
                <a:tc>
                  <a:txBody>
                    <a:bodyPr/>
                    <a:lstStyle/>
                    <a:p>
                      <a:pPr algn="ctr" fontAlgn="ctr"/>
                      <a:r>
                        <a:rPr lang="zh-CN" altLang="en-US" sz="1600" u="none" strike="noStrike">
                          <a:effectLst/>
                          <a:latin typeface="微软雅黑" pitchFamily="34" charset="-122"/>
                          <a:ea typeface="微软雅黑" pitchFamily="34" charset="-122"/>
                        </a:rPr>
                        <a:t>利润</a:t>
                      </a:r>
                      <a:r>
                        <a:rPr lang="zh-CN" altLang="en-US" sz="1600" u="none" strike="noStrike" smtClean="0">
                          <a:effectLst/>
                          <a:latin typeface="微软雅黑" pitchFamily="34" charset="-122"/>
                          <a:ea typeface="微软雅黑" pitchFamily="34" charset="-122"/>
                        </a:rPr>
                        <a:t>表、财务</a:t>
                      </a:r>
                      <a:r>
                        <a:rPr lang="zh-CN" altLang="en-US" sz="1600" u="none" strike="noStrike" dirty="0">
                          <a:effectLst/>
                          <a:latin typeface="微软雅黑" pitchFamily="34" charset="-122"/>
                          <a:ea typeface="微软雅黑" pitchFamily="34" charset="-122"/>
                        </a:rPr>
                        <a:t>费用明细账</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r>
              <a:tr h="513475">
                <a:tc>
                  <a:txBody>
                    <a:bodyPr/>
                    <a:lstStyle/>
                    <a:p>
                      <a:pPr algn="ctr" fontAlgn="ctr"/>
                      <a:r>
                        <a:rPr lang="zh-CN" altLang="en-US" sz="1600" u="none" strike="noStrike" dirty="0" smtClean="0">
                          <a:solidFill>
                            <a:schemeClr val="bg1"/>
                          </a:solidFill>
                          <a:effectLst/>
                          <a:latin typeface="微软雅黑" pitchFamily="34" charset="-122"/>
                          <a:ea typeface="微软雅黑" pitchFamily="34" charset="-122"/>
                        </a:rPr>
                        <a:t>七</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损益及分配</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增加</a:t>
                      </a:r>
                      <a:r>
                        <a:rPr lang="en-US" altLang="zh-CN" sz="1600" u="none" strike="noStrike" dirty="0">
                          <a:solidFill>
                            <a:schemeClr val="bg1"/>
                          </a:solidFill>
                          <a:effectLst/>
                          <a:latin typeface="微软雅黑" pitchFamily="34" charset="-122"/>
                          <a:ea typeface="微软雅黑" pitchFamily="34" charset="-122"/>
                        </a:rPr>
                        <a:t>1</a:t>
                      </a:r>
                      <a:endParaRPr lang="en-US" altLang="zh-CN"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l" fontAlgn="ctr"/>
                      <a:r>
                        <a:rPr lang="zh-CN" altLang="en-US" sz="1600" b="0" i="0" u="none" strike="noStrike" dirty="0" smtClean="0">
                          <a:solidFill>
                            <a:schemeClr val="bg1"/>
                          </a:solidFill>
                          <a:effectLst/>
                          <a:latin typeface="微软雅黑" pitchFamily="34" charset="-122"/>
                          <a:ea typeface="微软雅黑" pitchFamily="34" charset="-122"/>
                        </a:rPr>
                        <a:t>增加资产处置收益</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利润</a:t>
                      </a:r>
                      <a:r>
                        <a:rPr lang="zh-CN" altLang="en-US" sz="1600" u="none" strike="noStrike" dirty="0" smtClean="0">
                          <a:solidFill>
                            <a:schemeClr val="bg1"/>
                          </a:solidFill>
                          <a:effectLst/>
                          <a:latin typeface="微软雅黑" pitchFamily="34" charset="-122"/>
                          <a:ea typeface="微软雅黑" pitchFamily="34" charset="-122"/>
                        </a:rPr>
                        <a:t>表、损益表</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r>
              <a:tr h="328390">
                <a:tc>
                  <a:txBody>
                    <a:bodyPr/>
                    <a:lstStyle/>
                    <a:p>
                      <a:pPr algn="ctr" fontAlgn="ctr"/>
                      <a:r>
                        <a:rPr lang="zh-CN" altLang="en-US" sz="1600" u="none" strike="noStrike" dirty="0" smtClean="0">
                          <a:effectLst/>
                          <a:latin typeface="微软雅黑" pitchFamily="34" charset="-122"/>
                          <a:ea typeface="微软雅黑" pitchFamily="34" charset="-122"/>
                        </a:rPr>
                        <a:t>八</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人工及增值税</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algn="ctr" fontAlgn="ctr"/>
                      <a:r>
                        <a:rPr lang="zh-CN" altLang="en-US" sz="1600" u="none" strike="noStrike" dirty="0">
                          <a:effectLst/>
                          <a:latin typeface="微软雅黑" pitchFamily="34" charset="-122"/>
                          <a:ea typeface="微软雅黑" pitchFamily="34" charset="-122"/>
                        </a:rPr>
                        <a:t>无变化</a:t>
                      </a: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c>
                  <a:txBody>
                    <a:bodyPr/>
                    <a:lstStyle/>
                    <a:p>
                      <a:pPr marL="0" algn="just" defTabSz="914400" rtl="0" eaLnBrk="1" fontAlgn="ctr" latinLnBrk="0" hangingPunct="1">
                        <a:lnSpc>
                          <a:spcPct val="130000"/>
                        </a:lnSpc>
                      </a:pPr>
                      <a:r>
                        <a:rPr lang="zh-CN" altLang="en-US" sz="1400" u="none" strike="noStrike" kern="1200" dirty="0" smtClean="0">
                          <a:solidFill>
                            <a:schemeClr val="dk1"/>
                          </a:solidFill>
                          <a:effectLst/>
                          <a:latin typeface="微软雅黑" pitchFamily="34" charset="-122"/>
                          <a:ea typeface="微软雅黑" pitchFamily="34" charset="-122"/>
                          <a:cs typeface="+mn-cs"/>
                        </a:rPr>
                        <a:t>应付职工薪酬</a:t>
                      </a:r>
                      <a:endParaRPr lang="zh-CN" altLang="en-US" sz="1400" u="none" strike="noStrike" kern="1200" dirty="0">
                        <a:solidFill>
                          <a:schemeClr val="dk1"/>
                        </a:solidFill>
                        <a:effectLst/>
                        <a:latin typeface="微软雅黑" pitchFamily="34" charset="-122"/>
                        <a:ea typeface="微软雅黑" pitchFamily="34" charset="-122"/>
                        <a:cs typeface="+mn-cs"/>
                      </a:endParaRPr>
                    </a:p>
                  </a:txBody>
                  <a:tcPr marL="6321" marR="6321" marT="6321" marB="0" anchor="ctr"/>
                </a:tc>
                <a:tc>
                  <a:txBody>
                    <a:bodyPr/>
                    <a:lstStyle/>
                    <a:p>
                      <a:pPr algn="ctr" fontAlgn="ctr"/>
                      <a:endParaRPr lang="zh-CN" altLang="en-US" sz="1600" b="0" i="0" u="none" strike="noStrike" dirty="0">
                        <a:solidFill>
                          <a:srgbClr val="000000"/>
                        </a:solidFill>
                        <a:effectLst/>
                        <a:latin typeface="微软雅黑" pitchFamily="34" charset="-122"/>
                        <a:ea typeface="微软雅黑" pitchFamily="34" charset="-122"/>
                      </a:endParaRPr>
                    </a:p>
                  </a:txBody>
                  <a:tcPr marL="6321" marR="6321" marT="6321" marB="0" anchor="ctr"/>
                </a:tc>
              </a:tr>
              <a:tr h="488944">
                <a:tc>
                  <a:txBody>
                    <a:bodyPr/>
                    <a:lstStyle/>
                    <a:p>
                      <a:pPr algn="ctr" fontAlgn="ctr"/>
                      <a:r>
                        <a:rPr lang="zh-CN" altLang="en-US" sz="1600" u="none" strike="noStrike" dirty="0" smtClean="0">
                          <a:solidFill>
                            <a:schemeClr val="bg1"/>
                          </a:solidFill>
                          <a:effectLst/>
                          <a:latin typeface="微软雅黑" pitchFamily="34" charset="-122"/>
                          <a:ea typeface="微软雅黑" pitchFamily="34" charset="-122"/>
                        </a:rPr>
                        <a:t>九</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其他资料</a:t>
                      </a: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增加</a:t>
                      </a:r>
                      <a:r>
                        <a:rPr lang="en-US" altLang="zh-CN" sz="1600" u="none" strike="noStrike" dirty="0">
                          <a:solidFill>
                            <a:schemeClr val="bg1"/>
                          </a:solidFill>
                          <a:effectLst/>
                          <a:latin typeface="微软雅黑" pitchFamily="34" charset="-122"/>
                          <a:ea typeface="微软雅黑" pitchFamily="34" charset="-122"/>
                        </a:rPr>
                        <a:t>3</a:t>
                      </a:r>
                      <a:endParaRPr lang="en-US" altLang="zh-CN"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l" fontAlgn="ctr"/>
                      <a:endParaRPr lang="zh-CN" altLang="en-US"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c>
                  <a:txBody>
                    <a:bodyPr/>
                    <a:lstStyle/>
                    <a:p>
                      <a:pPr algn="ctr" fontAlgn="ctr"/>
                      <a:r>
                        <a:rPr lang="zh-CN" altLang="en-US" sz="1600" u="none" strike="noStrike" dirty="0">
                          <a:solidFill>
                            <a:schemeClr val="bg1"/>
                          </a:solidFill>
                          <a:effectLst/>
                          <a:latin typeface="微软雅黑" pitchFamily="34" charset="-122"/>
                          <a:ea typeface="微软雅黑" pitchFamily="34" charset="-122"/>
                        </a:rPr>
                        <a:t>产值数据</a:t>
                      </a:r>
                      <a:r>
                        <a:rPr lang="zh-CN" altLang="en-US" sz="1600" u="none" strike="noStrike" dirty="0" smtClean="0">
                          <a:solidFill>
                            <a:schemeClr val="bg1"/>
                          </a:solidFill>
                          <a:effectLst/>
                          <a:latin typeface="微软雅黑" pitchFamily="34" charset="-122"/>
                          <a:ea typeface="微软雅黑" pitchFamily="34" charset="-122"/>
                        </a:rPr>
                        <a:t>摘抄</a:t>
                      </a:r>
                      <a:r>
                        <a:rPr lang="en-US" altLang="zh-CN" sz="1600" u="none" strike="noStrike" dirty="0" smtClean="0">
                          <a:solidFill>
                            <a:schemeClr val="bg1"/>
                          </a:solidFill>
                          <a:effectLst/>
                          <a:latin typeface="微软雅黑" pitchFamily="34" charset="-122"/>
                          <a:ea typeface="微软雅黑" pitchFamily="34" charset="-122"/>
                        </a:rPr>
                        <a:t>B604-1</a:t>
                      </a:r>
                      <a:endParaRPr lang="en-US" altLang="zh-CN" sz="1600" b="0" i="0" u="none" strike="noStrike" dirty="0">
                        <a:solidFill>
                          <a:schemeClr val="bg1"/>
                        </a:solidFill>
                        <a:effectLst/>
                        <a:latin typeface="微软雅黑" pitchFamily="34" charset="-122"/>
                        <a:ea typeface="微软雅黑" pitchFamily="34" charset="-122"/>
                      </a:endParaRPr>
                    </a:p>
                  </a:txBody>
                  <a:tcPr marL="6321" marR="6321" marT="6321" marB="0" anchor="ctr">
                    <a:solidFill>
                      <a:schemeClr val="accent1">
                        <a:lumMod val="60000"/>
                        <a:lumOff val="40000"/>
                      </a:schemeClr>
                    </a:solidFill>
                  </a:tcPr>
                </a:tc>
              </a:tr>
            </a:tbl>
          </a:graphicData>
        </a:graphic>
      </p:graphicFrame>
      <p:sp>
        <p:nvSpPr>
          <p:cNvPr id="17" name="文本框 4"/>
          <p:cNvSpPr txBox="1"/>
          <p:nvPr/>
        </p:nvSpPr>
        <p:spPr>
          <a:xfrm>
            <a:off x="2987824" y="404664"/>
            <a:ext cx="5664200" cy="646331"/>
          </a:xfrm>
          <a:prstGeom prst="rect">
            <a:avLst/>
          </a:prstGeom>
          <a:noFill/>
        </p:spPr>
        <p:txBody>
          <a:bodyPr wrap="square" rtlCol="0">
            <a:spAutoFit/>
          </a:bodyPr>
          <a:lstStyle/>
          <a:p>
            <a:r>
              <a:rPr lang="en-US" altLang="zh-CN" sz="3600" b="1" dirty="0" smtClean="0">
                <a:solidFill>
                  <a:prstClr val="black"/>
                </a:solidFill>
                <a:latin typeface="华文细黑" pitchFamily="2" charset="-122"/>
                <a:ea typeface="华文细黑" pitchFamily="2" charset="-122"/>
              </a:rPr>
              <a:t>B603-2</a:t>
            </a:r>
            <a:r>
              <a:rPr lang="zh-CN" altLang="en-US" sz="3600" b="1" dirty="0" smtClean="0">
                <a:solidFill>
                  <a:prstClr val="black"/>
                </a:solidFill>
                <a:latin typeface="华文细黑" pitchFamily="2" charset="-122"/>
                <a:ea typeface="华文细黑" pitchFamily="2" charset="-122"/>
              </a:rPr>
              <a:t>成本费用表</a:t>
            </a:r>
            <a:endParaRPr lang="zh-CN" altLang="en-US" sz="3600" b="1" dirty="0">
              <a:solidFill>
                <a:prstClr val="black"/>
              </a:solidFill>
              <a:latin typeface="华文细黑" pitchFamily="2" charset="-122"/>
              <a:ea typeface="华文细黑" pitchFamily="2" charset="-122"/>
            </a:endParaRPr>
          </a:p>
        </p:txBody>
      </p:sp>
    </p:spTree>
    <p:extLst>
      <p:ext uri="{BB962C8B-B14F-4D97-AF65-F5344CB8AC3E}">
        <p14:creationId xmlns:p14="http://schemas.microsoft.com/office/powerpoint/2010/main" val="12634713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标题 1"/>
          <p:cNvSpPr>
            <a:spLocks noGrp="1"/>
          </p:cNvSpPr>
          <p:nvPr>
            <p:ph type="title"/>
          </p:nvPr>
        </p:nvSpPr>
        <p:spPr>
          <a:xfrm>
            <a:off x="428625" y="571500"/>
            <a:ext cx="8229600" cy="1143000"/>
          </a:xfrm>
        </p:spPr>
        <p:txBody>
          <a:bodyPr/>
          <a:lstStyle/>
          <a:p>
            <a:pPr>
              <a:defRPr/>
            </a:pPr>
            <a:r>
              <a:rPr lang="zh-CN" altLang="en-US" sz="3200" dirty="0" smtClean="0">
                <a:latin typeface="黑体" pitchFamily="49" charset="-122"/>
                <a:ea typeface="黑体" pitchFamily="49" charset="-122"/>
              </a:rPr>
              <a:t>固定资产净值</a:t>
            </a:r>
            <a:r>
              <a:rPr lang="zh-CN" altLang="en-US" sz="2800" dirty="0" smtClean="0">
                <a:latin typeface="黑体" pitchFamily="49" charset="-122"/>
                <a:ea typeface="黑体" pitchFamily="49" charset="-122"/>
              </a:rPr>
              <a:t>与</a:t>
            </a:r>
            <a:r>
              <a:rPr lang="zh-CN" altLang="en-US" sz="3200" dirty="0" smtClean="0">
                <a:latin typeface="黑体" pitchFamily="49" charset="-122"/>
                <a:ea typeface="黑体" pitchFamily="49" charset="-122"/>
              </a:rPr>
              <a:t>固定资产净额</a:t>
            </a:r>
          </a:p>
        </p:txBody>
      </p:sp>
      <p:sp>
        <p:nvSpPr>
          <p:cNvPr id="44035" name="内容占位符 2"/>
          <p:cNvSpPr>
            <a:spLocks noGrp="1"/>
          </p:cNvSpPr>
          <p:nvPr>
            <p:ph idx="1"/>
          </p:nvPr>
        </p:nvSpPr>
        <p:spPr>
          <a:xfrm>
            <a:off x="457200" y="1600200"/>
            <a:ext cx="8147248" cy="4781128"/>
          </a:xfrm>
        </p:spPr>
        <p:txBody>
          <a:bodyPr/>
          <a:lstStyle/>
          <a:p>
            <a:pPr eaLnBrk="1" hangingPunct="1">
              <a:lnSpc>
                <a:spcPct val="130000"/>
              </a:lnSpc>
            </a:pPr>
            <a:r>
              <a:rPr lang="zh-CN" altLang="en-US" sz="2500" b="1" dirty="0" smtClean="0">
                <a:latin typeface="华文细黑" pitchFamily="2" charset="-122"/>
                <a:ea typeface="华文细黑" pitchFamily="2" charset="-122"/>
              </a:rPr>
              <a:t>固定资产净值</a:t>
            </a:r>
            <a:r>
              <a:rPr lang="en-US" altLang="en-US" sz="2500" dirty="0" smtClean="0">
                <a:latin typeface="华文细黑" pitchFamily="2" charset="-122"/>
                <a:ea typeface="华文细黑" pitchFamily="2" charset="-122"/>
              </a:rPr>
              <a:t>=</a:t>
            </a:r>
            <a:r>
              <a:rPr lang="zh-CN" altLang="en-US" sz="2500" b="1" dirty="0">
                <a:latin typeface="华文细黑" pitchFamily="2" charset="-122"/>
                <a:ea typeface="华文细黑" pitchFamily="2" charset="-122"/>
              </a:rPr>
              <a:t>固定资产原价</a:t>
            </a:r>
            <a:r>
              <a:rPr lang="en-US" altLang="en-US" sz="2500" b="1" dirty="0">
                <a:latin typeface="华文细黑" pitchFamily="2" charset="-122"/>
                <a:ea typeface="华文细黑" pitchFamily="2" charset="-122"/>
              </a:rPr>
              <a:t>-</a:t>
            </a:r>
            <a:r>
              <a:rPr lang="zh-CN" altLang="en-US" sz="2500" b="1" dirty="0">
                <a:latin typeface="华文细黑" pitchFamily="2" charset="-122"/>
                <a:ea typeface="华文细黑" pitchFamily="2" charset="-122"/>
              </a:rPr>
              <a:t>累计折旧</a:t>
            </a:r>
            <a:endParaRPr lang="en-US" altLang="zh-CN" sz="2500" b="1" dirty="0">
              <a:latin typeface="华文细黑" pitchFamily="2" charset="-122"/>
              <a:ea typeface="华文细黑" pitchFamily="2" charset="-122"/>
            </a:endParaRPr>
          </a:p>
          <a:p>
            <a:pPr eaLnBrk="1" hangingPunct="1">
              <a:lnSpc>
                <a:spcPct val="130000"/>
              </a:lnSpc>
            </a:pPr>
            <a:r>
              <a:rPr lang="zh-CN" altLang="en-US" sz="2500" b="1" dirty="0">
                <a:latin typeface="华文细黑" pitchFamily="2" charset="-122"/>
                <a:ea typeface="华文细黑" pitchFamily="2" charset="-122"/>
              </a:rPr>
              <a:t>固定资产净额</a:t>
            </a:r>
            <a:r>
              <a:rPr lang="en-US" altLang="zh-CN" sz="2500" b="1" dirty="0">
                <a:latin typeface="华文细黑" pitchFamily="2" charset="-122"/>
                <a:ea typeface="华文细黑" pitchFamily="2" charset="-122"/>
              </a:rPr>
              <a:t>=</a:t>
            </a:r>
            <a:r>
              <a:rPr lang="zh-CN" altLang="en-US" sz="2500" b="1" dirty="0">
                <a:latin typeface="华文细黑" pitchFamily="2" charset="-122"/>
                <a:ea typeface="华文细黑" pitchFamily="2" charset="-122"/>
              </a:rPr>
              <a:t>固定资产原价</a:t>
            </a:r>
            <a:r>
              <a:rPr lang="en-US" altLang="zh-CN" sz="2500" b="1" dirty="0">
                <a:latin typeface="华文细黑" pitchFamily="2" charset="-122"/>
                <a:ea typeface="华文细黑" pitchFamily="2" charset="-122"/>
              </a:rPr>
              <a:t>-</a:t>
            </a:r>
            <a:r>
              <a:rPr lang="zh-CN" altLang="en-US" sz="2500" b="1" dirty="0">
                <a:latin typeface="华文细黑" pitchFamily="2" charset="-122"/>
                <a:ea typeface="华文细黑" pitchFamily="2" charset="-122"/>
              </a:rPr>
              <a:t>累计折旧</a:t>
            </a:r>
            <a:r>
              <a:rPr lang="en-US" altLang="zh-CN" sz="2500" b="1" dirty="0">
                <a:latin typeface="华文细黑" pitchFamily="2" charset="-122"/>
                <a:ea typeface="华文细黑" pitchFamily="2" charset="-122"/>
              </a:rPr>
              <a:t>-</a:t>
            </a:r>
            <a:r>
              <a:rPr lang="zh-CN" altLang="en-US" sz="2500" b="1" dirty="0">
                <a:latin typeface="华文细黑" pitchFamily="2" charset="-122"/>
                <a:ea typeface="华文细黑" pitchFamily="2" charset="-122"/>
              </a:rPr>
              <a:t>固定资产减值准备</a:t>
            </a:r>
          </a:p>
          <a:p>
            <a:pPr marL="0" indent="0" eaLnBrk="1" hangingPunct="1">
              <a:lnSpc>
                <a:spcPct val="130000"/>
              </a:lnSpc>
              <a:buNone/>
            </a:pPr>
            <a:r>
              <a:rPr lang="en-US" altLang="zh-CN" sz="2400" dirty="0" smtClean="0">
                <a:latin typeface="华文细黑" pitchFamily="2" charset="-122"/>
                <a:ea typeface="华文细黑" pitchFamily="2" charset="-122"/>
              </a:rPr>
              <a:t>      </a:t>
            </a:r>
            <a:r>
              <a:rPr lang="zh-CN" altLang="en-US" sz="2050" dirty="0">
                <a:latin typeface="华文细黑" pitchFamily="2" charset="-122"/>
                <a:ea typeface="华文细黑" pitchFamily="2" charset="-122"/>
              </a:rPr>
              <a:t>固定资产净值填报区分</a:t>
            </a:r>
            <a:r>
              <a:rPr lang="zh-CN" altLang="en-US" sz="2050" dirty="0" smtClean="0">
                <a:latin typeface="华文细黑" pitchFamily="2" charset="-122"/>
                <a:ea typeface="华文细黑" pitchFamily="2" charset="-122"/>
              </a:rPr>
              <a:t>三种情况：</a:t>
            </a:r>
            <a:endParaRPr lang="en-US" altLang="zh-CN" sz="2050" dirty="0" smtClean="0">
              <a:latin typeface="华文细黑" pitchFamily="2" charset="-122"/>
              <a:ea typeface="华文细黑" pitchFamily="2" charset="-122"/>
            </a:endParaRPr>
          </a:p>
          <a:p>
            <a:pPr marL="0" indent="0" eaLnBrk="1" hangingPunct="1">
              <a:lnSpc>
                <a:spcPct val="130000"/>
              </a:lnSpc>
              <a:buNone/>
            </a:pPr>
            <a:r>
              <a:rPr lang="en-US" altLang="zh-CN" sz="2050" dirty="0" smtClean="0">
                <a:latin typeface="华文细黑" pitchFamily="2" charset="-122"/>
                <a:ea typeface="华文细黑" pitchFamily="2" charset="-122"/>
              </a:rPr>
              <a:t>        1</a:t>
            </a:r>
            <a:r>
              <a:rPr lang="zh-CN" altLang="en-US" sz="2050" dirty="0" smtClean="0">
                <a:latin typeface="华文细黑" pitchFamily="2" charset="-122"/>
                <a:ea typeface="华文细黑" pitchFamily="2" charset="-122"/>
              </a:rPr>
              <a:t>、当会计“资产负债表”</a:t>
            </a:r>
            <a:r>
              <a:rPr lang="zh-CN" altLang="en-US" sz="2050" dirty="0">
                <a:latin typeface="华文细黑" pitchFamily="2" charset="-122"/>
                <a:ea typeface="华文细黑" pitchFamily="2" charset="-122"/>
              </a:rPr>
              <a:t>列示</a:t>
            </a:r>
            <a:r>
              <a:rPr lang="zh-CN" altLang="en-US" sz="2050" b="1" dirty="0" smtClean="0">
                <a:solidFill>
                  <a:srgbClr val="FF0000"/>
                </a:solidFill>
                <a:latin typeface="华文细黑" pitchFamily="2" charset="-122"/>
                <a:ea typeface="华文细黑" pitchFamily="2" charset="-122"/>
              </a:rPr>
              <a:t>“固定资产净额”</a:t>
            </a:r>
            <a:r>
              <a:rPr lang="zh-CN" altLang="en-US" sz="2050" dirty="0">
                <a:latin typeface="华文细黑" pitchFamily="2" charset="-122"/>
                <a:ea typeface="华文细黑" pitchFamily="2" charset="-122"/>
              </a:rPr>
              <a:t>科目</a:t>
            </a:r>
            <a:r>
              <a:rPr lang="zh-CN" altLang="en-US" sz="2050" dirty="0" smtClean="0">
                <a:latin typeface="华文细黑" pitchFamily="2" charset="-122"/>
                <a:ea typeface="华文细黑" pitchFamily="2" charset="-122"/>
              </a:rPr>
              <a:t>时，根据  “固定资产净额”项目的</a:t>
            </a:r>
            <a:r>
              <a:rPr lang="zh-CN" altLang="en-US" sz="2050" b="1" dirty="0" smtClean="0">
                <a:solidFill>
                  <a:srgbClr val="FF0000"/>
                </a:solidFill>
                <a:latin typeface="华文细黑" pitchFamily="2" charset="-122"/>
                <a:ea typeface="华文细黑" pitchFamily="2" charset="-122"/>
              </a:rPr>
              <a:t>期末余额数</a:t>
            </a:r>
            <a:r>
              <a:rPr lang="zh-CN" altLang="en-US" sz="2050" dirty="0" smtClean="0">
                <a:latin typeface="华文细黑" pitchFamily="2" charset="-122"/>
                <a:ea typeface="华文细黑" pitchFamily="2" charset="-122"/>
              </a:rPr>
              <a:t>填报；</a:t>
            </a:r>
            <a:endParaRPr lang="en-US" altLang="zh-CN" sz="2050" dirty="0" smtClean="0">
              <a:latin typeface="华文细黑" pitchFamily="2" charset="-122"/>
              <a:ea typeface="华文细黑" pitchFamily="2" charset="-122"/>
            </a:endParaRPr>
          </a:p>
          <a:p>
            <a:pPr marL="0" indent="0" eaLnBrk="1" hangingPunct="1">
              <a:lnSpc>
                <a:spcPct val="130000"/>
              </a:lnSpc>
              <a:buNone/>
            </a:pPr>
            <a:r>
              <a:rPr lang="en-US" altLang="zh-CN" sz="2050" dirty="0" smtClean="0">
                <a:latin typeface="华文细黑" pitchFamily="2" charset="-122"/>
                <a:ea typeface="华文细黑" pitchFamily="2" charset="-122"/>
              </a:rPr>
              <a:t>        2</a:t>
            </a:r>
            <a:r>
              <a:rPr lang="zh-CN" altLang="en-US" sz="2050" dirty="0" smtClean="0">
                <a:latin typeface="华文细黑" pitchFamily="2" charset="-122"/>
                <a:ea typeface="华文细黑" pitchFamily="2" charset="-122"/>
              </a:rPr>
              <a:t>、当会计“资产负债表”</a:t>
            </a:r>
            <a:r>
              <a:rPr lang="zh-CN" altLang="en-US" sz="2050" dirty="0">
                <a:latin typeface="华文细黑" pitchFamily="2" charset="-122"/>
                <a:ea typeface="华文细黑" pitchFamily="2" charset="-122"/>
              </a:rPr>
              <a:t>列示的</a:t>
            </a:r>
            <a:r>
              <a:rPr lang="zh-CN" altLang="en-US" sz="2050" b="1" dirty="0" smtClean="0">
                <a:solidFill>
                  <a:srgbClr val="FF0000"/>
                </a:solidFill>
                <a:latin typeface="华文细黑" pitchFamily="2" charset="-122"/>
                <a:ea typeface="华文细黑" pitchFamily="2" charset="-122"/>
              </a:rPr>
              <a:t>“固定资产”</a:t>
            </a:r>
            <a:r>
              <a:rPr lang="zh-CN" altLang="en-US" sz="2050" b="1" dirty="0">
                <a:solidFill>
                  <a:srgbClr val="FF0000"/>
                </a:solidFill>
                <a:latin typeface="华文细黑" pitchFamily="2" charset="-122"/>
                <a:ea typeface="华文细黑" pitchFamily="2" charset="-122"/>
              </a:rPr>
              <a:t>科目</a:t>
            </a:r>
            <a:r>
              <a:rPr lang="zh-CN" altLang="en-US" sz="2050" b="1" dirty="0" smtClean="0">
                <a:solidFill>
                  <a:srgbClr val="FF0000"/>
                </a:solidFill>
                <a:latin typeface="华文细黑" pitchFamily="2" charset="-122"/>
                <a:ea typeface="华文细黑" pitchFamily="2" charset="-122"/>
              </a:rPr>
              <a:t>，含义及核算范围与本指标解释一致</a:t>
            </a:r>
            <a:r>
              <a:rPr lang="zh-CN" altLang="en-US" sz="2050" dirty="0" smtClean="0">
                <a:latin typeface="华文细黑" pitchFamily="2" charset="-122"/>
                <a:ea typeface="华文细黑" pitchFamily="2" charset="-122"/>
              </a:rPr>
              <a:t>时，根据“固定资产”项目的</a:t>
            </a:r>
            <a:r>
              <a:rPr lang="zh-CN" altLang="en-US" sz="2050" b="1" dirty="0" smtClean="0">
                <a:solidFill>
                  <a:srgbClr val="FF0000"/>
                </a:solidFill>
                <a:latin typeface="华文细黑" pitchFamily="2" charset="-122"/>
                <a:ea typeface="华文细黑" pitchFamily="2" charset="-122"/>
              </a:rPr>
              <a:t>期末余额数</a:t>
            </a:r>
            <a:r>
              <a:rPr lang="zh-CN" altLang="en-US" sz="2050" dirty="0" smtClean="0">
                <a:latin typeface="华文细黑" pitchFamily="2" charset="-122"/>
                <a:ea typeface="华文细黑" pitchFamily="2" charset="-122"/>
              </a:rPr>
              <a:t>填报；</a:t>
            </a:r>
            <a:endParaRPr lang="en-US" altLang="zh-CN" sz="2050" dirty="0" smtClean="0">
              <a:latin typeface="华文细黑" pitchFamily="2" charset="-122"/>
              <a:ea typeface="华文细黑" pitchFamily="2" charset="-122"/>
            </a:endParaRPr>
          </a:p>
          <a:p>
            <a:pPr marL="0" indent="0" eaLnBrk="1" hangingPunct="1">
              <a:lnSpc>
                <a:spcPct val="130000"/>
              </a:lnSpc>
              <a:buNone/>
            </a:pPr>
            <a:r>
              <a:rPr lang="en-US" altLang="zh-CN" sz="2050" dirty="0" smtClean="0">
                <a:latin typeface="华文细黑" pitchFamily="2" charset="-122"/>
                <a:ea typeface="华文细黑" pitchFamily="2" charset="-122"/>
              </a:rPr>
              <a:t>       3</a:t>
            </a:r>
            <a:r>
              <a:rPr lang="zh-CN" altLang="en-US" sz="2050" dirty="0" smtClean="0">
                <a:latin typeface="华文细黑" pitchFamily="2" charset="-122"/>
                <a:ea typeface="华文细黑" pitchFamily="2" charset="-122"/>
              </a:rPr>
              <a:t>、其他情况，根据会计</a:t>
            </a:r>
            <a:r>
              <a:rPr lang="zh-CN" altLang="en-US" sz="2050" b="1" dirty="0" smtClean="0">
                <a:solidFill>
                  <a:srgbClr val="FF0000"/>
                </a:solidFill>
                <a:latin typeface="华文细黑" pitchFamily="2" charset="-122"/>
                <a:ea typeface="华文细黑" pitchFamily="2" charset="-122"/>
              </a:rPr>
              <a:t>“固定资产”科目的期末余额，减去“累计折旧”和“固定资产减值准备”科目的期末余额</a:t>
            </a:r>
            <a:r>
              <a:rPr lang="zh-CN" altLang="en-US" sz="2050" dirty="0" smtClean="0">
                <a:latin typeface="华文细黑" pitchFamily="2" charset="-122"/>
                <a:ea typeface="华文细黑" pitchFamily="2" charset="-122"/>
              </a:rPr>
              <a:t>后的金额填报</a:t>
            </a:r>
            <a:endParaRPr lang="zh-CN" altLang="en-US" sz="2050" dirty="0">
              <a:latin typeface="华文细黑" pitchFamily="2" charset="-122"/>
              <a:ea typeface="华文细黑" pitchFamily="2" charset="-122"/>
            </a:endParaRPr>
          </a:p>
        </p:txBody>
      </p:sp>
    </p:spTree>
    <p:extLst>
      <p:ext uri="{BB962C8B-B14F-4D97-AF65-F5344CB8AC3E}">
        <p14:creationId xmlns:p14="http://schemas.microsoft.com/office/powerpoint/2010/main" val="334862251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圆角矩形 6"/>
          <p:cNvSpPr/>
          <p:nvPr/>
        </p:nvSpPr>
        <p:spPr>
          <a:xfrm>
            <a:off x="683567" y="4662937"/>
            <a:ext cx="7617671" cy="1574375"/>
          </a:xfrm>
          <a:prstGeom prst="roundRect">
            <a:avLst/>
          </a:prstGeom>
          <a:solidFill>
            <a:srgbClr val="B9CDE5">
              <a:alpha val="6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62013" fontAlgn="base">
              <a:lnSpc>
                <a:spcPct val="150000"/>
              </a:lnSpc>
              <a:spcBef>
                <a:spcPct val="0"/>
              </a:spcBef>
              <a:spcAft>
                <a:spcPct val="0"/>
              </a:spcAft>
              <a:defRPr/>
            </a:pPr>
            <a:r>
              <a:rPr lang="zh-CN" altLang="en-US" sz="2000" dirty="0">
                <a:solidFill>
                  <a:prstClr val="black"/>
                </a:solidFill>
                <a:latin typeface="微软雅黑" pitchFamily="34" charset="-122"/>
                <a:ea typeface="微软雅黑" pitchFamily="34" charset="-122"/>
              </a:rPr>
              <a:t>应按照制造成本跟着产值走原则，对比“工业总产值”和企业“生产成本”账涵盖的具体范围是否一致，“生产成本”是否有多项或漏项。</a:t>
            </a:r>
            <a:endParaRPr lang="en-US" altLang="zh-CN" sz="2000" dirty="0">
              <a:solidFill>
                <a:prstClr val="black"/>
              </a:solidFill>
              <a:latin typeface="微软雅黑" pitchFamily="34" charset="-122"/>
              <a:ea typeface="微软雅黑" pitchFamily="34" charset="-122"/>
            </a:endParaRPr>
          </a:p>
        </p:txBody>
      </p:sp>
      <p:sp>
        <p:nvSpPr>
          <p:cNvPr id="2" name="圆角矩形 1"/>
          <p:cNvSpPr/>
          <p:nvPr/>
        </p:nvSpPr>
        <p:spPr>
          <a:xfrm>
            <a:off x="683568" y="2276872"/>
            <a:ext cx="7617671" cy="1574375"/>
          </a:xfrm>
          <a:prstGeom prst="roundRect">
            <a:avLst/>
          </a:prstGeom>
          <a:solidFill>
            <a:srgbClr val="B9CDE5">
              <a:alpha val="6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62013" fontAlgn="base">
              <a:lnSpc>
                <a:spcPct val="150000"/>
              </a:lnSpc>
              <a:spcBef>
                <a:spcPct val="0"/>
              </a:spcBef>
              <a:spcAft>
                <a:spcPct val="0"/>
              </a:spcAft>
              <a:defRPr/>
            </a:pPr>
            <a:r>
              <a:rPr lang="zh-CN" altLang="en-US" sz="2000" dirty="0">
                <a:solidFill>
                  <a:prstClr val="black"/>
                </a:solidFill>
                <a:latin typeface="微软雅黑" pitchFamily="34" charset="-122"/>
                <a:ea typeface="微软雅黑" pitchFamily="34" charset="-122"/>
              </a:rPr>
              <a:t> 工业总产值包括：生产的成品价值、对外加工费收入、自制半成品在制品期末期初差额。与主营业务收入的差异：产量和销量、价格、库存、报告期、在制品</a:t>
            </a:r>
            <a:r>
              <a:rPr lang="zh-CN" altLang="en-US" sz="2000" dirty="0" smtClean="0">
                <a:solidFill>
                  <a:prstClr val="black"/>
                </a:solidFill>
                <a:latin typeface="微软雅黑" pitchFamily="34" charset="-122"/>
                <a:ea typeface="微软雅黑" pitchFamily="34" charset="-122"/>
              </a:rPr>
              <a:t>核算等。</a:t>
            </a:r>
            <a:endParaRPr lang="zh-CN" altLang="en-US" sz="2000" dirty="0">
              <a:solidFill>
                <a:prstClr val="black"/>
              </a:solidFill>
              <a:latin typeface="微软雅黑" pitchFamily="34" charset="-122"/>
              <a:ea typeface="微软雅黑" pitchFamily="34" charset="-122"/>
            </a:endParaRPr>
          </a:p>
        </p:txBody>
      </p:sp>
      <p:sp>
        <p:nvSpPr>
          <p:cNvPr id="24578" name="灯片编号占位符 5"/>
          <p:cNvSpPr>
            <a:spLocks noGrp="1"/>
          </p:cNvSpPr>
          <p:nvPr>
            <p:ph type="sldNum" sz="quarter" idx="12"/>
          </p:nvPr>
        </p:nvSpPr>
        <p:spPr>
          <a:ln>
            <a:miter lim="800000"/>
            <a:headEnd/>
            <a:tailEnd/>
          </a:ln>
        </p:spPr>
        <p:txBody>
          <a:bodyPr/>
          <a:lstStyle/>
          <a:p>
            <a:pPr>
              <a:buFont typeface="Arial" charset="0"/>
              <a:buNone/>
              <a:defRPr/>
            </a:pPr>
            <a:fld id="{67A893C1-FD7B-44D2-9567-8A386BC84511}" type="slidenum">
              <a:rPr lang="zh-CN" altLang="en-US" smtClean="0">
                <a:solidFill>
                  <a:prstClr val="black">
                    <a:tint val="75000"/>
                  </a:prstClr>
                </a:solidFill>
              </a:rPr>
              <a:pPr>
                <a:buFont typeface="Arial" charset="0"/>
                <a:buNone/>
                <a:defRPr/>
              </a:pPr>
              <a:t>5</a:t>
            </a:fld>
            <a:endParaRPr lang="en-US" altLang="zh-CN" smtClean="0">
              <a:solidFill>
                <a:prstClr val="black">
                  <a:tint val="75000"/>
                </a:prstClr>
              </a:solidFill>
            </a:endParaRPr>
          </a:p>
        </p:txBody>
      </p:sp>
      <p:sp>
        <p:nvSpPr>
          <p:cNvPr id="257079" name="Rectangle 55"/>
          <p:cNvSpPr>
            <a:spLocks noChangeArrowheads="1"/>
          </p:cNvSpPr>
          <p:nvPr/>
        </p:nvSpPr>
        <p:spPr bwMode="auto">
          <a:xfrm>
            <a:off x="693174" y="1628800"/>
            <a:ext cx="7608064" cy="591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158" tIns="57577" rIns="115158" bIns="57577">
            <a:spAutoFit/>
          </a:bodyPr>
          <a:lstStyle/>
          <a:p>
            <a:pPr defTabSz="862013" fontAlgn="base">
              <a:lnSpc>
                <a:spcPct val="150000"/>
              </a:lnSpc>
              <a:spcBef>
                <a:spcPct val="0"/>
              </a:spcBef>
              <a:spcAft>
                <a:spcPct val="0"/>
              </a:spcAft>
            </a:pPr>
            <a:r>
              <a:rPr lang="zh-CN" altLang="en-US" sz="2400" dirty="0" smtClean="0">
                <a:latin typeface="黑体" pitchFamily="2" charset="-122"/>
                <a:ea typeface="黑体" pitchFamily="2" charset="-122"/>
              </a:rPr>
              <a:t>工业</a:t>
            </a:r>
            <a:r>
              <a:rPr lang="zh-CN" altLang="en-US" sz="2400" dirty="0">
                <a:latin typeface="黑体" pitchFamily="2" charset="-122"/>
                <a:ea typeface="黑体" pitchFamily="2" charset="-122"/>
              </a:rPr>
              <a:t>总产值≠主营业务</a:t>
            </a:r>
            <a:r>
              <a:rPr lang="zh-CN" altLang="en-US" sz="2400" dirty="0" smtClean="0">
                <a:latin typeface="黑体" pitchFamily="2" charset="-122"/>
                <a:ea typeface="黑体" pitchFamily="2" charset="-122"/>
              </a:rPr>
              <a:t>收入</a:t>
            </a:r>
            <a:r>
              <a:rPr lang="en-US" altLang="zh-CN" sz="2400" dirty="0">
                <a:latin typeface="黑体" pitchFamily="2" charset="-122"/>
                <a:ea typeface="黑体" pitchFamily="2" charset="-122"/>
              </a:rPr>
              <a:t> </a:t>
            </a:r>
            <a:r>
              <a:rPr lang="en-US" altLang="zh-CN" sz="2400" dirty="0" smtClean="0">
                <a:latin typeface="黑体" pitchFamily="2" charset="-122"/>
                <a:ea typeface="黑体" pitchFamily="2" charset="-122"/>
              </a:rPr>
              <a:t> </a:t>
            </a:r>
            <a:r>
              <a:rPr lang="zh-CN" altLang="en-US" sz="2400" dirty="0" smtClean="0">
                <a:latin typeface="黑体" pitchFamily="2" charset="-122"/>
                <a:ea typeface="黑体" pitchFamily="2" charset="-122"/>
              </a:rPr>
              <a:t>制造</a:t>
            </a:r>
            <a:r>
              <a:rPr lang="zh-CN" altLang="en-US" sz="2400" dirty="0">
                <a:latin typeface="黑体" pitchFamily="2" charset="-122"/>
                <a:ea typeface="黑体" pitchFamily="2" charset="-122"/>
              </a:rPr>
              <a:t>成本≠主营业务</a:t>
            </a:r>
            <a:r>
              <a:rPr lang="zh-CN" altLang="en-US" sz="2400" dirty="0" smtClean="0">
                <a:latin typeface="黑体" pitchFamily="2" charset="-122"/>
                <a:ea typeface="黑体" pitchFamily="2" charset="-122"/>
              </a:rPr>
              <a:t>成本</a:t>
            </a:r>
            <a:r>
              <a:rPr lang="zh-CN" altLang="en-US" sz="2000" dirty="0" smtClean="0">
                <a:solidFill>
                  <a:prstClr val="black"/>
                </a:solidFill>
                <a:latin typeface="微软雅黑" pitchFamily="34" charset="-122"/>
                <a:ea typeface="微软雅黑" pitchFamily="34" charset="-122"/>
              </a:rPr>
              <a:t>     </a:t>
            </a:r>
            <a:endParaRPr lang="zh-CN" altLang="en-US" sz="2400" b="1" dirty="0">
              <a:latin typeface="仿宋_GB2312" pitchFamily="49" charset="-122"/>
              <a:ea typeface="仿宋_GB2312" pitchFamily="49" charset="-122"/>
            </a:endParaRPr>
          </a:p>
        </p:txBody>
      </p:sp>
      <p:sp>
        <p:nvSpPr>
          <p:cNvPr id="6" name="Rectangle 4"/>
          <p:cNvSpPr>
            <a:spLocks noGrp="1"/>
          </p:cNvSpPr>
          <p:nvPr>
            <p:ph type="title"/>
          </p:nvPr>
        </p:nvSpPr>
        <p:spPr>
          <a:xfrm>
            <a:off x="3005826" y="836712"/>
            <a:ext cx="3132348" cy="504056"/>
          </a:xfrm>
          <a:noFill/>
        </p:spPr>
        <p:txBody>
          <a:bodyPr/>
          <a:lstStyle/>
          <a:p>
            <a:pPr>
              <a:defRPr/>
            </a:pPr>
            <a:r>
              <a:rPr lang="zh-CN" altLang="en-US" sz="4000" dirty="0" smtClean="0">
                <a:latin typeface="黑体" pitchFamily="49" charset="-122"/>
                <a:ea typeface="黑体" pitchFamily="49" charset="-122"/>
              </a:rPr>
              <a:t>制造成本</a:t>
            </a:r>
          </a:p>
        </p:txBody>
      </p:sp>
      <p:sp>
        <p:nvSpPr>
          <p:cNvPr id="8" name="Rectangle 55"/>
          <p:cNvSpPr>
            <a:spLocks noChangeArrowheads="1"/>
          </p:cNvSpPr>
          <p:nvPr/>
        </p:nvSpPr>
        <p:spPr bwMode="auto">
          <a:xfrm>
            <a:off x="827584" y="4061791"/>
            <a:ext cx="7608064" cy="591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15158" tIns="57577" rIns="115158" bIns="57577">
            <a:spAutoFit/>
          </a:bodyPr>
          <a:lstStyle/>
          <a:p>
            <a:pPr defTabSz="862013" fontAlgn="base">
              <a:lnSpc>
                <a:spcPct val="150000"/>
              </a:lnSpc>
              <a:spcBef>
                <a:spcPct val="0"/>
              </a:spcBef>
              <a:spcAft>
                <a:spcPct val="0"/>
              </a:spcAft>
            </a:pPr>
            <a:r>
              <a:rPr lang="zh-CN" altLang="en-US" sz="2400" dirty="0" smtClean="0">
                <a:solidFill>
                  <a:prstClr val="black"/>
                </a:solidFill>
                <a:latin typeface="黑体" pitchFamily="2" charset="-122"/>
                <a:ea typeface="黑体" pitchFamily="2" charset="-122"/>
              </a:rPr>
              <a:t>制造</a:t>
            </a:r>
            <a:r>
              <a:rPr lang="zh-CN" altLang="en-US" sz="2400" dirty="0">
                <a:solidFill>
                  <a:prstClr val="black"/>
                </a:solidFill>
                <a:latin typeface="黑体" pitchFamily="2" charset="-122"/>
                <a:ea typeface="黑体" pitchFamily="2" charset="-122"/>
              </a:rPr>
              <a:t>成本≠生产</a:t>
            </a:r>
            <a:r>
              <a:rPr lang="zh-CN" altLang="en-US" sz="2400" dirty="0" smtClean="0">
                <a:solidFill>
                  <a:prstClr val="black"/>
                </a:solidFill>
                <a:latin typeface="黑体" pitchFamily="2" charset="-122"/>
                <a:ea typeface="黑体" pitchFamily="2" charset="-122"/>
              </a:rPr>
              <a:t>成本</a:t>
            </a:r>
            <a:r>
              <a:rPr lang="zh-CN" altLang="en-US" sz="2000" dirty="0" smtClean="0">
                <a:solidFill>
                  <a:prstClr val="black"/>
                </a:solidFill>
                <a:latin typeface="微软雅黑" pitchFamily="34" charset="-122"/>
                <a:ea typeface="微软雅黑" pitchFamily="34" charset="-122"/>
              </a:rPr>
              <a:t>    </a:t>
            </a:r>
            <a:endParaRPr lang="zh-CN" altLang="en-US" sz="2400" b="1" dirty="0">
              <a:latin typeface="仿宋_GB2312" pitchFamily="49" charset="-122"/>
              <a:ea typeface="仿宋_GB2312" pitchFamily="49" charset="-122"/>
            </a:endParaRPr>
          </a:p>
        </p:txBody>
      </p:sp>
    </p:spTree>
    <p:extLst>
      <p:ext uri="{BB962C8B-B14F-4D97-AF65-F5344CB8AC3E}">
        <p14:creationId xmlns:p14="http://schemas.microsoft.com/office/powerpoint/2010/main" val="16719368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7079"/>
                                        </p:tgtEl>
                                        <p:attrNameLst>
                                          <p:attrName>style.visibility</p:attrName>
                                        </p:attrNameLst>
                                      </p:cBhvr>
                                      <p:to>
                                        <p:strVal val="visible"/>
                                      </p:to>
                                    </p:set>
                                    <p:animEffect transition="in" filter="blinds(horizontal)">
                                      <p:cBhvr>
                                        <p:cTn id="7" dur="500"/>
                                        <p:tgtEl>
                                          <p:spTgt spid="25707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79" grpId="0" autoUpdateAnimBg="0"/>
      <p:bldP spid="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1223322637"/>
              </p:ext>
            </p:extLst>
          </p:nvPr>
        </p:nvGraphicFramePr>
        <p:xfrm>
          <a:off x="179512" y="1196752"/>
          <a:ext cx="8496944"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a:spLocks noGrp="1"/>
          </p:cNvSpPr>
          <p:nvPr>
            <p:ph type="title"/>
          </p:nvPr>
        </p:nvSpPr>
        <p:spPr>
          <a:xfrm>
            <a:off x="2195736" y="836712"/>
            <a:ext cx="5256584" cy="504056"/>
          </a:xfrm>
          <a:noFill/>
        </p:spPr>
        <p:txBody>
          <a:bodyPr/>
          <a:lstStyle/>
          <a:p>
            <a:pPr>
              <a:defRPr/>
            </a:pPr>
            <a:r>
              <a:rPr lang="zh-CN" altLang="en-US" sz="4000" dirty="0" smtClean="0">
                <a:latin typeface="黑体" pitchFamily="49" charset="-122"/>
                <a:ea typeface="黑体" pitchFamily="49" charset="-122"/>
              </a:rPr>
              <a:t>制造成本</a:t>
            </a:r>
          </a:p>
        </p:txBody>
      </p:sp>
      <p:sp>
        <p:nvSpPr>
          <p:cNvPr id="2" name="TextBox 1"/>
          <p:cNvSpPr txBox="1"/>
          <p:nvPr/>
        </p:nvSpPr>
        <p:spPr>
          <a:xfrm>
            <a:off x="683568" y="1268760"/>
            <a:ext cx="2304256" cy="461665"/>
          </a:xfrm>
          <a:prstGeom prst="rect">
            <a:avLst/>
          </a:prstGeom>
          <a:noFill/>
        </p:spPr>
        <p:txBody>
          <a:bodyPr wrap="square" rtlCol="0">
            <a:spAutoFit/>
          </a:bodyPr>
          <a:lstStyle/>
          <a:p>
            <a:r>
              <a:rPr lang="zh-CN" altLang="en-US" sz="2400" dirty="0">
                <a:latin typeface="黑体" pitchFamily="49" charset="-122"/>
                <a:ea typeface="黑体" pitchFamily="49" charset="-122"/>
              </a:rPr>
              <a:t>跟着产值走</a:t>
            </a:r>
          </a:p>
        </p:txBody>
      </p:sp>
    </p:spTree>
    <p:extLst>
      <p:ext uri="{BB962C8B-B14F-4D97-AF65-F5344CB8AC3E}">
        <p14:creationId xmlns:p14="http://schemas.microsoft.com/office/powerpoint/2010/main" val="1275032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灯片编号占位符 5"/>
          <p:cNvSpPr>
            <a:spLocks noGrp="1"/>
          </p:cNvSpPr>
          <p:nvPr>
            <p:ph type="sldNum" sz="quarter" idx="12"/>
          </p:nvPr>
        </p:nvSpPr>
        <p:spPr>
          <a:ln>
            <a:miter lim="800000"/>
            <a:headEnd/>
            <a:tailEnd/>
          </a:ln>
        </p:spPr>
        <p:txBody>
          <a:bodyPr/>
          <a:lstStyle/>
          <a:p>
            <a:pPr>
              <a:buFont typeface="Arial" charset="0"/>
              <a:buNone/>
              <a:defRPr/>
            </a:pPr>
            <a:fld id="{11460966-E0A7-4ABE-A8E5-F17F9D993907}" type="slidenum">
              <a:rPr lang="zh-CN" altLang="en-US" smtClean="0"/>
              <a:pPr>
                <a:buFont typeface="Arial" charset="0"/>
                <a:buNone/>
                <a:defRPr/>
              </a:pPr>
              <a:t>7</a:t>
            </a:fld>
            <a:endParaRPr lang="en-US" altLang="zh-CN" smtClean="0"/>
          </a:p>
        </p:txBody>
      </p:sp>
      <p:grpSp>
        <p:nvGrpSpPr>
          <p:cNvPr id="2" name="Group 2"/>
          <p:cNvGrpSpPr>
            <a:grpSpLocks/>
          </p:cNvGrpSpPr>
          <p:nvPr/>
        </p:nvGrpSpPr>
        <p:grpSpPr bwMode="auto">
          <a:xfrm>
            <a:off x="447674" y="1285875"/>
            <a:ext cx="6983413" cy="1211264"/>
            <a:chOff x="172" y="928"/>
            <a:chExt cx="4400" cy="763"/>
          </a:xfrm>
        </p:grpSpPr>
        <p:sp>
          <p:nvSpPr>
            <p:cNvPr id="21527" name="AutoShape 3"/>
            <p:cNvSpPr>
              <a:spLocks noChangeArrowheads="1"/>
            </p:cNvSpPr>
            <p:nvPr/>
          </p:nvSpPr>
          <p:spPr bwMode="gray">
            <a:xfrm>
              <a:off x="172" y="928"/>
              <a:ext cx="4400" cy="763"/>
            </a:xfrm>
            <a:prstGeom prst="roundRect">
              <a:avLst>
                <a:gd name="adj" fmla="val 10889"/>
              </a:avLst>
            </a:prstGeom>
            <a:solidFill>
              <a:schemeClr val="accent2">
                <a:lumMod val="20000"/>
                <a:lumOff val="80000"/>
              </a:schemeClr>
            </a:solidFill>
            <a:ln w="38100">
              <a:noFill/>
              <a:round/>
              <a:headEnd/>
              <a:tailEnd/>
            </a:ln>
            <a:effectLst>
              <a:outerShdw dist="135003" dir="2928844" algn="ctr" rotWithShape="0">
                <a:srgbClr val="000000">
                  <a:alpha val="50000"/>
                </a:srgbClr>
              </a:outerShdw>
            </a:effectLst>
          </p:spPr>
          <p:txBody>
            <a:bodyPr wrap="none" anchor="ctr"/>
            <a:lstStyle/>
            <a:p>
              <a:pPr>
                <a:defRPr/>
              </a:pPr>
              <a:endParaRPr lang="zh-CN" altLang="en-US">
                <a:latin typeface="Arial" charset="0"/>
              </a:endParaRPr>
            </a:p>
          </p:txBody>
        </p:sp>
        <p:sp>
          <p:nvSpPr>
            <p:cNvPr id="25627" name="AutoShape 4"/>
            <p:cNvSpPr>
              <a:spLocks noChangeArrowheads="1"/>
            </p:cNvSpPr>
            <p:nvPr/>
          </p:nvSpPr>
          <p:spPr bwMode="gray">
            <a:xfrm>
              <a:off x="269" y="1042"/>
              <a:ext cx="549" cy="587"/>
            </a:xfrm>
            <a:prstGeom prst="roundRect">
              <a:avLst>
                <a:gd name="adj" fmla="val 11921"/>
              </a:avLst>
            </a:prstGeom>
            <a:gradFill rotWithShape="1">
              <a:gsLst>
                <a:gs pos="0">
                  <a:srgbClr val="66CCFF"/>
                </a:gs>
                <a:gs pos="100000">
                  <a:srgbClr val="478EB2"/>
                </a:gs>
              </a:gsLst>
              <a:lin ang="5400000" scaled="1"/>
            </a:gradFill>
            <a:ln>
              <a:noFill/>
            </a:ln>
            <a:extLst>
              <a:ext uri="{91240B29-F687-4F45-9708-019B960494DF}">
                <a14:hiddenLine xmlns:a14="http://schemas.microsoft.com/office/drawing/2010/main" w="38100">
                  <a:solidFill>
                    <a:srgbClr val="000000"/>
                  </a:solidFill>
                  <a:round/>
                  <a:headEnd/>
                  <a:tailEnd/>
                </a14:hiddenLine>
              </a:ext>
            </a:extLst>
          </p:spPr>
          <p:txBody>
            <a:bodyPr wrap="none" anchor="ctr"/>
            <a:lstStyle/>
            <a:p>
              <a:endParaRPr lang="zh-CN" altLang="en-US"/>
            </a:p>
          </p:txBody>
        </p:sp>
        <p:sp>
          <p:nvSpPr>
            <p:cNvPr id="301061" name="Freeform 5"/>
            <p:cNvSpPr>
              <a:spLocks/>
            </p:cNvSpPr>
            <p:nvPr/>
          </p:nvSpPr>
          <p:spPr bwMode="gray">
            <a:xfrm>
              <a:off x="347" y="1100"/>
              <a:ext cx="330" cy="355"/>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0066CC">
                    <a:gamma/>
                    <a:tint val="54510"/>
                    <a:invGamma/>
                  </a:srgbClr>
                </a:gs>
                <a:gs pos="50000">
                  <a:srgbClr val="0066CC">
                    <a:alpha val="0"/>
                  </a:srgbClr>
                </a:gs>
                <a:gs pos="100000">
                  <a:srgbClr val="0066CC">
                    <a:gamma/>
                    <a:tint val="54510"/>
                    <a:invGamma/>
                  </a:srgbClr>
                </a:gs>
              </a:gsLst>
              <a:lin ang="2700000" scaled="1"/>
            </a:gradFill>
            <a:ln>
              <a:noFill/>
            </a:ln>
            <a:extLst/>
          </p:spPr>
          <p:txBody>
            <a:bodyPr/>
            <a:lstStyle/>
            <a:p>
              <a:pPr>
                <a:defRPr/>
              </a:pPr>
              <a:endParaRPr lang="zh-CN" altLang="en-US">
                <a:latin typeface="Arial" charset="0"/>
              </a:endParaRPr>
            </a:p>
          </p:txBody>
        </p:sp>
        <p:sp>
          <p:nvSpPr>
            <p:cNvPr id="301062" name="Text Box 6"/>
            <p:cNvSpPr txBox="1">
              <a:spLocks noChangeArrowheads="1"/>
            </p:cNvSpPr>
            <p:nvPr/>
          </p:nvSpPr>
          <p:spPr bwMode="gray">
            <a:xfrm>
              <a:off x="309" y="1177"/>
              <a:ext cx="504" cy="291"/>
            </a:xfrm>
            <a:prstGeom prst="rect">
              <a:avLst/>
            </a:prstGeom>
            <a:noFill/>
            <a:ln>
              <a:noFill/>
            </a:ln>
            <a:effectLst/>
            <a:extLst/>
          </p:spPr>
          <p:txBody>
            <a:bodyPr wrap="none" lIns="91413" tIns="45708" rIns="91413" bIns="45708">
              <a:spAutoFit/>
            </a:bodyPr>
            <a:lstStyle/>
            <a:p>
              <a:pPr eaLnBrk="0" hangingPunct="0">
                <a:defRPr/>
              </a:pPr>
              <a:r>
                <a:rPr lang="zh-CN" altLang="en-US" sz="2400" dirty="0">
                  <a:effectLst>
                    <a:outerShdw blurRad="38100" dist="38100" dir="2700000" algn="tl">
                      <a:srgbClr val="C0C0C0"/>
                    </a:outerShdw>
                  </a:effectLst>
                  <a:latin typeface="Arial" charset="0"/>
                  <a:ea typeface="黑体" pitchFamily="2" charset="-122"/>
                </a:rPr>
                <a:t>外购</a:t>
              </a:r>
            </a:p>
          </p:txBody>
        </p:sp>
        <p:sp>
          <p:nvSpPr>
            <p:cNvPr id="25632" name="Text Box 7"/>
            <p:cNvSpPr txBox="1">
              <a:spLocks noChangeArrowheads="1"/>
            </p:cNvSpPr>
            <p:nvPr/>
          </p:nvSpPr>
          <p:spPr bwMode="gray">
            <a:xfrm>
              <a:off x="963" y="1098"/>
              <a:ext cx="3533"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13" tIns="45708" rIns="91413" bIns="45708">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微软雅黑" pitchFamily="34" charset="-122"/>
                  <a:ea typeface="微软雅黑" pitchFamily="34" charset="-122"/>
                </a:rPr>
                <a:t>必须是外购</a:t>
              </a:r>
              <a:r>
                <a:rPr lang="zh-CN" altLang="en-US" sz="2000" dirty="0" smtClean="0">
                  <a:latin typeface="微软雅黑" pitchFamily="34" charset="-122"/>
                  <a:ea typeface="微软雅黑" pitchFamily="34" charset="-122"/>
                </a:rPr>
                <a:t>的、消耗的、不</a:t>
              </a:r>
              <a:r>
                <a:rPr lang="zh-CN" altLang="en-US" sz="2000" dirty="0">
                  <a:latin typeface="微软雅黑" pitchFamily="34" charset="-122"/>
                  <a:ea typeface="微软雅黑" pitchFamily="34" charset="-122"/>
                </a:rPr>
                <a:t>含进项税的材料，不包括生产过程中回收的废料以及自制品的价</a:t>
              </a:r>
              <a:r>
                <a:rPr lang="zh-CN" altLang="en-US" sz="2000" b="1" dirty="0">
                  <a:latin typeface="仿宋_GB2312" pitchFamily="49" charset="-122"/>
                  <a:ea typeface="仿宋_GB2312" pitchFamily="49" charset="-122"/>
                </a:rPr>
                <a:t>值。</a:t>
              </a:r>
              <a:endParaRPr lang="en-US" altLang="zh-CN" sz="2000" b="1" dirty="0">
                <a:latin typeface="仿宋_GB2312" pitchFamily="49" charset="-122"/>
                <a:ea typeface="仿宋_GB2312" pitchFamily="49" charset="-122"/>
              </a:endParaRPr>
            </a:p>
          </p:txBody>
        </p:sp>
      </p:grpSp>
      <p:sp>
        <p:nvSpPr>
          <p:cNvPr id="25604" name="Rectangle 8"/>
          <p:cNvSpPr>
            <a:spLocks noGrp="1"/>
          </p:cNvSpPr>
          <p:nvPr>
            <p:ph type="body" idx="1"/>
          </p:nvPr>
        </p:nvSpPr>
        <p:spPr>
          <a:xfrm>
            <a:off x="2988097" y="377290"/>
            <a:ext cx="4809703" cy="587375"/>
          </a:xfrm>
          <a:noFill/>
        </p:spPr>
        <p:txBody>
          <a:bodyPr lIns="86370" tIns="43181" rIns="86370" bIns="43181"/>
          <a:lstStyle/>
          <a:p>
            <a:pPr marL="0" indent="0">
              <a:buNone/>
            </a:pPr>
            <a:r>
              <a:rPr lang="zh-CN" altLang="en-US" sz="2800" dirty="0" smtClean="0">
                <a:latin typeface="黑体" pitchFamily="49" charset="-122"/>
                <a:ea typeface="黑体" pitchFamily="49" charset="-122"/>
              </a:rPr>
              <a:t>直接材料消耗 </a:t>
            </a:r>
            <a:r>
              <a:rPr lang="zh-CN" altLang="en-US" sz="2400" dirty="0" smtClean="0">
                <a:latin typeface="黑体" pitchFamily="49" charset="-122"/>
                <a:ea typeface="黑体" pitchFamily="49" charset="-122"/>
              </a:rPr>
              <a:t>填报注意事项</a:t>
            </a:r>
          </a:p>
        </p:txBody>
      </p:sp>
      <p:grpSp>
        <p:nvGrpSpPr>
          <p:cNvPr id="3" name="Group 9"/>
          <p:cNvGrpSpPr>
            <a:grpSpLocks/>
          </p:cNvGrpSpPr>
          <p:nvPr/>
        </p:nvGrpSpPr>
        <p:grpSpPr bwMode="auto">
          <a:xfrm>
            <a:off x="795338" y="2711450"/>
            <a:ext cx="7002462" cy="1176338"/>
            <a:chOff x="391" y="1826"/>
            <a:chExt cx="4412" cy="742"/>
          </a:xfrm>
        </p:grpSpPr>
        <p:sp>
          <p:nvSpPr>
            <p:cNvPr id="21522" name="AutoShape 10"/>
            <p:cNvSpPr>
              <a:spLocks noChangeArrowheads="1"/>
            </p:cNvSpPr>
            <p:nvPr/>
          </p:nvSpPr>
          <p:spPr bwMode="gray">
            <a:xfrm>
              <a:off x="391" y="1826"/>
              <a:ext cx="4412" cy="742"/>
            </a:xfrm>
            <a:prstGeom prst="roundRect">
              <a:avLst>
                <a:gd name="adj" fmla="val 10889"/>
              </a:avLst>
            </a:prstGeom>
            <a:solidFill>
              <a:schemeClr val="accent2">
                <a:lumMod val="20000"/>
                <a:lumOff val="80000"/>
              </a:schemeClr>
            </a:solidFill>
            <a:ln w="38100">
              <a:noFill/>
              <a:round/>
              <a:headEnd/>
              <a:tailEnd/>
            </a:ln>
            <a:effectLst>
              <a:outerShdw dist="135003" dir="2928844" algn="ctr" rotWithShape="0">
                <a:srgbClr val="000000">
                  <a:alpha val="50000"/>
                </a:srgbClr>
              </a:outerShdw>
            </a:effectLst>
          </p:spPr>
          <p:txBody>
            <a:bodyPr wrap="none" anchor="ctr"/>
            <a:lstStyle/>
            <a:p>
              <a:pPr>
                <a:defRPr/>
              </a:pPr>
              <a:endParaRPr lang="zh-CN" altLang="en-US">
                <a:latin typeface="Arial" charset="0"/>
              </a:endParaRPr>
            </a:p>
          </p:txBody>
        </p:sp>
        <p:sp>
          <p:nvSpPr>
            <p:cNvPr id="25622" name="AutoShape 11"/>
            <p:cNvSpPr>
              <a:spLocks noChangeArrowheads="1"/>
            </p:cNvSpPr>
            <p:nvPr/>
          </p:nvSpPr>
          <p:spPr bwMode="gray">
            <a:xfrm>
              <a:off x="489" y="1911"/>
              <a:ext cx="533" cy="556"/>
            </a:xfrm>
            <a:prstGeom prst="roundRect">
              <a:avLst>
                <a:gd name="adj" fmla="val 11921"/>
              </a:avLst>
            </a:prstGeom>
            <a:gradFill rotWithShape="1">
              <a:gsLst>
                <a:gs pos="0">
                  <a:srgbClr val="66FFCC"/>
                </a:gs>
                <a:gs pos="100000">
                  <a:srgbClr val="47B28E"/>
                </a:gs>
              </a:gsLst>
              <a:lin ang="5400000" scaled="1"/>
            </a:gradFill>
            <a:ln>
              <a:noFill/>
            </a:ln>
            <a:extLst>
              <a:ext uri="{91240B29-F687-4F45-9708-019B960494DF}">
                <a14:hiddenLine xmlns:a14="http://schemas.microsoft.com/office/drawing/2010/main" w="38100">
                  <a:solidFill>
                    <a:srgbClr val="000000"/>
                  </a:solidFill>
                  <a:round/>
                  <a:headEnd/>
                  <a:tailEnd/>
                </a14:hiddenLine>
              </a:ext>
            </a:extLst>
          </p:spPr>
          <p:txBody>
            <a:bodyPr wrap="none" anchor="ctr"/>
            <a:lstStyle/>
            <a:p>
              <a:endParaRPr lang="zh-CN" altLang="en-US"/>
            </a:p>
          </p:txBody>
        </p:sp>
        <p:sp>
          <p:nvSpPr>
            <p:cNvPr id="25623" name="Freeform 12"/>
            <p:cNvSpPr>
              <a:spLocks/>
            </p:cNvSpPr>
            <p:nvPr/>
          </p:nvSpPr>
          <p:spPr bwMode="gray">
            <a:xfrm>
              <a:off x="536" y="1949"/>
              <a:ext cx="316" cy="254"/>
            </a:xfrm>
            <a:custGeom>
              <a:avLst/>
              <a:gdLst>
                <a:gd name="T0" fmla="*/ 1 w 596"/>
                <a:gd name="T1" fmla="*/ 0 h 598"/>
                <a:gd name="T2" fmla="*/ 0 w 596"/>
                <a:gd name="T3" fmla="*/ 0 h 598"/>
                <a:gd name="T4" fmla="*/ 0 w 596"/>
                <a:gd name="T5" fmla="*/ 0 h 598"/>
                <a:gd name="T6" fmla="*/ 1 w 596"/>
                <a:gd name="T7" fmla="*/ 0 h 598"/>
                <a:gd name="T8" fmla="*/ 1 w 596"/>
                <a:gd name="T9" fmla="*/ 0 h 598"/>
                <a:gd name="T10" fmla="*/ 1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93D4D4"/>
                </a:gs>
                <a:gs pos="100000">
                  <a:srgbClr val="009999">
                    <a:alpha val="0"/>
                  </a:srgbClr>
                </a:gs>
              </a:gsLst>
              <a:lin ang="27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zh-CN" altLang="en-US"/>
            </a:p>
          </p:txBody>
        </p:sp>
        <p:sp>
          <p:nvSpPr>
            <p:cNvPr id="301069" name="Text Box 13"/>
            <p:cNvSpPr txBox="1">
              <a:spLocks noChangeArrowheads="1"/>
            </p:cNvSpPr>
            <p:nvPr/>
          </p:nvSpPr>
          <p:spPr bwMode="gray">
            <a:xfrm>
              <a:off x="511" y="2028"/>
              <a:ext cx="504" cy="253"/>
            </a:xfrm>
            <a:prstGeom prst="rect">
              <a:avLst/>
            </a:prstGeom>
            <a:noFill/>
            <a:ln>
              <a:noFill/>
            </a:ln>
            <a:effectLst/>
            <a:extLst/>
          </p:spPr>
          <p:txBody>
            <a:bodyPr wrap="none" lIns="91413" tIns="45708" rIns="91413" bIns="45708">
              <a:spAutoFit/>
            </a:bodyPr>
            <a:lstStyle/>
            <a:p>
              <a:pPr eaLnBrk="0" hangingPunct="0">
                <a:defRPr/>
              </a:pPr>
              <a:r>
                <a:rPr lang="zh-CN" altLang="en-US" sz="2400" dirty="0">
                  <a:effectLst>
                    <a:outerShdw blurRad="38100" dist="38100" dir="2700000" algn="tl">
                      <a:srgbClr val="C0C0C0"/>
                    </a:outerShdw>
                  </a:effectLst>
                  <a:latin typeface="Arial" charset="0"/>
                  <a:ea typeface="黑体" pitchFamily="2" charset="-122"/>
                </a:rPr>
                <a:t>分解</a:t>
              </a:r>
            </a:p>
          </p:txBody>
        </p:sp>
        <p:sp>
          <p:nvSpPr>
            <p:cNvPr id="25625" name="Text Box 14"/>
            <p:cNvSpPr txBox="1">
              <a:spLocks noChangeArrowheads="1"/>
            </p:cNvSpPr>
            <p:nvPr/>
          </p:nvSpPr>
          <p:spPr bwMode="gray">
            <a:xfrm>
              <a:off x="1150" y="1865"/>
              <a:ext cx="3563" cy="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13" tIns="45708" rIns="91413" bIns="45708">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微软雅黑" pitchFamily="34" charset="-122"/>
                  <a:ea typeface="微软雅黑" pitchFamily="34" charset="-122"/>
                </a:rPr>
                <a:t>如果直接材料消耗中包含自产自耗产品，需将自产自耗产品进行分解还原成外购材料，自产自耗产品的其他组成部分均须还原。</a:t>
              </a:r>
              <a:endParaRPr lang="en-US" altLang="zh-CN" sz="2000" dirty="0">
                <a:latin typeface="微软雅黑" pitchFamily="34" charset="-122"/>
                <a:ea typeface="微软雅黑" pitchFamily="34" charset="-122"/>
              </a:endParaRPr>
            </a:p>
          </p:txBody>
        </p:sp>
      </p:grpSp>
      <p:grpSp>
        <p:nvGrpSpPr>
          <p:cNvPr id="4" name="Group 15"/>
          <p:cNvGrpSpPr>
            <a:grpSpLocks/>
          </p:cNvGrpSpPr>
          <p:nvPr/>
        </p:nvGrpSpPr>
        <p:grpSpPr bwMode="auto">
          <a:xfrm>
            <a:off x="1160463" y="4110038"/>
            <a:ext cx="6985000" cy="1149350"/>
            <a:chOff x="621" y="2708"/>
            <a:chExt cx="4401" cy="724"/>
          </a:xfrm>
        </p:grpSpPr>
        <p:sp>
          <p:nvSpPr>
            <p:cNvPr id="21517" name="AutoShape 16"/>
            <p:cNvSpPr>
              <a:spLocks noChangeArrowheads="1"/>
            </p:cNvSpPr>
            <p:nvPr/>
          </p:nvSpPr>
          <p:spPr bwMode="gray">
            <a:xfrm>
              <a:off x="621" y="2708"/>
              <a:ext cx="4401" cy="724"/>
            </a:xfrm>
            <a:prstGeom prst="roundRect">
              <a:avLst>
                <a:gd name="adj" fmla="val 10889"/>
              </a:avLst>
            </a:prstGeom>
            <a:solidFill>
              <a:schemeClr val="accent2">
                <a:lumMod val="20000"/>
                <a:lumOff val="80000"/>
              </a:schemeClr>
            </a:solidFill>
            <a:ln w="38100">
              <a:noFill/>
              <a:round/>
              <a:headEnd/>
              <a:tailEnd/>
            </a:ln>
            <a:effectLst>
              <a:outerShdw dist="135003" dir="2928844" algn="ctr" rotWithShape="0">
                <a:srgbClr val="000000">
                  <a:alpha val="50000"/>
                </a:srgbClr>
              </a:outerShdw>
            </a:effectLst>
          </p:spPr>
          <p:txBody>
            <a:bodyPr wrap="none" anchor="ctr"/>
            <a:lstStyle/>
            <a:p>
              <a:pPr>
                <a:defRPr/>
              </a:pPr>
              <a:endParaRPr lang="zh-CN" altLang="en-US">
                <a:latin typeface="Arial" charset="0"/>
              </a:endParaRPr>
            </a:p>
          </p:txBody>
        </p:sp>
        <p:sp>
          <p:nvSpPr>
            <p:cNvPr id="25617" name="AutoShape 17"/>
            <p:cNvSpPr>
              <a:spLocks noChangeArrowheads="1"/>
            </p:cNvSpPr>
            <p:nvPr/>
          </p:nvSpPr>
          <p:spPr bwMode="gray">
            <a:xfrm>
              <a:off x="710" y="2830"/>
              <a:ext cx="529" cy="538"/>
            </a:xfrm>
            <a:prstGeom prst="roundRect">
              <a:avLst>
                <a:gd name="adj" fmla="val 11921"/>
              </a:avLst>
            </a:prstGeom>
            <a:gradFill rotWithShape="1">
              <a:gsLst>
                <a:gs pos="0">
                  <a:srgbClr val="FFCC66"/>
                </a:gs>
                <a:gs pos="100000">
                  <a:srgbClr val="B28E47"/>
                </a:gs>
              </a:gsLst>
              <a:lin ang="5400000" scaled="1"/>
            </a:gradFill>
            <a:ln>
              <a:noFill/>
            </a:ln>
            <a:extLst>
              <a:ext uri="{91240B29-F687-4F45-9708-019B960494DF}">
                <a14:hiddenLine xmlns:a14="http://schemas.microsoft.com/office/drawing/2010/main" w="38100">
                  <a:solidFill>
                    <a:srgbClr val="000000"/>
                  </a:solidFill>
                  <a:round/>
                  <a:headEnd/>
                  <a:tailEnd/>
                </a14:hiddenLine>
              </a:ext>
            </a:extLst>
          </p:spPr>
          <p:txBody>
            <a:bodyPr wrap="none" anchor="ctr"/>
            <a:lstStyle/>
            <a:p>
              <a:endParaRPr lang="zh-CN" altLang="en-US"/>
            </a:p>
          </p:txBody>
        </p:sp>
        <p:sp>
          <p:nvSpPr>
            <p:cNvPr id="25618" name="Freeform 18"/>
            <p:cNvSpPr>
              <a:spLocks/>
            </p:cNvSpPr>
            <p:nvPr/>
          </p:nvSpPr>
          <p:spPr bwMode="gray">
            <a:xfrm>
              <a:off x="758" y="2878"/>
              <a:ext cx="280" cy="269"/>
            </a:xfrm>
            <a:custGeom>
              <a:avLst/>
              <a:gdLst>
                <a:gd name="T0" fmla="*/ 0 w 596"/>
                <a:gd name="T1" fmla="*/ 0 h 598"/>
                <a:gd name="T2" fmla="*/ 0 w 596"/>
                <a:gd name="T3" fmla="*/ 0 h 598"/>
                <a:gd name="T4" fmla="*/ 0 w 596"/>
                <a:gd name="T5" fmla="*/ 0 h 598"/>
                <a:gd name="T6" fmla="*/ 0 w 596"/>
                <a:gd name="T7" fmla="*/ 0 h 598"/>
                <a:gd name="T8" fmla="*/ 0 w 596"/>
                <a:gd name="T9" fmla="*/ 0 h 598"/>
                <a:gd name="T10" fmla="*/ 0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F6CB92"/>
                </a:gs>
                <a:gs pos="100000">
                  <a:srgbClr val="EC941E">
                    <a:alpha val="0"/>
                  </a:srgbClr>
                </a:gs>
              </a:gsLst>
              <a:lin ang="27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zh-CN" altLang="en-US"/>
            </a:p>
          </p:txBody>
        </p:sp>
        <p:sp>
          <p:nvSpPr>
            <p:cNvPr id="25619" name="Text Box 19"/>
            <p:cNvSpPr txBox="1">
              <a:spLocks noChangeArrowheads="1"/>
            </p:cNvSpPr>
            <p:nvPr/>
          </p:nvSpPr>
          <p:spPr bwMode="gray">
            <a:xfrm>
              <a:off x="1367" y="2756"/>
              <a:ext cx="3643" cy="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13" tIns="45708" rIns="91413" bIns="45708">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微软雅黑" pitchFamily="34" charset="-122"/>
                  <a:ea typeface="微软雅黑" pitchFamily="34" charset="-122"/>
                </a:rPr>
                <a:t>如果企业有部分计算产值的产品，其成本不在生产成本中核算，这部分产品的直接材料消耗要填报，不能遗漏。</a:t>
              </a:r>
              <a:endParaRPr lang="en-US" altLang="zh-CN" sz="2000" dirty="0">
                <a:latin typeface="微软雅黑" pitchFamily="34" charset="-122"/>
                <a:ea typeface="微软雅黑" pitchFamily="34" charset="-122"/>
              </a:endParaRPr>
            </a:p>
          </p:txBody>
        </p:sp>
        <p:sp>
          <p:nvSpPr>
            <p:cNvPr id="301076" name="Text Box 20"/>
            <p:cNvSpPr txBox="1">
              <a:spLocks noChangeArrowheads="1"/>
            </p:cNvSpPr>
            <p:nvPr/>
          </p:nvSpPr>
          <p:spPr bwMode="gray">
            <a:xfrm>
              <a:off x="718" y="2950"/>
              <a:ext cx="504" cy="291"/>
            </a:xfrm>
            <a:prstGeom prst="rect">
              <a:avLst/>
            </a:prstGeom>
            <a:noFill/>
            <a:ln>
              <a:noFill/>
            </a:ln>
            <a:effectLst/>
            <a:extLst/>
          </p:spPr>
          <p:txBody>
            <a:bodyPr wrap="none" lIns="91413" tIns="45708" rIns="91413" bIns="45708">
              <a:spAutoFit/>
            </a:bodyPr>
            <a:lstStyle/>
            <a:p>
              <a:pPr eaLnBrk="0" hangingPunct="0">
                <a:defRPr/>
              </a:pPr>
              <a:r>
                <a:rPr lang="zh-CN" altLang="en-US" sz="2400" dirty="0">
                  <a:effectLst>
                    <a:outerShdw blurRad="38100" dist="38100" dir="2700000" algn="tl">
                      <a:srgbClr val="C0C0C0"/>
                    </a:outerShdw>
                  </a:effectLst>
                  <a:latin typeface="Arial" charset="0"/>
                  <a:ea typeface="黑体" pitchFamily="2" charset="-122"/>
                </a:rPr>
                <a:t>加上</a:t>
              </a:r>
            </a:p>
          </p:txBody>
        </p:sp>
      </p:grpSp>
      <p:grpSp>
        <p:nvGrpSpPr>
          <p:cNvPr id="5" name="Group 21"/>
          <p:cNvGrpSpPr>
            <a:grpSpLocks/>
          </p:cNvGrpSpPr>
          <p:nvPr/>
        </p:nvGrpSpPr>
        <p:grpSpPr bwMode="auto">
          <a:xfrm>
            <a:off x="1504950" y="5478463"/>
            <a:ext cx="7000875" cy="1001712"/>
            <a:chOff x="948" y="3540"/>
            <a:chExt cx="4411" cy="631"/>
          </a:xfrm>
        </p:grpSpPr>
        <p:sp>
          <p:nvSpPr>
            <p:cNvPr id="21512" name="AutoShape 22"/>
            <p:cNvSpPr>
              <a:spLocks noChangeArrowheads="1"/>
            </p:cNvSpPr>
            <p:nvPr/>
          </p:nvSpPr>
          <p:spPr bwMode="gray">
            <a:xfrm>
              <a:off x="948" y="3540"/>
              <a:ext cx="4411" cy="631"/>
            </a:xfrm>
            <a:prstGeom prst="roundRect">
              <a:avLst>
                <a:gd name="adj" fmla="val 10889"/>
              </a:avLst>
            </a:prstGeom>
            <a:solidFill>
              <a:schemeClr val="accent2">
                <a:lumMod val="20000"/>
                <a:lumOff val="80000"/>
              </a:schemeClr>
            </a:solidFill>
            <a:ln w="38100">
              <a:noFill/>
              <a:round/>
              <a:headEnd/>
              <a:tailEnd/>
            </a:ln>
            <a:effectLst>
              <a:outerShdw dist="135003" dir="2928844" algn="ctr" rotWithShape="0">
                <a:srgbClr val="000000">
                  <a:alpha val="50000"/>
                </a:srgbClr>
              </a:outerShdw>
            </a:effectLst>
          </p:spPr>
          <p:txBody>
            <a:bodyPr wrap="none" anchor="ctr"/>
            <a:lstStyle/>
            <a:p>
              <a:pPr>
                <a:defRPr/>
              </a:pPr>
              <a:endParaRPr lang="zh-CN" altLang="en-US">
                <a:latin typeface="Arial" charset="0"/>
              </a:endParaRPr>
            </a:p>
          </p:txBody>
        </p:sp>
        <p:sp>
          <p:nvSpPr>
            <p:cNvPr id="25612" name="AutoShape 23"/>
            <p:cNvSpPr>
              <a:spLocks noChangeArrowheads="1"/>
            </p:cNvSpPr>
            <p:nvPr/>
          </p:nvSpPr>
          <p:spPr bwMode="gray">
            <a:xfrm>
              <a:off x="1027" y="3571"/>
              <a:ext cx="539" cy="558"/>
            </a:xfrm>
            <a:prstGeom prst="roundRect">
              <a:avLst>
                <a:gd name="adj" fmla="val 11921"/>
              </a:avLst>
            </a:prstGeom>
            <a:gradFill rotWithShape="1">
              <a:gsLst>
                <a:gs pos="0">
                  <a:srgbClr val="FF9999"/>
                </a:gs>
                <a:gs pos="100000">
                  <a:srgbClr val="B26B6B"/>
                </a:gs>
              </a:gsLst>
              <a:lin ang="5400000" scaled="1"/>
            </a:gradFill>
            <a:ln>
              <a:noFill/>
            </a:ln>
            <a:extLst>
              <a:ext uri="{91240B29-F687-4F45-9708-019B960494DF}">
                <a14:hiddenLine xmlns:a14="http://schemas.microsoft.com/office/drawing/2010/main" w="38100">
                  <a:solidFill>
                    <a:srgbClr val="000000"/>
                  </a:solidFill>
                  <a:round/>
                  <a:headEnd/>
                  <a:tailEnd/>
                </a14:hiddenLine>
              </a:ext>
            </a:extLst>
          </p:spPr>
          <p:txBody>
            <a:bodyPr wrap="none" anchor="ctr"/>
            <a:lstStyle/>
            <a:p>
              <a:endParaRPr lang="zh-CN" altLang="en-US"/>
            </a:p>
          </p:txBody>
        </p:sp>
        <p:sp>
          <p:nvSpPr>
            <p:cNvPr id="25613" name="Freeform 24"/>
            <p:cNvSpPr>
              <a:spLocks/>
            </p:cNvSpPr>
            <p:nvPr/>
          </p:nvSpPr>
          <p:spPr bwMode="gray">
            <a:xfrm>
              <a:off x="1075" y="3619"/>
              <a:ext cx="280" cy="269"/>
            </a:xfrm>
            <a:custGeom>
              <a:avLst/>
              <a:gdLst>
                <a:gd name="T0" fmla="*/ 0 w 596"/>
                <a:gd name="T1" fmla="*/ 0 h 598"/>
                <a:gd name="T2" fmla="*/ 0 w 596"/>
                <a:gd name="T3" fmla="*/ 0 h 598"/>
                <a:gd name="T4" fmla="*/ 0 w 596"/>
                <a:gd name="T5" fmla="*/ 0 h 598"/>
                <a:gd name="T6" fmla="*/ 0 w 596"/>
                <a:gd name="T7" fmla="*/ 0 h 598"/>
                <a:gd name="T8" fmla="*/ 0 w 596"/>
                <a:gd name="T9" fmla="*/ 0 h 598"/>
                <a:gd name="T10" fmla="*/ 0 w 596"/>
                <a:gd name="T11" fmla="*/ 0 h 598"/>
                <a:gd name="T12" fmla="*/ 0 60000 65536"/>
                <a:gd name="T13" fmla="*/ 0 60000 65536"/>
                <a:gd name="T14" fmla="*/ 0 60000 65536"/>
                <a:gd name="T15" fmla="*/ 0 60000 65536"/>
                <a:gd name="T16" fmla="*/ 0 60000 65536"/>
                <a:gd name="T17" fmla="*/ 0 60000 65536"/>
                <a:gd name="T18" fmla="*/ 0 w 596"/>
                <a:gd name="T19" fmla="*/ 0 h 598"/>
                <a:gd name="T20" fmla="*/ 596 w 596"/>
                <a:gd name="T21" fmla="*/ 598 h 598"/>
              </a:gdLst>
              <a:ahLst/>
              <a:cxnLst>
                <a:cxn ang="T12">
                  <a:pos x="T0" y="T1"/>
                </a:cxn>
                <a:cxn ang="T13">
                  <a:pos x="T2" y="T3"/>
                </a:cxn>
                <a:cxn ang="T14">
                  <a:pos x="T4" y="T5"/>
                </a:cxn>
                <a:cxn ang="T15">
                  <a:pos x="T6" y="T7"/>
                </a:cxn>
                <a:cxn ang="T16">
                  <a:pos x="T8" y="T9"/>
                </a:cxn>
                <a:cxn ang="T17">
                  <a:pos x="T10" y="T11"/>
                </a:cxn>
              </a:cxnLst>
              <a:rect l="T18" t="T19" r="T20" b="T21"/>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F6CB92"/>
                </a:gs>
                <a:gs pos="100000">
                  <a:srgbClr val="EC941E">
                    <a:alpha val="0"/>
                  </a:srgbClr>
                </a:gs>
              </a:gsLst>
              <a:lin ang="2700000" scaled="1"/>
            </a:gradFill>
            <a:ln>
              <a:noFill/>
            </a:ln>
            <a:extLst>
              <a:ext uri="{91240B29-F687-4F45-9708-019B960494DF}">
                <a14:hiddenLine xmlns:a14="http://schemas.microsoft.com/office/drawing/2010/main" w="0">
                  <a:solidFill>
                    <a:srgbClr val="000000"/>
                  </a:solidFill>
                  <a:round/>
                  <a:headEnd/>
                  <a:tailEnd/>
                </a14:hiddenLine>
              </a:ext>
            </a:extLst>
          </p:spPr>
          <p:txBody>
            <a:bodyPr/>
            <a:lstStyle/>
            <a:p>
              <a:endParaRPr lang="zh-CN" altLang="en-US"/>
            </a:p>
          </p:txBody>
        </p:sp>
        <p:sp>
          <p:nvSpPr>
            <p:cNvPr id="301081" name="Text Box 25"/>
            <p:cNvSpPr txBox="1">
              <a:spLocks noChangeArrowheads="1"/>
            </p:cNvSpPr>
            <p:nvPr/>
          </p:nvSpPr>
          <p:spPr bwMode="gray">
            <a:xfrm>
              <a:off x="1035" y="3691"/>
              <a:ext cx="504" cy="291"/>
            </a:xfrm>
            <a:prstGeom prst="rect">
              <a:avLst/>
            </a:prstGeom>
            <a:noFill/>
            <a:ln>
              <a:noFill/>
            </a:ln>
            <a:effectLst/>
            <a:extLst/>
          </p:spPr>
          <p:txBody>
            <a:bodyPr wrap="none" lIns="91413" tIns="45708" rIns="91413" bIns="45708">
              <a:spAutoFit/>
            </a:bodyPr>
            <a:lstStyle/>
            <a:p>
              <a:pPr eaLnBrk="0" hangingPunct="0">
                <a:defRPr/>
              </a:pPr>
              <a:r>
                <a:rPr lang="zh-CN" altLang="en-US" sz="2400" dirty="0">
                  <a:effectLst>
                    <a:outerShdw blurRad="38100" dist="38100" dir="2700000" algn="tl">
                      <a:srgbClr val="C0C0C0"/>
                    </a:outerShdw>
                  </a:effectLst>
                  <a:latin typeface="Arial" charset="0"/>
                  <a:ea typeface="黑体" pitchFamily="2" charset="-122"/>
                </a:rPr>
                <a:t>扣除</a:t>
              </a:r>
            </a:p>
          </p:txBody>
        </p:sp>
        <p:sp>
          <p:nvSpPr>
            <p:cNvPr id="25615" name="Text Box 26"/>
            <p:cNvSpPr txBox="1">
              <a:spLocks noChangeArrowheads="1"/>
            </p:cNvSpPr>
            <p:nvPr/>
          </p:nvSpPr>
          <p:spPr bwMode="gray">
            <a:xfrm>
              <a:off x="1693" y="3730"/>
              <a:ext cx="335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13" tIns="45708" rIns="91413" bIns="45708">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2000" dirty="0">
                  <a:latin typeface="微软雅黑" pitchFamily="34" charset="-122"/>
                  <a:ea typeface="微软雅黑" pitchFamily="34" charset="-122"/>
                </a:rPr>
                <a:t>不包括购进后直接对外销售的原材料。</a:t>
              </a:r>
              <a:endParaRPr lang="en-US" altLang="zh-CN" sz="2000" dirty="0">
                <a:latin typeface="微软雅黑" pitchFamily="34" charset="-122"/>
                <a:ea typeface="微软雅黑" pitchFamily="34" charset="-122"/>
              </a:endParaRPr>
            </a:p>
          </p:txBody>
        </p:sp>
      </p:grpSp>
      <p:grpSp>
        <p:nvGrpSpPr>
          <p:cNvPr id="6" name="组合 30"/>
          <p:cNvGrpSpPr>
            <a:grpSpLocks/>
          </p:cNvGrpSpPr>
          <p:nvPr/>
        </p:nvGrpSpPr>
        <p:grpSpPr bwMode="auto">
          <a:xfrm>
            <a:off x="4850925" y="964665"/>
            <a:ext cx="3929063" cy="2143126"/>
            <a:chOff x="5000628" y="1000108"/>
            <a:chExt cx="3929058" cy="2143140"/>
          </a:xfrm>
        </p:grpSpPr>
        <p:sp>
          <p:nvSpPr>
            <p:cNvPr id="28" name="椭圆形标注 27"/>
            <p:cNvSpPr/>
            <p:nvPr/>
          </p:nvSpPr>
          <p:spPr bwMode="auto">
            <a:xfrm>
              <a:off x="5000628" y="1000108"/>
              <a:ext cx="3929058" cy="1500188"/>
            </a:xfrm>
            <a:prstGeom prst="wedgeEllipseCallout">
              <a:avLst>
                <a:gd name="adj1" fmla="val -32604"/>
                <a:gd name="adj2" fmla="val 70494"/>
              </a:avLst>
            </a:prstGeom>
            <a:solidFill>
              <a:schemeClr val="accent1">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a:lstStyle/>
            <a:p>
              <a:pPr marL="342900" indent="-342900">
                <a:defRPr/>
              </a:pPr>
              <a:r>
                <a:rPr lang="zh-CN" altLang="en-US" sz="2000" dirty="0">
                  <a:solidFill>
                    <a:schemeClr val="bg1"/>
                  </a:solidFill>
                  <a:effectLst>
                    <a:outerShdw blurRad="38100" dist="38100" dir="2700000" algn="tl">
                      <a:srgbClr val="000000">
                        <a:alpha val="43137"/>
                      </a:srgbClr>
                    </a:outerShdw>
                  </a:effectLst>
                  <a:ea typeface="黑体" pitchFamily="2" charset="-122"/>
                </a:rPr>
                <a:t>棉花</a:t>
              </a:r>
              <a:r>
                <a:rPr lang="en-US" altLang="zh-CN" sz="2000" dirty="0">
                  <a:solidFill>
                    <a:schemeClr val="bg1"/>
                  </a:solidFill>
                  <a:effectLst>
                    <a:outerShdw blurRad="38100" dist="38100" dir="2700000" algn="tl">
                      <a:srgbClr val="000000">
                        <a:alpha val="43137"/>
                      </a:srgbClr>
                    </a:outerShdw>
                  </a:effectLst>
                  <a:latin typeface="宋体" pitchFamily="2" charset="-122"/>
                </a:rPr>
                <a:t>—&gt;</a:t>
              </a:r>
              <a:r>
                <a:rPr lang="zh-CN" altLang="en-US" sz="2800" dirty="0">
                  <a:solidFill>
                    <a:srgbClr val="FFFF00"/>
                  </a:solidFill>
                  <a:effectLst>
                    <a:outerShdw blurRad="38100" dist="38100" dir="2700000" algn="tl">
                      <a:srgbClr val="000000">
                        <a:alpha val="43137"/>
                      </a:srgbClr>
                    </a:outerShdw>
                  </a:effectLst>
                  <a:ea typeface="黑体" pitchFamily="2" charset="-122"/>
                </a:rPr>
                <a:t>布</a:t>
              </a:r>
              <a:r>
                <a:rPr lang="en-US" altLang="zh-CN" sz="2000" dirty="0">
                  <a:solidFill>
                    <a:schemeClr val="bg1"/>
                  </a:solidFill>
                  <a:effectLst>
                    <a:outerShdw blurRad="38100" dist="38100" dir="2700000" algn="tl">
                      <a:srgbClr val="000000">
                        <a:alpha val="43137"/>
                      </a:srgbClr>
                    </a:outerShdw>
                  </a:effectLst>
                  <a:latin typeface="宋体" pitchFamily="2" charset="-122"/>
                </a:rPr>
                <a:t>—&gt;</a:t>
              </a:r>
              <a:r>
                <a:rPr lang="zh-CN" altLang="en-US" sz="2000" dirty="0">
                  <a:solidFill>
                    <a:schemeClr val="bg1"/>
                  </a:solidFill>
                  <a:effectLst>
                    <a:outerShdw blurRad="38100" dist="38100" dir="2700000" algn="tl">
                      <a:srgbClr val="000000">
                        <a:alpha val="43137"/>
                      </a:srgbClr>
                    </a:outerShdw>
                  </a:effectLst>
                  <a:ea typeface="黑体" pitchFamily="2" charset="-122"/>
                </a:rPr>
                <a:t>服装</a:t>
              </a:r>
              <a:endParaRPr lang="en-US" altLang="zh-CN" sz="2000" dirty="0">
                <a:solidFill>
                  <a:schemeClr val="bg1"/>
                </a:solidFill>
                <a:effectLst>
                  <a:outerShdw blurRad="38100" dist="38100" dir="2700000" algn="tl">
                    <a:srgbClr val="000000">
                      <a:alpha val="43137"/>
                    </a:srgbClr>
                  </a:outerShdw>
                </a:effectLst>
                <a:ea typeface="黑体" pitchFamily="2" charset="-122"/>
              </a:endParaRPr>
            </a:p>
            <a:p>
              <a:pPr marL="342900" indent="-342900">
                <a:defRPr/>
              </a:pPr>
              <a:r>
                <a:rPr lang="zh-CN" altLang="en-US" sz="2000" dirty="0">
                  <a:solidFill>
                    <a:schemeClr val="bg1"/>
                  </a:solidFill>
                  <a:effectLst>
                    <a:outerShdw blurRad="38100" dist="38100" dir="2700000" algn="tl">
                      <a:srgbClr val="000000">
                        <a:alpha val="43137"/>
                      </a:srgbClr>
                    </a:outerShdw>
                  </a:effectLst>
                  <a:ea typeface="黑体" pitchFamily="2" charset="-122"/>
                </a:rPr>
                <a:t>钢板</a:t>
              </a:r>
              <a:r>
                <a:rPr lang="en-US" altLang="zh-CN" sz="2000" dirty="0">
                  <a:solidFill>
                    <a:schemeClr val="bg1"/>
                  </a:solidFill>
                  <a:effectLst>
                    <a:outerShdw blurRad="38100" dist="38100" dir="2700000" algn="tl">
                      <a:srgbClr val="000000">
                        <a:alpha val="43137"/>
                      </a:srgbClr>
                    </a:outerShdw>
                  </a:effectLst>
                  <a:latin typeface="宋体" pitchFamily="2" charset="-122"/>
                </a:rPr>
                <a:t>—&gt;</a:t>
              </a:r>
              <a:r>
                <a:rPr lang="zh-CN" altLang="en-US" sz="2800" dirty="0">
                  <a:solidFill>
                    <a:srgbClr val="FFFF00"/>
                  </a:solidFill>
                  <a:effectLst>
                    <a:outerShdw blurRad="38100" dist="38100" dir="2700000" algn="tl">
                      <a:srgbClr val="000000">
                        <a:alpha val="43137"/>
                      </a:srgbClr>
                    </a:outerShdw>
                  </a:effectLst>
                  <a:ea typeface="黑体" pitchFamily="2" charset="-122"/>
                </a:rPr>
                <a:t>车壳</a:t>
              </a:r>
              <a:r>
                <a:rPr lang="en-US" altLang="zh-CN" sz="2000" dirty="0">
                  <a:solidFill>
                    <a:schemeClr val="bg1"/>
                  </a:solidFill>
                  <a:effectLst>
                    <a:outerShdw blurRad="38100" dist="38100" dir="2700000" algn="tl">
                      <a:srgbClr val="000000">
                        <a:alpha val="43137"/>
                      </a:srgbClr>
                    </a:outerShdw>
                  </a:effectLst>
                  <a:latin typeface="宋体" pitchFamily="2" charset="-122"/>
                </a:rPr>
                <a:t>—&gt;</a:t>
              </a:r>
              <a:r>
                <a:rPr lang="zh-CN" altLang="en-US" sz="2000" dirty="0">
                  <a:solidFill>
                    <a:schemeClr val="bg1"/>
                  </a:solidFill>
                  <a:effectLst>
                    <a:outerShdw blurRad="38100" dist="38100" dir="2700000" algn="tl">
                      <a:srgbClr val="000000">
                        <a:alpha val="43137"/>
                      </a:srgbClr>
                    </a:outerShdw>
                  </a:effectLst>
                  <a:ea typeface="黑体" pitchFamily="2" charset="-122"/>
                </a:rPr>
                <a:t>汽车</a:t>
              </a:r>
              <a:endParaRPr lang="zh-CN" altLang="en-US" sz="2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cxnSp>
          <p:nvCxnSpPr>
            <p:cNvPr id="30" name="直接连接符 29"/>
            <p:cNvCxnSpPr/>
            <p:nvPr/>
          </p:nvCxnSpPr>
          <p:spPr bwMode="auto">
            <a:xfrm>
              <a:off x="5000628" y="3141661"/>
              <a:ext cx="1428748" cy="1587"/>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13047780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xit" presetSubtype="0" fill="hold" nodeType="clickEffect">
                                  <p:stCondLst>
                                    <p:cond delay="0"/>
                                  </p:stCondLst>
                                  <p:childTnLst>
                                    <p:anim calcmode="lin" valueType="num">
                                      <p:cBhvr>
                                        <p:cTn id="25" dur="500"/>
                                        <p:tgtEl>
                                          <p:spTgt spid="6"/>
                                        </p:tgtEl>
                                        <p:attrNameLst>
                                          <p:attrName>ppt_w</p:attrName>
                                        </p:attrNameLst>
                                      </p:cBhvr>
                                      <p:tavLst>
                                        <p:tav tm="0">
                                          <p:val>
                                            <p:strVal val="ppt_w"/>
                                          </p:val>
                                        </p:tav>
                                        <p:tav tm="100000">
                                          <p:val>
                                            <p:fltVal val="0"/>
                                          </p:val>
                                        </p:tav>
                                      </p:tavLst>
                                    </p:anim>
                                    <p:anim calcmode="lin" valueType="num">
                                      <p:cBhvr>
                                        <p:cTn id="26" dur="500"/>
                                        <p:tgtEl>
                                          <p:spTgt spid="6"/>
                                        </p:tgtEl>
                                        <p:attrNameLst>
                                          <p:attrName>ppt_h</p:attrName>
                                        </p:attrNameLst>
                                      </p:cBhvr>
                                      <p:tavLst>
                                        <p:tav tm="0">
                                          <p:val>
                                            <p:strVal val="ppt_h"/>
                                          </p:val>
                                        </p:tav>
                                        <p:tav tm="100000">
                                          <p:val>
                                            <p:fltVal val="0"/>
                                          </p:val>
                                        </p:tav>
                                      </p:tavLst>
                                    </p:anim>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8"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0-#ppt_w/2"/>
                                          </p:val>
                                        </p:tav>
                                        <p:tav tm="100000">
                                          <p:val>
                                            <p:strVal val="#ppt_x"/>
                                          </p:val>
                                        </p:tav>
                                      </p:tavLst>
                                    </p:anim>
                                    <p:anim calcmode="lin" valueType="num">
                                      <p:cBhvr additive="base">
                                        <p:cTn id="3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additive="base">
                                        <p:cTn id="39" dur="500" fill="hold"/>
                                        <p:tgtEl>
                                          <p:spTgt spid="5"/>
                                        </p:tgtEl>
                                        <p:attrNameLst>
                                          <p:attrName>ppt_x</p:attrName>
                                        </p:attrNameLst>
                                      </p:cBhvr>
                                      <p:tavLst>
                                        <p:tav tm="0">
                                          <p:val>
                                            <p:strVal val="0-#ppt_w/2"/>
                                          </p:val>
                                        </p:tav>
                                        <p:tav tm="100000">
                                          <p:val>
                                            <p:strVal val="#ppt_x"/>
                                          </p:val>
                                        </p:tav>
                                      </p:tavLst>
                                    </p:anim>
                                    <p:anim calcmode="lin" valueType="num">
                                      <p:cBhvr additive="base">
                                        <p:cTn id="4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灯片编号占位符 5"/>
          <p:cNvSpPr>
            <a:spLocks noGrp="1"/>
          </p:cNvSpPr>
          <p:nvPr>
            <p:ph type="sldNum" sz="quarter" idx="12"/>
          </p:nvPr>
        </p:nvSpPr>
        <p:spPr>
          <a:ln>
            <a:miter lim="800000"/>
            <a:headEnd/>
            <a:tailEnd/>
          </a:ln>
        </p:spPr>
        <p:txBody>
          <a:bodyPr/>
          <a:lstStyle/>
          <a:p>
            <a:pPr>
              <a:buFont typeface="Arial" charset="0"/>
              <a:buNone/>
              <a:defRPr/>
            </a:pPr>
            <a:fld id="{CAC13AA6-7B26-4AAB-BDD0-6B3AA48BEB26}" type="slidenum">
              <a:rPr lang="zh-CN" altLang="en-US" smtClean="0">
                <a:solidFill>
                  <a:prstClr val="black">
                    <a:tint val="75000"/>
                  </a:prstClr>
                </a:solidFill>
              </a:rPr>
              <a:pPr>
                <a:buFont typeface="Arial" charset="0"/>
                <a:buNone/>
                <a:defRPr/>
              </a:pPr>
              <a:t>8</a:t>
            </a:fld>
            <a:endParaRPr lang="en-US" altLang="zh-CN" smtClean="0">
              <a:solidFill>
                <a:prstClr val="black">
                  <a:tint val="75000"/>
                </a:prstClr>
              </a:solidFill>
            </a:endParaRPr>
          </a:p>
        </p:txBody>
      </p:sp>
      <p:sp>
        <p:nvSpPr>
          <p:cNvPr id="31747" name="Rectangle 3"/>
          <p:cNvSpPr>
            <a:spLocks noGrp="1"/>
          </p:cNvSpPr>
          <p:nvPr>
            <p:ph type="body" idx="1"/>
          </p:nvPr>
        </p:nvSpPr>
        <p:spPr>
          <a:xfrm>
            <a:off x="552450" y="1340768"/>
            <a:ext cx="8051998" cy="5184576"/>
          </a:xfrm>
        </p:spPr>
        <p:txBody>
          <a:bodyPr/>
          <a:lstStyle/>
          <a:p>
            <a:pPr>
              <a:defRPr/>
            </a:pPr>
            <a:r>
              <a:rPr lang="zh-CN" altLang="en-US" sz="2400" dirty="0" smtClean="0">
                <a:latin typeface="微软雅黑" pitchFamily="34" charset="-122"/>
                <a:ea typeface="微软雅黑" pitchFamily="34" charset="-122"/>
              </a:rPr>
              <a:t>几种填报情况：</a:t>
            </a:r>
          </a:p>
          <a:p>
            <a:pPr lvl="1">
              <a:lnSpc>
                <a:spcPct val="130000"/>
              </a:lnSpc>
              <a:defRPr/>
            </a:pPr>
            <a:r>
              <a:rPr lang="zh-CN" altLang="en-US" sz="2600" dirty="0" smtClean="0">
                <a:solidFill>
                  <a:schemeClr val="accent2">
                    <a:lumMod val="75000"/>
                  </a:schemeClr>
                </a:solidFill>
                <a:latin typeface="微软雅黑" pitchFamily="34" charset="-122"/>
                <a:ea typeface="微软雅黑" pitchFamily="34" charset="-122"/>
              </a:rPr>
              <a:t>自己生产的产品</a:t>
            </a:r>
          </a:p>
          <a:p>
            <a:pPr lvl="2">
              <a:lnSpc>
                <a:spcPct val="130000"/>
              </a:lnSpc>
              <a:defRPr/>
            </a:pPr>
            <a:r>
              <a:rPr lang="zh-CN" altLang="en-US" sz="2000" dirty="0" smtClean="0">
                <a:latin typeface="微软雅黑" pitchFamily="34" charset="-122"/>
                <a:ea typeface="微软雅黑" pitchFamily="34" charset="-122"/>
              </a:rPr>
              <a:t>核算半成品、在制品成本：直接材料借方本年累计发生额</a:t>
            </a:r>
            <a:endParaRPr lang="en-US" altLang="zh-CN" sz="2000" dirty="0" smtClean="0">
              <a:latin typeface="微软雅黑" pitchFamily="34" charset="-122"/>
              <a:ea typeface="微软雅黑" pitchFamily="34" charset="-122"/>
            </a:endParaRPr>
          </a:p>
          <a:p>
            <a:pPr lvl="2">
              <a:lnSpc>
                <a:spcPct val="130000"/>
              </a:lnSpc>
              <a:defRPr/>
            </a:pPr>
            <a:r>
              <a:rPr lang="zh-CN" altLang="en-US" sz="2000" dirty="0" smtClean="0">
                <a:latin typeface="微软雅黑" pitchFamily="34" charset="-122"/>
                <a:ea typeface="微软雅黑" pitchFamily="34" charset="-122"/>
              </a:rPr>
              <a:t>不核算</a:t>
            </a:r>
            <a:r>
              <a:rPr lang="zh-CN" altLang="en-US" sz="2000" dirty="0">
                <a:latin typeface="微软雅黑" pitchFamily="34" charset="-122"/>
                <a:ea typeface="微软雅黑" pitchFamily="34" charset="-122"/>
              </a:rPr>
              <a:t>半成品、在制品成本：</a:t>
            </a:r>
            <a:r>
              <a:rPr lang="zh-CN" altLang="en-US" sz="2000" dirty="0" smtClean="0">
                <a:latin typeface="微软雅黑" pitchFamily="34" charset="-122"/>
                <a:ea typeface="微软雅黑" pitchFamily="34" charset="-122"/>
              </a:rPr>
              <a:t>直接材料贷方本年累计发生额</a:t>
            </a:r>
            <a:endParaRPr lang="en-US" altLang="zh-CN" sz="2000" dirty="0" smtClean="0">
              <a:latin typeface="微软雅黑" pitchFamily="34" charset="-122"/>
              <a:ea typeface="微软雅黑" pitchFamily="34" charset="-122"/>
            </a:endParaRPr>
          </a:p>
          <a:p>
            <a:pPr lvl="1">
              <a:lnSpc>
                <a:spcPct val="130000"/>
              </a:lnSpc>
              <a:defRPr/>
            </a:pPr>
            <a:r>
              <a:rPr lang="zh-CN" altLang="en-US" sz="2600" dirty="0" smtClean="0">
                <a:solidFill>
                  <a:schemeClr val="accent2">
                    <a:lumMod val="75000"/>
                  </a:schemeClr>
                </a:solidFill>
                <a:latin typeface="微软雅黑" pitchFamily="34" charset="-122"/>
                <a:ea typeface="微软雅黑" pitchFamily="34" charset="-122"/>
              </a:rPr>
              <a:t>部分再加工的产品</a:t>
            </a:r>
            <a:r>
              <a:rPr lang="zh-CN" altLang="en-US" dirty="0" smtClean="0">
                <a:solidFill>
                  <a:schemeClr val="accent2">
                    <a:lumMod val="75000"/>
                  </a:schemeClr>
                </a:solidFill>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填报直接材料消耗</a:t>
            </a:r>
          </a:p>
          <a:p>
            <a:pPr lvl="1">
              <a:lnSpc>
                <a:spcPct val="130000"/>
              </a:lnSpc>
              <a:defRPr/>
            </a:pPr>
            <a:r>
              <a:rPr lang="zh-CN" altLang="en-US" sz="2600" dirty="0" smtClean="0">
                <a:solidFill>
                  <a:schemeClr val="accent2">
                    <a:lumMod val="75000"/>
                  </a:schemeClr>
                </a:solidFill>
                <a:latin typeface="微软雅黑" pitchFamily="34" charset="-122"/>
                <a:ea typeface="微软雅黑" pitchFamily="34" charset="-122"/>
              </a:rPr>
              <a:t>委外加工的产品</a:t>
            </a:r>
            <a:r>
              <a:rPr lang="zh-CN" altLang="en-US" dirty="0" smtClean="0">
                <a:solidFill>
                  <a:schemeClr val="accent2">
                    <a:lumMod val="75000"/>
                  </a:schemeClr>
                </a:solidFill>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填报直接材料消耗</a:t>
            </a:r>
          </a:p>
          <a:p>
            <a:pPr lvl="1">
              <a:lnSpc>
                <a:spcPct val="130000"/>
              </a:lnSpc>
              <a:defRPr/>
            </a:pPr>
            <a:r>
              <a:rPr lang="zh-CN" altLang="en-US" sz="2600" dirty="0" smtClean="0">
                <a:solidFill>
                  <a:schemeClr val="accent2">
                    <a:lumMod val="75000"/>
                  </a:schemeClr>
                </a:solidFill>
                <a:latin typeface="微软雅黑" pitchFamily="34" charset="-122"/>
                <a:ea typeface="微软雅黑" pitchFamily="34" charset="-122"/>
              </a:rPr>
              <a:t>来料加工的产品</a:t>
            </a:r>
            <a:r>
              <a:rPr lang="zh-CN" altLang="en-US" dirty="0" smtClean="0">
                <a:solidFill>
                  <a:schemeClr val="accent2">
                    <a:lumMod val="75000"/>
                  </a:schemeClr>
                </a:solidFill>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不填报直接材料消耗</a:t>
            </a:r>
            <a:endParaRPr lang="en-US" altLang="zh-CN" sz="2000" dirty="0" smtClean="0">
              <a:latin typeface="微软雅黑" pitchFamily="34" charset="-122"/>
              <a:ea typeface="微软雅黑" pitchFamily="34" charset="-122"/>
            </a:endParaRPr>
          </a:p>
          <a:p>
            <a:pPr lvl="1">
              <a:lnSpc>
                <a:spcPct val="130000"/>
              </a:lnSpc>
              <a:defRPr/>
            </a:pPr>
            <a:r>
              <a:rPr lang="zh-CN" altLang="en-US" sz="2600" dirty="0">
                <a:solidFill>
                  <a:schemeClr val="accent2">
                    <a:lumMod val="75000"/>
                  </a:schemeClr>
                </a:solidFill>
                <a:latin typeface="微软雅黑" pitchFamily="34" charset="-122"/>
                <a:ea typeface="微软雅黑" pitchFamily="34" charset="-122"/>
              </a:rPr>
              <a:t>直接买进卖出的产品</a:t>
            </a:r>
            <a:r>
              <a:rPr lang="zh-CN" altLang="en-US" sz="2000" dirty="0">
                <a:solidFill>
                  <a:schemeClr val="accent2">
                    <a:lumMod val="75000"/>
                  </a:schemeClr>
                </a:solidFill>
                <a:latin typeface="微软雅黑" pitchFamily="34" charset="-122"/>
                <a:ea typeface="微软雅黑" pitchFamily="34" charset="-122"/>
              </a:rPr>
              <a:t>：</a:t>
            </a:r>
            <a:r>
              <a:rPr lang="zh-CN" altLang="en-US" sz="2000" dirty="0">
                <a:latin typeface="微软雅黑" pitchFamily="34" charset="-122"/>
                <a:ea typeface="微软雅黑" pitchFamily="34" charset="-122"/>
              </a:rPr>
              <a:t>不填报直接材料</a:t>
            </a:r>
            <a:r>
              <a:rPr lang="zh-CN" altLang="en-US" sz="2000" dirty="0" smtClean="0">
                <a:latin typeface="微软雅黑" pitchFamily="34" charset="-122"/>
                <a:ea typeface="微软雅黑" pitchFamily="34" charset="-122"/>
              </a:rPr>
              <a:t>消耗</a:t>
            </a:r>
            <a:endParaRPr lang="en-US" altLang="zh-CN" sz="2000" dirty="0" smtClean="0">
              <a:latin typeface="微软雅黑" pitchFamily="34" charset="-122"/>
              <a:ea typeface="微软雅黑" pitchFamily="34" charset="-122"/>
            </a:endParaRPr>
          </a:p>
          <a:p>
            <a:pPr lvl="1">
              <a:lnSpc>
                <a:spcPct val="130000"/>
              </a:lnSpc>
              <a:defRPr/>
            </a:pPr>
            <a:endParaRPr lang="zh-CN" altLang="en-US" sz="2400" dirty="0" smtClean="0">
              <a:latin typeface="微软雅黑" pitchFamily="34" charset="-122"/>
              <a:ea typeface="微软雅黑" pitchFamily="34" charset="-122"/>
            </a:endParaRPr>
          </a:p>
        </p:txBody>
      </p:sp>
      <p:sp>
        <p:nvSpPr>
          <p:cNvPr id="28676" name="Text Box 5"/>
          <p:cNvSpPr txBox="1">
            <a:spLocks noChangeArrowheads="1"/>
          </p:cNvSpPr>
          <p:nvPr/>
        </p:nvSpPr>
        <p:spPr bwMode="auto">
          <a:xfrm>
            <a:off x="3203848" y="620688"/>
            <a:ext cx="3316288" cy="584733"/>
          </a:xfrm>
          <a:prstGeom prst="rect">
            <a:avLst/>
          </a:prstGeom>
          <a:noFill/>
          <a:ln>
            <a:noFill/>
          </a:ln>
          <a:extLst/>
        </p:spPr>
        <p:txBody>
          <a:bodyPr lIns="91395" tIns="45699" rIns="91395" bIns="45699">
            <a:spAutoFit/>
          </a:bodyPr>
          <a:lstStyle>
            <a:lvl1pPr defTabSz="1150938" eaLnBrk="0" hangingPunct="0">
              <a:defRPr>
                <a:solidFill>
                  <a:schemeClr val="tx1"/>
                </a:solidFill>
                <a:latin typeface="Arial" charset="0"/>
                <a:ea typeface="宋体" charset="-122"/>
              </a:defRPr>
            </a:lvl1pPr>
            <a:lvl2pPr marL="742950" indent="-285750" defTabSz="1150938" eaLnBrk="0" hangingPunct="0">
              <a:defRPr>
                <a:solidFill>
                  <a:schemeClr val="tx1"/>
                </a:solidFill>
                <a:latin typeface="Arial" charset="0"/>
                <a:ea typeface="宋体" charset="-122"/>
              </a:defRPr>
            </a:lvl2pPr>
            <a:lvl3pPr marL="1143000" indent="-228600" defTabSz="1150938" eaLnBrk="0" hangingPunct="0">
              <a:defRPr>
                <a:solidFill>
                  <a:schemeClr val="tx1"/>
                </a:solidFill>
                <a:latin typeface="Arial" charset="0"/>
                <a:ea typeface="宋体" charset="-122"/>
              </a:defRPr>
            </a:lvl3pPr>
            <a:lvl4pPr marL="1600200" indent="-228600" defTabSz="1150938" eaLnBrk="0" hangingPunct="0">
              <a:defRPr>
                <a:solidFill>
                  <a:schemeClr val="tx1"/>
                </a:solidFill>
                <a:latin typeface="Arial" charset="0"/>
                <a:ea typeface="宋体" charset="-122"/>
              </a:defRPr>
            </a:lvl4pPr>
            <a:lvl5pPr marL="2057400" indent="-228600" defTabSz="1150938" eaLnBrk="0" hangingPunct="0">
              <a:defRPr>
                <a:solidFill>
                  <a:schemeClr val="tx1"/>
                </a:solidFill>
                <a:latin typeface="Arial" charset="0"/>
                <a:ea typeface="宋体" charset="-122"/>
              </a:defRPr>
            </a:lvl5pPr>
            <a:lvl6pPr marL="2514600" indent="-228600" defTabSz="1150938" eaLnBrk="0" fontAlgn="base" hangingPunct="0">
              <a:spcBef>
                <a:spcPct val="0"/>
              </a:spcBef>
              <a:spcAft>
                <a:spcPct val="0"/>
              </a:spcAft>
              <a:defRPr>
                <a:solidFill>
                  <a:schemeClr val="tx1"/>
                </a:solidFill>
                <a:latin typeface="Arial" charset="0"/>
                <a:ea typeface="宋体" charset="-122"/>
              </a:defRPr>
            </a:lvl6pPr>
            <a:lvl7pPr marL="2971800" indent="-228600" defTabSz="1150938" eaLnBrk="0" fontAlgn="base" hangingPunct="0">
              <a:spcBef>
                <a:spcPct val="0"/>
              </a:spcBef>
              <a:spcAft>
                <a:spcPct val="0"/>
              </a:spcAft>
              <a:defRPr>
                <a:solidFill>
                  <a:schemeClr val="tx1"/>
                </a:solidFill>
                <a:latin typeface="Arial" charset="0"/>
                <a:ea typeface="宋体" charset="-122"/>
              </a:defRPr>
            </a:lvl7pPr>
            <a:lvl8pPr marL="3429000" indent="-228600" defTabSz="1150938" eaLnBrk="0" fontAlgn="base" hangingPunct="0">
              <a:spcBef>
                <a:spcPct val="0"/>
              </a:spcBef>
              <a:spcAft>
                <a:spcPct val="0"/>
              </a:spcAft>
              <a:defRPr>
                <a:solidFill>
                  <a:schemeClr val="tx1"/>
                </a:solidFill>
                <a:latin typeface="Arial" charset="0"/>
                <a:ea typeface="宋体" charset="-122"/>
              </a:defRPr>
            </a:lvl8pPr>
            <a:lvl9pPr marL="3886200" indent="-228600" defTabSz="1150938" eaLnBrk="0" fontAlgn="base" hangingPunct="0">
              <a:spcBef>
                <a:spcPct val="0"/>
              </a:spcBef>
              <a:spcAft>
                <a:spcPct val="0"/>
              </a:spcAft>
              <a:defRPr>
                <a:solidFill>
                  <a:schemeClr val="tx1"/>
                </a:solidFill>
                <a:latin typeface="Arial" charset="0"/>
                <a:ea typeface="宋体" charset="-122"/>
              </a:defRPr>
            </a:lvl9pPr>
          </a:lstStyle>
          <a:p>
            <a:pPr algn="ctr" fontAlgn="base">
              <a:spcBef>
                <a:spcPct val="0"/>
              </a:spcBef>
              <a:spcAft>
                <a:spcPct val="0"/>
              </a:spcAft>
              <a:defRPr/>
            </a:pPr>
            <a:r>
              <a:rPr lang="zh-CN" altLang="en-US" sz="3200" dirty="0">
                <a:latin typeface="黑体" pitchFamily="49" charset="-122"/>
                <a:ea typeface="黑体" pitchFamily="49" charset="-122"/>
                <a:cs typeface="+mj-cs"/>
              </a:rPr>
              <a:t>直接材料消耗</a:t>
            </a:r>
          </a:p>
        </p:txBody>
      </p:sp>
    </p:spTree>
    <p:extLst>
      <p:ext uri="{BB962C8B-B14F-4D97-AF65-F5344CB8AC3E}">
        <p14:creationId xmlns:p14="http://schemas.microsoft.com/office/powerpoint/2010/main" val="389137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 name="Rectangle 4"/>
          <p:cNvSpPr>
            <a:spLocks noGrp="1"/>
          </p:cNvSpPr>
          <p:nvPr>
            <p:ph type="title"/>
          </p:nvPr>
        </p:nvSpPr>
        <p:spPr>
          <a:xfrm>
            <a:off x="2843808" y="980728"/>
            <a:ext cx="3024336" cy="504056"/>
          </a:xfrm>
          <a:solidFill>
            <a:schemeClr val="accent2">
              <a:lumMod val="20000"/>
              <a:lumOff val="80000"/>
            </a:schemeClr>
          </a:solidFill>
        </p:spPr>
        <p:txBody>
          <a:bodyPr>
            <a:normAutofit fontScale="90000"/>
          </a:bodyPr>
          <a:lstStyle/>
          <a:p>
            <a:pPr>
              <a:defRPr/>
            </a:pPr>
            <a:r>
              <a:rPr lang="zh-CN" altLang="en-US" sz="4000" dirty="0" smtClean="0">
                <a:latin typeface="黑体" pitchFamily="49" charset="-122"/>
                <a:ea typeface="黑体" pitchFamily="49" charset="-122"/>
              </a:rPr>
              <a:t>其他费用</a:t>
            </a:r>
          </a:p>
        </p:txBody>
      </p:sp>
      <p:sp>
        <p:nvSpPr>
          <p:cNvPr id="19458" name="灯片编号占位符 5"/>
          <p:cNvSpPr>
            <a:spLocks noGrp="1"/>
          </p:cNvSpPr>
          <p:nvPr>
            <p:ph type="sldNum" sz="quarter" idx="12"/>
          </p:nvPr>
        </p:nvSpPr>
        <p:spPr>
          <a:ln>
            <a:miter lim="800000"/>
            <a:headEnd/>
            <a:tailEnd/>
          </a:ln>
        </p:spPr>
        <p:txBody>
          <a:bodyPr/>
          <a:lstStyle/>
          <a:p>
            <a:pPr>
              <a:buFont typeface="Arial" charset="0"/>
              <a:buNone/>
              <a:defRPr/>
            </a:pPr>
            <a:fld id="{9D12EC6C-E147-44D1-8D64-A8C1F8664FA7}" type="slidenum">
              <a:rPr lang="zh-CN" altLang="en-US" smtClean="0"/>
              <a:pPr>
                <a:buFont typeface="Arial" charset="0"/>
                <a:buNone/>
                <a:defRPr/>
              </a:pPr>
              <a:t>9</a:t>
            </a:fld>
            <a:endParaRPr lang="en-US" altLang="zh-CN" smtClean="0"/>
          </a:p>
        </p:txBody>
      </p:sp>
      <p:sp>
        <p:nvSpPr>
          <p:cNvPr id="15363" name="AutoShape 2"/>
          <p:cNvSpPr>
            <a:spLocks noChangeArrowheads="1"/>
          </p:cNvSpPr>
          <p:nvPr/>
        </p:nvSpPr>
        <p:spPr bwMode="auto">
          <a:xfrm>
            <a:off x="998538" y="2122488"/>
            <a:ext cx="3221037" cy="3841750"/>
          </a:xfrm>
          <a:prstGeom prst="roundRect">
            <a:avLst>
              <a:gd name="adj" fmla="val 4690"/>
            </a:avLst>
          </a:prstGeom>
          <a:solidFill>
            <a:schemeClr val="bg1"/>
          </a:solidFill>
          <a:ln w="57150">
            <a:solidFill>
              <a:srgbClr val="993366"/>
            </a:solidFill>
            <a:round/>
            <a:headEnd/>
            <a:tailEnd/>
          </a:ln>
        </p:spPr>
        <p:txBody>
          <a:bodyPr wrap="none" lIns="91422" tIns="45711" rIns="91422" bIns="45711" anchor="ctr"/>
          <a:lstStyle/>
          <a:p>
            <a:endParaRPr lang="zh-CN" altLang="en-US"/>
          </a:p>
        </p:txBody>
      </p:sp>
      <p:sp>
        <p:nvSpPr>
          <p:cNvPr id="15364" name="AutoShape 3"/>
          <p:cNvSpPr>
            <a:spLocks noChangeArrowheads="1"/>
          </p:cNvSpPr>
          <p:nvPr/>
        </p:nvSpPr>
        <p:spPr bwMode="gray">
          <a:xfrm>
            <a:off x="1193800" y="1908175"/>
            <a:ext cx="2763838" cy="409575"/>
          </a:xfrm>
          <a:prstGeom prst="roundRect">
            <a:avLst>
              <a:gd name="adj" fmla="val 50000"/>
            </a:avLst>
          </a:prstGeom>
          <a:gradFill rotWithShape="1">
            <a:gsLst>
              <a:gs pos="0">
                <a:srgbClr val="47182F"/>
              </a:gs>
              <a:gs pos="50000">
                <a:srgbClr val="993366"/>
              </a:gs>
              <a:gs pos="100000">
                <a:srgbClr val="47182F"/>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422" tIns="45711" rIns="91422" bIns="45711" anchor="ctr"/>
          <a:lstStyle/>
          <a:p>
            <a:endParaRPr lang="zh-CN" altLang="en-US"/>
          </a:p>
        </p:txBody>
      </p:sp>
      <p:sp>
        <p:nvSpPr>
          <p:cNvPr id="15365" name="Text Box 6"/>
          <p:cNvSpPr txBox="1">
            <a:spLocks noChangeArrowheads="1"/>
          </p:cNvSpPr>
          <p:nvPr/>
        </p:nvSpPr>
        <p:spPr bwMode="gray">
          <a:xfrm>
            <a:off x="1319213" y="1912938"/>
            <a:ext cx="2611437"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15158" tIns="57577" rIns="115158" bIns="57577">
            <a:spAutoFit/>
          </a:bodyPr>
          <a:lstStyle>
            <a:lvl1pPr defTabSz="862013" eaLnBrk="0" hangingPunct="0">
              <a:defRPr>
                <a:solidFill>
                  <a:schemeClr val="tx1"/>
                </a:solidFill>
                <a:latin typeface="Arial" charset="0"/>
                <a:ea typeface="宋体" pitchFamily="2" charset="-122"/>
              </a:defRPr>
            </a:lvl1pPr>
            <a:lvl2pPr marL="742950" indent="-285750" defTabSz="862013" eaLnBrk="0" hangingPunct="0">
              <a:defRPr>
                <a:solidFill>
                  <a:schemeClr val="tx1"/>
                </a:solidFill>
                <a:latin typeface="Arial" charset="0"/>
                <a:ea typeface="宋体" pitchFamily="2" charset="-122"/>
              </a:defRPr>
            </a:lvl2pPr>
            <a:lvl3pPr marL="1143000" indent="-228600" defTabSz="862013" eaLnBrk="0" hangingPunct="0">
              <a:defRPr>
                <a:solidFill>
                  <a:schemeClr val="tx1"/>
                </a:solidFill>
                <a:latin typeface="Arial" charset="0"/>
                <a:ea typeface="宋体" pitchFamily="2" charset="-122"/>
              </a:defRPr>
            </a:lvl3pPr>
            <a:lvl4pPr marL="1600200" indent="-228600" defTabSz="862013" eaLnBrk="0" hangingPunct="0">
              <a:defRPr>
                <a:solidFill>
                  <a:schemeClr val="tx1"/>
                </a:solidFill>
                <a:latin typeface="Arial" charset="0"/>
                <a:ea typeface="宋体" pitchFamily="2" charset="-122"/>
              </a:defRPr>
            </a:lvl4pPr>
            <a:lvl5pPr marL="2057400" indent="-228600" defTabSz="862013" eaLnBrk="0" hangingPunct="0">
              <a:defRPr>
                <a:solidFill>
                  <a:schemeClr val="tx1"/>
                </a:solidFill>
                <a:latin typeface="Arial" charset="0"/>
                <a:ea typeface="宋体" pitchFamily="2" charset="-122"/>
              </a:defRPr>
            </a:lvl5pPr>
            <a:lvl6pPr marL="2514600" indent="-228600" defTabSz="862013" eaLnBrk="0" fontAlgn="base" hangingPunct="0">
              <a:spcBef>
                <a:spcPct val="0"/>
              </a:spcBef>
              <a:spcAft>
                <a:spcPct val="0"/>
              </a:spcAft>
              <a:defRPr>
                <a:solidFill>
                  <a:schemeClr val="tx1"/>
                </a:solidFill>
                <a:latin typeface="Arial" charset="0"/>
                <a:ea typeface="宋体" pitchFamily="2" charset="-122"/>
              </a:defRPr>
            </a:lvl6pPr>
            <a:lvl7pPr marL="2971800" indent="-228600" defTabSz="862013" eaLnBrk="0" fontAlgn="base" hangingPunct="0">
              <a:spcBef>
                <a:spcPct val="0"/>
              </a:spcBef>
              <a:spcAft>
                <a:spcPct val="0"/>
              </a:spcAft>
              <a:defRPr>
                <a:solidFill>
                  <a:schemeClr val="tx1"/>
                </a:solidFill>
                <a:latin typeface="Arial" charset="0"/>
                <a:ea typeface="宋体" pitchFamily="2" charset="-122"/>
              </a:defRPr>
            </a:lvl7pPr>
            <a:lvl8pPr marL="3429000" indent="-228600" defTabSz="862013" eaLnBrk="0" fontAlgn="base" hangingPunct="0">
              <a:spcBef>
                <a:spcPct val="0"/>
              </a:spcBef>
              <a:spcAft>
                <a:spcPct val="0"/>
              </a:spcAft>
              <a:defRPr>
                <a:solidFill>
                  <a:schemeClr val="tx1"/>
                </a:solidFill>
                <a:latin typeface="Arial" charset="0"/>
                <a:ea typeface="宋体" pitchFamily="2" charset="-122"/>
              </a:defRPr>
            </a:lvl8pPr>
            <a:lvl9pPr marL="3886200" indent="-228600" defTabSz="862013" eaLnBrk="0" fontAlgn="base" hangingPunct="0">
              <a:spcBef>
                <a:spcPct val="0"/>
              </a:spcBef>
              <a:spcAft>
                <a:spcPct val="0"/>
              </a:spcAft>
              <a:defRPr>
                <a:solidFill>
                  <a:schemeClr val="tx1"/>
                </a:solidFill>
                <a:latin typeface="Arial" charset="0"/>
                <a:ea typeface="宋体" pitchFamily="2" charset="-122"/>
              </a:defRPr>
            </a:lvl9pPr>
          </a:lstStyle>
          <a:p>
            <a:r>
              <a:rPr lang="zh-CN" altLang="en-US" sz="2000" dirty="0">
                <a:solidFill>
                  <a:schemeClr val="bg1"/>
                </a:solidFill>
                <a:latin typeface="黑体" pitchFamily="2" charset="-122"/>
                <a:ea typeface="黑体" pitchFamily="2" charset="-122"/>
              </a:rPr>
              <a:t>  支付给个人部分</a:t>
            </a:r>
          </a:p>
        </p:txBody>
      </p:sp>
      <p:sp>
        <p:nvSpPr>
          <p:cNvPr id="241671" name="Text Box 7"/>
          <p:cNvSpPr txBox="1">
            <a:spLocks noChangeArrowheads="1"/>
          </p:cNvSpPr>
          <p:nvPr/>
        </p:nvSpPr>
        <p:spPr bwMode="auto">
          <a:xfrm>
            <a:off x="1089025" y="2479675"/>
            <a:ext cx="3014663"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15158" tIns="57577" rIns="115158" bIns="57577">
            <a:spAutoFit/>
          </a:bodyPr>
          <a:lstStyle>
            <a:lvl1pPr defTabSz="862013" eaLnBrk="0" hangingPunct="0">
              <a:defRPr>
                <a:solidFill>
                  <a:schemeClr val="tx1"/>
                </a:solidFill>
                <a:latin typeface="Arial" charset="0"/>
                <a:ea typeface="宋体" pitchFamily="2" charset="-122"/>
              </a:defRPr>
            </a:lvl1pPr>
            <a:lvl2pPr marL="742950" indent="-285750" defTabSz="862013" eaLnBrk="0" hangingPunct="0">
              <a:defRPr>
                <a:solidFill>
                  <a:schemeClr val="tx1"/>
                </a:solidFill>
                <a:latin typeface="Arial" charset="0"/>
                <a:ea typeface="宋体" pitchFamily="2" charset="-122"/>
              </a:defRPr>
            </a:lvl2pPr>
            <a:lvl3pPr marL="1143000" indent="-228600" defTabSz="862013" eaLnBrk="0" hangingPunct="0">
              <a:defRPr>
                <a:solidFill>
                  <a:schemeClr val="tx1"/>
                </a:solidFill>
                <a:latin typeface="Arial" charset="0"/>
                <a:ea typeface="宋体" pitchFamily="2" charset="-122"/>
              </a:defRPr>
            </a:lvl3pPr>
            <a:lvl4pPr marL="1600200" indent="-228600" defTabSz="862013" eaLnBrk="0" hangingPunct="0">
              <a:defRPr>
                <a:solidFill>
                  <a:schemeClr val="tx1"/>
                </a:solidFill>
                <a:latin typeface="Arial" charset="0"/>
                <a:ea typeface="宋体" pitchFamily="2" charset="-122"/>
              </a:defRPr>
            </a:lvl4pPr>
            <a:lvl5pPr marL="2057400" indent="-228600" defTabSz="862013" eaLnBrk="0" hangingPunct="0">
              <a:defRPr>
                <a:solidFill>
                  <a:schemeClr val="tx1"/>
                </a:solidFill>
                <a:latin typeface="Arial" charset="0"/>
                <a:ea typeface="宋体" pitchFamily="2" charset="-122"/>
              </a:defRPr>
            </a:lvl5pPr>
            <a:lvl6pPr marL="2514600" indent="-228600" defTabSz="862013" eaLnBrk="0" fontAlgn="base" hangingPunct="0">
              <a:spcBef>
                <a:spcPct val="0"/>
              </a:spcBef>
              <a:spcAft>
                <a:spcPct val="0"/>
              </a:spcAft>
              <a:defRPr>
                <a:solidFill>
                  <a:schemeClr val="tx1"/>
                </a:solidFill>
                <a:latin typeface="Arial" charset="0"/>
                <a:ea typeface="宋体" pitchFamily="2" charset="-122"/>
              </a:defRPr>
            </a:lvl6pPr>
            <a:lvl7pPr marL="2971800" indent="-228600" defTabSz="862013" eaLnBrk="0" fontAlgn="base" hangingPunct="0">
              <a:spcBef>
                <a:spcPct val="0"/>
              </a:spcBef>
              <a:spcAft>
                <a:spcPct val="0"/>
              </a:spcAft>
              <a:defRPr>
                <a:solidFill>
                  <a:schemeClr val="tx1"/>
                </a:solidFill>
                <a:latin typeface="Arial" charset="0"/>
                <a:ea typeface="宋体" pitchFamily="2" charset="-122"/>
              </a:defRPr>
            </a:lvl7pPr>
            <a:lvl8pPr marL="3429000" indent="-228600" defTabSz="862013" eaLnBrk="0" fontAlgn="base" hangingPunct="0">
              <a:spcBef>
                <a:spcPct val="0"/>
              </a:spcBef>
              <a:spcAft>
                <a:spcPct val="0"/>
              </a:spcAft>
              <a:defRPr>
                <a:solidFill>
                  <a:schemeClr val="tx1"/>
                </a:solidFill>
                <a:latin typeface="Arial" charset="0"/>
                <a:ea typeface="宋体" pitchFamily="2" charset="-122"/>
              </a:defRPr>
            </a:lvl8pPr>
            <a:lvl9pPr marL="3886200" indent="-228600" defTabSz="862013" eaLnBrk="0" fontAlgn="base" hangingPunct="0">
              <a:spcBef>
                <a:spcPct val="0"/>
              </a:spcBef>
              <a:spcAft>
                <a:spcPct val="0"/>
              </a:spcAft>
              <a:defRPr>
                <a:solidFill>
                  <a:schemeClr val="tx1"/>
                </a:solidFill>
                <a:latin typeface="Arial" charset="0"/>
                <a:ea typeface="宋体" pitchFamily="2" charset="-122"/>
              </a:defRPr>
            </a:lvl9pPr>
          </a:lstStyle>
          <a:p>
            <a:pPr algn="just" eaLnBrk="1" hangingPunct="1"/>
            <a:r>
              <a:rPr lang="zh-CN" altLang="en-US" sz="2200" b="1" dirty="0">
                <a:latin typeface="仿宋_GB2312" pitchFamily="49" charset="-122"/>
                <a:ea typeface="仿宋_GB2312" pitchFamily="49" charset="-122"/>
              </a:rPr>
              <a:t>支付给个人</a:t>
            </a:r>
            <a:r>
              <a:rPr lang="zh-CN" altLang="en-US" sz="2200" b="1">
                <a:latin typeface="仿宋_GB2312" pitchFamily="49" charset="-122"/>
                <a:ea typeface="仿宋_GB2312" pitchFamily="49" charset="-122"/>
              </a:rPr>
              <a:t>的</a:t>
            </a:r>
            <a:r>
              <a:rPr lang="zh-CN" altLang="en-US" sz="2200" b="1" smtClean="0">
                <a:latin typeface="仿宋_GB2312" pitchFamily="49" charset="-122"/>
                <a:ea typeface="仿宋_GB2312" pitchFamily="49" charset="-122"/>
              </a:rPr>
              <a:t>劳务费、佣金、奖金、交通费补贴、以</a:t>
            </a:r>
            <a:r>
              <a:rPr lang="zh-CN" altLang="en-US" sz="2200" b="1" dirty="0">
                <a:latin typeface="仿宋_GB2312" pitchFamily="49" charset="-122"/>
                <a:ea typeface="仿宋_GB2312" pitchFamily="49" charset="-122"/>
              </a:rPr>
              <a:t>现金和充值卡形式的通信</a:t>
            </a:r>
            <a:r>
              <a:rPr lang="zh-CN" altLang="en-US" sz="2200" b="1">
                <a:latin typeface="仿宋_GB2312" pitchFamily="49" charset="-122"/>
                <a:ea typeface="仿宋_GB2312" pitchFamily="49" charset="-122"/>
              </a:rPr>
              <a:t>费</a:t>
            </a:r>
            <a:r>
              <a:rPr lang="zh-CN" altLang="en-US" sz="2200" b="1" smtClean="0">
                <a:latin typeface="仿宋_GB2312" pitchFamily="49" charset="-122"/>
                <a:ea typeface="仿宋_GB2312" pitchFamily="49" charset="-122"/>
              </a:rPr>
              <a:t>补贴、现金</a:t>
            </a:r>
            <a:r>
              <a:rPr lang="zh-CN" altLang="en-US" sz="2200" b="1" dirty="0">
                <a:latin typeface="仿宋_GB2312" pitchFamily="49" charset="-122"/>
                <a:ea typeface="仿宋_GB2312" pitchFamily="49" charset="-122"/>
              </a:rPr>
              <a:t>形式的</a:t>
            </a:r>
            <a:r>
              <a:rPr lang="zh-CN" altLang="en-US" sz="2200" b="1">
                <a:latin typeface="仿宋_GB2312" pitchFamily="49" charset="-122"/>
                <a:ea typeface="仿宋_GB2312" pitchFamily="49" charset="-122"/>
              </a:rPr>
              <a:t>用餐</a:t>
            </a:r>
            <a:r>
              <a:rPr lang="zh-CN" altLang="en-US" sz="2200" b="1" smtClean="0">
                <a:latin typeface="仿宋_GB2312" pitchFamily="49" charset="-122"/>
                <a:ea typeface="仿宋_GB2312" pitchFamily="49" charset="-122"/>
              </a:rPr>
              <a:t>补助、住房</a:t>
            </a:r>
            <a:r>
              <a:rPr lang="zh-CN" altLang="en-US" sz="2200" b="1" dirty="0">
                <a:latin typeface="仿宋_GB2312" pitchFamily="49" charset="-122"/>
                <a:ea typeface="仿宋_GB2312" pitchFamily="49" charset="-122"/>
              </a:rPr>
              <a:t>公积金和</a:t>
            </a:r>
            <a:r>
              <a:rPr lang="zh-CN" altLang="en-US" sz="2200" b="1">
                <a:latin typeface="仿宋_GB2312" pitchFamily="49" charset="-122"/>
                <a:ea typeface="仿宋_GB2312" pitchFamily="49" charset="-122"/>
              </a:rPr>
              <a:t>住房</a:t>
            </a:r>
            <a:r>
              <a:rPr lang="zh-CN" altLang="en-US" sz="2200" b="1" smtClean="0">
                <a:latin typeface="仿宋_GB2312" pitchFamily="49" charset="-122"/>
                <a:ea typeface="仿宋_GB2312" pitchFamily="49" charset="-122"/>
              </a:rPr>
              <a:t>补贴、社保费、职工</a:t>
            </a:r>
            <a:r>
              <a:rPr lang="zh-CN" altLang="en-US" sz="2200" b="1" dirty="0">
                <a:latin typeface="仿宋_GB2312" pitchFamily="49" charset="-122"/>
                <a:ea typeface="仿宋_GB2312" pitchFamily="49" charset="-122"/>
              </a:rPr>
              <a:t>取暖费和</a:t>
            </a:r>
            <a:r>
              <a:rPr lang="zh-CN" altLang="en-US" sz="2200" b="1">
                <a:latin typeface="仿宋_GB2312" pitchFamily="49" charset="-122"/>
                <a:ea typeface="仿宋_GB2312" pitchFamily="49" charset="-122"/>
              </a:rPr>
              <a:t>防暑降温</a:t>
            </a:r>
            <a:r>
              <a:rPr lang="zh-CN" altLang="en-US" sz="2200" b="1" smtClean="0">
                <a:latin typeface="仿宋_GB2312" pitchFamily="49" charset="-122"/>
                <a:ea typeface="仿宋_GB2312" pitchFamily="49" charset="-122"/>
              </a:rPr>
              <a:t>费、一次性</a:t>
            </a:r>
            <a:r>
              <a:rPr lang="zh-CN" altLang="en-US" sz="2200" b="1" dirty="0">
                <a:latin typeface="仿宋_GB2312" pitchFamily="49" charset="-122"/>
                <a:ea typeface="仿宋_GB2312" pitchFamily="49" charset="-122"/>
              </a:rPr>
              <a:t>住房补助等</a:t>
            </a:r>
            <a:endParaRPr lang="en-US" altLang="zh-CN" sz="2200" b="1" dirty="0">
              <a:latin typeface="仿宋_GB2312" pitchFamily="49" charset="-122"/>
              <a:ea typeface="仿宋_GB2312" pitchFamily="49" charset="-122"/>
            </a:endParaRPr>
          </a:p>
        </p:txBody>
      </p:sp>
      <p:sp>
        <p:nvSpPr>
          <p:cNvPr id="241673" name="Line 9"/>
          <p:cNvSpPr>
            <a:spLocks noChangeShapeType="1"/>
          </p:cNvSpPr>
          <p:nvPr/>
        </p:nvSpPr>
        <p:spPr bwMode="auto">
          <a:xfrm flipV="1">
            <a:off x="1220788" y="3908425"/>
            <a:ext cx="273685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lIns="91422" tIns="45711" rIns="91422" bIns="45711"/>
          <a:lstStyle/>
          <a:p>
            <a:endParaRPr lang="zh-CN" altLang="en-US"/>
          </a:p>
        </p:txBody>
      </p:sp>
      <p:sp>
        <p:nvSpPr>
          <p:cNvPr id="241674" name="Line 10"/>
          <p:cNvSpPr>
            <a:spLocks noChangeShapeType="1"/>
          </p:cNvSpPr>
          <p:nvPr/>
        </p:nvSpPr>
        <p:spPr bwMode="auto">
          <a:xfrm flipV="1">
            <a:off x="1230313" y="4265613"/>
            <a:ext cx="2700337"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lIns="91422" tIns="45711" rIns="91422" bIns="45711"/>
          <a:lstStyle/>
          <a:p>
            <a:endParaRPr lang="zh-CN" altLang="en-US"/>
          </a:p>
        </p:txBody>
      </p:sp>
      <p:sp>
        <p:nvSpPr>
          <p:cNvPr id="241679" name="Line 15"/>
          <p:cNvSpPr>
            <a:spLocks noChangeShapeType="1"/>
          </p:cNvSpPr>
          <p:nvPr/>
        </p:nvSpPr>
        <p:spPr bwMode="auto">
          <a:xfrm flipV="1">
            <a:off x="2478088" y="3551238"/>
            <a:ext cx="1479550"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lIns="91422" tIns="45711" rIns="91422" bIns="45711"/>
          <a:lstStyle/>
          <a:p>
            <a:endParaRPr lang="zh-CN" altLang="en-US"/>
          </a:p>
        </p:txBody>
      </p:sp>
      <p:sp>
        <p:nvSpPr>
          <p:cNvPr id="15370" name="AutoShape 16"/>
          <p:cNvSpPr>
            <a:spLocks noChangeArrowheads="1"/>
          </p:cNvSpPr>
          <p:nvPr/>
        </p:nvSpPr>
        <p:spPr bwMode="auto">
          <a:xfrm>
            <a:off x="4560888" y="2122488"/>
            <a:ext cx="3219450" cy="3868737"/>
          </a:xfrm>
          <a:prstGeom prst="roundRect">
            <a:avLst>
              <a:gd name="adj" fmla="val 4690"/>
            </a:avLst>
          </a:prstGeom>
          <a:noFill/>
          <a:ln w="57150">
            <a:solidFill>
              <a:srgbClr val="336699"/>
            </a:solidFill>
            <a:round/>
            <a:headEnd/>
            <a:tailEnd/>
          </a:ln>
          <a:extLst>
            <a:ext uri="{909E8E84-426E-40DD-AFC4-6F175D3DCCD1}">
              <a14:hiddenFill xmlns:a14="http://schemas.microsoft.com/office/drawing/2010/main">
                <a:solidFill>
                  <a:srgbClr val="FFFFFF"/>
                </a:solidFill>
              </a14:hiddenFill>
            </a:ext>
          </a:extLst>
        </p:spPr>
        <p:txBody>
          <a:bodyPr wrap="none" lIns="91422" tIns="45711" rIns="91422" bIns="45711" anchor="ctr"/>
          <a:lstStyle/>
          <a:p>
            <a:endParaRPr lang="zh-CN" altLang="en-US"/>
          </a:p>
        </p:txBody>
      </p:sp>
      <p:sp>
        <p:nvSpPr>
          <p:cNvPr id="15371" name="AutoShape 17"/>
          <p:cNvSpPr>
            <a:spLocks noChangeArrowheads="1"/>
          </p:cNvSpPr>
          <p:nvPr/>
        </p:nvSpPr>
        <p:spPr bwMode="gray">
          <a:xfrm>
            <a:off x="4756150" y="1925638"/>
            <a:ext cx="2762250" cy="409575"/>
          </a:xfrm>
          <a:prstGeom prst="roundRect">
            <a:avLst>
              <a:gd name="adj" fmla="val 50000"/>
            </a:avLst>
          </a:prstGeom>
          <a:gradFill rotWithShape="1">
            <a:gsLst>
              <a:gs pos="0">
                <a:srgbClr val="182F47"/>
              </a:gs>
              <a:gs pos="50000">
                <a:srgbClr val="336699"/>
              </a:gs>
              <a:gs pos="100000">
                <a:srgbClr val="182F4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422" tIns="45711" rIns="91422" bIns="45711" anchor="ctr"/>
          <a:lstStyle/>
          <a:p>
            <a:endParaRPr lang="zh-CN" altLang="en-US"/>
          </a:p>
        </p:txBody>
      </p:sp>
      <p:sp>
        <p:nvSpPr>
          <p:cNvPr id="15372" name="Text Box 20"/>
          <p:cNvSpPr txBox="1">
            <a:spLocks noChangeArrowheads="1"/>
          </p:cNvSpPr>
          <p:nvPr/>
        </p:nvSpPr>
        <p:spPr bwMode="gray">
          <a:xfrm>
            <a:off x="4864100" y="1912938"/>
            <a:ext cx="2544763"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15158" tIns="57577" rIns="115158" bIns="57577">
            <a:spAutoFit/>
          </a:bodyPr>
          <a:lstStyle>
            <a:lvl1pPr defTabSz="862013" eaLnBrk="0" hangingPunct="0">
              <a:defRPr>
                <a:solidFill>
                  <a:schemeClr val="tx1"/>
                </a:solidFill>
                <a:latin typeface="Arial" charset="0"/>
                <a:ea typeface="宋体" pitchFamily="2" charset="-122"/>
              </a:defRPr>
            </a:lvl1pPr>
            <a:lvl2pPr marL="742950" indent="-285750" defTabSz="862013" eaLnBrk="0" hangingPunct="0">
              <a:defRPr>
                <a:solidFill>
                  <a:schemeClr val="tx1"/>
                </a:solidFill>
                <a:latin typeface="Arial" charset="0"/>
                <a:ea typeface="宋体" pitchFamily="2" charset="-122"/>
              </a:defRPr>
            </a:lvl2pPr>
            <a:lvl3pPr marL="1143000" indent="-228600" defTabSz="862013" eaLnBrk="0" hangingPunct="0">
              <a:defRPr>
                <a:solidFill>
                  <a:schemeClr val="tx1"/>
                </a:solidFill>
                <a:latin typeface="Arial" charset="0"/>
                <a:ea typeface="宋体" pitchFamily="2" charset="-122"/>
              </a:defRPr>
            </a:lvl3pPr>
            <a:lvl4pPr marL="1600200" indent="-228600" defTabSz="862013" eaLnBrk="0" hangingPunct="0">
              <a:defRPr>
                <a:solidFill>
                  <a:schemeClr val="tx1"/>
                </a:solidFill>
                <a:latin typeface="Arial" charset="0"/>
                <a:ea typeface="宋体" pitchFamily="2" charset="-122"/>
              </a:defRPr>
            </a:lvl4pPr>
            <a:lvl5pPr marL="2057400" indent="-228600" defTabSz="862013" eaLnBrk="0" hangingPunct="0">
              <a:defRPr>
                <a:solidFill>
                  <a:schemeClr val="tx1"/>
                </a:solidFill>
                <a:latin typeface="Arial" charset="0"/>
                <a:ea typeface="宋体" pitchFamily="2" charset="-122"/>
              </a:defRPr>
            </a:lvl5pPr>
            <a:lvl6pPr marL="2514600" indent="-228600" defTabSz="862013" eaLnBrk="0" fontAlgn="base" hangingPunct="0">
              <a:spcBef>
                <a:spcPct val="0"/>
              </a:spcBef>
              <a:spcAft>
                <a:spcPct val="0"/>
              </a:spcAft>
              <a:defRPr>
                <a:solidFill>
                  <a:schemeClr val="tx1"/>
                </a:solidFill>
                <a:latin typeface="Arial" charset="0"/>
                <a:ea typeface="宋体" pitchFamily="2" charset="-122"/>
              </a:defRPr>
            </a:lvl6pPr>
            <a:lvl7pPr marL="2971800" indent="-228600" defTabSz="862013" eaLnBrk="0" fontAlgn="base" hangingPunct="0">
              <a:spcBef>
                <a:spcPct val="0"/>
              </a:spcBef>
              <a:spcAft>
                <a:spcPct val="0"/>
              </a:spcAft>
              <a:defRPr>
                <a:solidFill>
                  <a:schemeClr val="tx1"/>
                </a:solidFill>
                <a:latin typeface="Arial" charset="0"/>
                <a:ea typeface="宋体" pitchFamily="2" charset="-122"/>
              </a:defRPr>
            </a:lvl7pPr>
            <a:lvl8pPr marL="3429000" indent="-228600" defTabSz="862013" eaLnBrk="0" fontAlgn="base" hangingPunct="0">
              <a:spcBef>
                <a:spcPct val="0"/>
              </a:spcBef>
              <a:spcAft>
                <a:spcPct val="0"/>
              </a:spcAft>
              <a:defRPr>
                <a:solidFill>
                  <a:schemeClr val="tx1"/>
                </a:solidFill>
                <a:latin typeface="Arial" charset="0"/>
                <a:ea typeface="宋体" pitchFamily="2" charset="-122"/>
              </a:defRPr>
            </a:lvl8pPr>
            <a:lvl9pPr marL="3886200" indent="-228600" defTabSz="862013" eaLnBrk="0" fontAlgn="base" hangingPunct="0">
              <a:spcBef>
                <a:spcPct val="0"/>
              </a:spcBef>
              <a:spcAft>
                <a:spcPct val="0"/>
              </a:spcAft>
              <a:defRPr>
                <a:solidFill>
                  <a:schemeClr val="tx1"/>
                </a:solidFill>
                <a:latin typeface="Arial" charset="0"/>
                <a:ea typeface="宋体" pitchFamily="2" charset="-122"/>
              </a:defRPr>
            </a:lvl9pPr>
          </a:lstStyle>
          <a:p>
            <a:r>
              <a:rPr lang="zh-CN" altLang="en-US" sz="2000">
                <a:solidFill>
                  <a:schemeClr val="bg1"/>
                </a:solidFill>
                <a:latin typeface="黑体" pitchFamily="2" charset="-122"/>
                <a:ea typeface="黑体" pitchFamily="2" charset="-122"/>
              </a:rPr>
              <a:t>  上交给政府部分</a:t>
            </a:r>
          </a:p>
        </p:txBody>
      </p:sp>
      <p:sp>
        <p:nvSpPr>
          <p:cNvPr id="241685" name="Text Box 21"/>
          <p:cNvSpPr txBox="1">
            <a:spLocks noChangeArrowheads="1"/>
          </p:cNvSpPr>
          <p:nvPr/>
        </p:nvSpPr>
        <p:spPr bwMode="auto">
          <a:xfrm>
            <a:off x="4651375" y="2528888"/>
            <a:ext cx="299085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15158" tIns="57577" rIns="115158" bIns="57577">
            <a:spAutoFit/>
          </a:bodyPr>
          <a:lstStyle>
            <a:lvl1pPr defTabSz="862013" eaLnBrk="0" hangingPunct="0">
              <a:defRPr>
                <a:solidFill>
                  <a:schemeClr val="tx1"/>
                </a:solidFill>
                <a:latin typeface="Arial" charset="0"/>
                <a:ea typeface="宋体" pitchFamily="2" charset="-122"/>
              </a:defRPr>
            </a:lvl1pPr>
            <a:lvl2pPr marL="742950" indent="-285750" defTabSz="862013" eaLnBrk="0" hangingPunct="0">
              <a:defRPr>
                <a:solidFill>
                  <a:schemeClr val="tx1"/>
                </a:solidFill>
                <a:latin typeface="Arial" charset="0"/>
                <a:ea typeface="宋体" pitchFamily="2" charset="-122"/>
              </a:defRPr>
            </a:lvl2pPr>
            <a:lvl3pPr marL="1143000" indent="-228600" defTabSz="862013" eaLnBrk="0" hangingPunct="0">
              <a:defRPr>
                <a:solidFill>
                  <a:schemeClr val="tx1"/>
                </a:solidFill>
                <a:latin typeface="Arial" charset="0"/>
                <a:ea typeface="宋体" pitchFamily="2" charset="-122"/>
              </a:defRPr>
            </a:lvl3pPr>
            <a:lvl4pPr marL="1600200" indent="-228600" defTabSz="862013" eaLnBrk="0" hangingPunct="0">
              <a:defRPr>
                <a:solidFill>
                  <a:schemeClr val="tx1"/>
                </a:solidFill>
                <a:latin typeface="Arial" charset="0"/>
                <a:ea typeface="宋体" pitchFamily="2" charset="-122"/>
              </a:defRPr>
            </a:lvl4pPr>
            <a:lvl5pPr marL="2057400" indent="-228600" defTabSz="862013" eaLnBrk="0" hangingPunct="0">
              <a:defRPr>
                <a:solidFill>
                  <a:schemeClr val="tx1"/>
                </a:solidFill>
                <a:latin typeface="Arial" charset="0"/>
                <a:ea typeface="宋体" pitchFamily="2" charset="-122"/>
              </a:defRPr>
            </a:lvl5pPr>
            <a:lvl6pPr marL="2514600" indent="-228600" defTabSz="862013" eaLnBrk="0" fontAlgn="base" hangingPunct="0">
              <a:spcBef>
                <a:spcPct val="0"/>
              </a:spcBef>
              <a:spcAft>
                <a:spcPct val="0"/>
              </a:spcAft>
              <a:defRPr>
                <a:solidFill>
                  <a:schemeClr val="tx1"/>
                </a:solidFill>
                <a:latin typeface="Arial" charset="0"/>
                <a:ea typeface="宋体" pitchFamily="2" charset="-122"/>
              </a:defRPr>
            </a:lvl6pPr>
            <a:lvl7pPr marL="2971800" indent="-228600" defTabSz="862013" eaLnBrk="0" fontAlgn="base" hangingPunct="0">
              <a:spcBef>
                <a:spcPct val="0"/>
              </a:spcBef>
              <a:spcAft>
                <a:spcPct val="0"/>
              </a:spcAft>
              <a:defRPr>
                <a:solidFill>
                  <a:schemeClr val="tx1"/>
                </a:solidFill>
                <a:latin typeface="Arial" charset="0"/>
                <a:ea typeface="宋体" pitchFamily="2" charset="-122"/>
              </a:defRPr>
            </a:lvl7pPr>
            <a:lvl8pPr marL="3429000" indent="-228600" defTabSz="862013" eaLnBrk="0" fontAlgn="base" hangingPunct="0">
              <a:spcBef>
                <a:spcPct val="0"/>
              </a:spcBef>
              <a:spcAft>
                <a:spcPct val="0"/>
              </a:spcAft>
              <a:defRPr>
                <a:solidFill>
                  <a:schemeClr val="tx1"/>
                </a:solidFill>
                <a:latin typeface="Arial" charset="0"/>
                <a:ea typeface="宋体" pitchFamily="2" charset="-122"/>
              </a:defRPr>
            </a:lvl8pPr>
            <a:lvl9pPr marL="3886200" indent="-228600" defTabSz="862013" eaLnBrk="0" fontAlgn="base" hangingPunct="0">
              <a:spcBef>
                <a:spcPct val="0"/>
              </a:spcBef>
              <a:spcAft>
                <a:spcPct val="0"/>
              </a:spcAft>
              <a:defRPr>
                <a:solidFill>
                  <a:schemeClr val="tx1"/>
                </a:solidFill>
                <a:latin typeface="Arial" charset="0"/>
                <a:ea typeface="宋体" pitchFamily="2" charset="-122"/>
              </a:defRPr>
            </a:lvl9pPr>
          </a:lstStyle>
          <a:p>
            <a:pPr algn="just" eaLnBrk="1" hangingPunct="1"/>
            <a:r>
              <a:rPr lang="zh-CN" altLang="en-US" sz="2200" b="1" dirty="0">
                <a:latin typeface="仿宋_GB2312" pitchFamily="49" charset="-122"/>
                <a:ea typeface="仿宋_GB2312" pitchFamily="49" charset="-122"/>
              </a:rPr>
              <a:t>上交政府的</a:t>
            </a:r>
            <a:r>
              <a:rPr lang="zh-CN" altLang="en-US" sz="2200" b="1">
                <a:latin typeface="仿宋_GB2312" pitchFamily="49" charset="-122"/>
                <a:ea typeface="仿宋_GB2312" pitchFamily="49" charset="-122"/>
              </a:rPr>
              <a:t>土地</a:t>
            </a:r>
            <a:r>
              <a:rPr lang="zh-CN" altLang="en-US" sz="2200" b="1" smtClean="0">
                <a:latin typeface="仿宋_GB2312" pitchFamily="49" charset="-122"/>
                <a:ea typeface="仿宋_GB2312" pitchFamily="49" charset="-122"/>
              </a:rPr>
              <a:t>使用费、上交</a:t>
            </a:r>
            <a:r>
              <a:rPr lang="zh-CN" altLang="en-US" sz="2200" b="1" dirty="0">
                <a:latin typeface="仿宋_GB2312" pitchFamily="49" charset="-122"/>
                <a:ea typeface="仿宋_GB2312" pitchFamily="49" charset="-122"/>
              </a:rPr>
              <a:t>政府的</a:t>
            </a:r>
            <a:r>
              <a:rPr lang="zh-CN" altLang="en-US" sz="2200" b="1">
                <a:latin typeface="仿宋_GB2312" pitchFamily="49" charset="-122"/>
                <a:ea typeface="仿宋_GB2312" pitchFamily="49" charset="-122"/>
              </a:rPr>
              <a:t>各种</a:t>
            </a:r>
            <a:r>
              <a:rPr lang="zh-CN" altLang="en-US" sz="2200" b="1" smtClean="0">
                <a:latin typeface="仿宋_GB2312" pitchFamily="49" charset="-122"/>
                <a:ea typeface="仿宋_GB2312" pitchFamily="49" charset="-122"/>
              </a:rPr>
              <a:t>基金、残疾人</a:t>
            </a:r>
            <a:r>
              <a:rPr lang="zh-CN" altLang="en-US" sz="2200" b="1" dirty="0">
                <a:latin typeface="仿宋_GB2312" pitchFamily="49" charset="-122"/>
                <a:ea typeface="仿宋_GB2312" pitchFamily="49" charset="-122"/>
              </a:rPr>
              <a:t>保障金等各项费用，及</a:t>
            </a:r>
            <a:r>
              <a:rPr lang="zh-CN" altLang="en-US" sz="2200" b="1" dirty="0">
                <a:solidFill>
                  <a:srgbClr val="FF0000"/>
                </a:solidFill>
                <a:latin typeface="仿宋_GB2312" pitchFamily="49" charset="-122"/>
                <a:ea typeface="仿宋_GB2312" pitchFamily="49" charset="-122"/>
              </a:rPr>
              <a:t>折旧</a:t>
            </a:r>
            <a:endParaRPr lang="en-US" altLang="zh-CN" sz="2200" b="1" dirty="0">
              <a:solidFill>
                <a:srgbClr val="FF0000"/>
              </a:solidFill>
              <a:latin typeface="仿宋_GB2312" pitchFamily="49" charset="-122"/>
              <a:ea typeface="仿宋_GB2312" pitchFamily="49" charset="-122"/>
            </a:endParaRPr>
          </a:p>
        </p:txBody>
      </p:sp>
      <p:sp>
        <p:nvSpPr>
          <p:cNvPr id="19" name="矩形标注 18"/>
          <p:cNvSpPr>
            <a:spLocks noChangeArrowheads="1"/>
          </p:cNvSpPr>
          <p:nvPr/>
        </p:nvSpPr>
        <p:spPr bwMode="auto">
          <a:xfrm>
            <a:off x="4857750" y="4286250"/>
            <a:ext cx="4071938" cy="1016000"/>
          </a:xfrm>
          <a:prstGeom prst="wedgeRectCallout">
            <a:avLst>
              <a:gd name="adj1" fmla="val -1593"/>
              <a:gd name="adj2" fmla="val -84380"/>
            </a:avLst>
          </a:prstGeom>
          <a:solidFill>
            <a:srgbClr val="B9CDE5">
              <a:alpha val="89804"/>
            </a:srgbClr>
          </a:solidFill>
          <a:ln w="9525">
            <a:solidFill>
              <a:srgbClr val="85B0E3"/>
            </a:solidFill>
            <a:miter lim="800000"/>
            <a:headEnd/>
            <a:tailEnd/>
          </a:ln>
        </p:spPr>
        <p:txBody>
          <a:bodyPr anchor="ctr">
            <a:spAutoFit/>
          </a:bodyPr>
          <a:lstStyle/>
          <a:p>
            <a:pPr marL="342900" indent="-342900" algn="ctr">
              <a:defRPr/>
            </a:pPr>
            <a:r>
              <a:rPr lang="zh-CN" altLang="en-US" sz="2000" b="1" dirty="0">
                <a:latin typeface="仿宋_GB2312" pitchFamily="49" charset="-122"/>
                <a:ea typeface="仿宋_GB2312" pitchFamily="49" charset="-122"/>
              </a:rPr>
              <a:t>如：“制造成本”下“其他直接费用”中如果有折旧费，不要漏报“上交给政府部分”</a:t>
            </a:r>
          </a:p>
        </p:txBody>
      </p:sp>
    </p:spTree>
    <p:extLst>
      <p:ext uri="{BB962C8B-B14F-4D97-AF65-F5344CB8AC3E}">
        <p14:creationId xmlns:p14="http://schemas.microsoft.com/office/powerpoint/2010/main" val="95072051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41671"/>
                                        </p:tgtEl>
                                        <p:attrNameLst>
                                          <p:attrName>style.visibility</p:attrName>
                                        </p:attrNameLst>
                                      </p:cBhvr>
                                      <p:to>
                                        <p:strVal val="visible"/>
                                      </p:to>
                                    </p:set>
                                    <p:animEffect transition="in" filter="strips(downRight)">
                                      <p:cBhvr>
                                        <p:cTn id="7" dur="500"/>
                                        <p:tgtEl>
                                          <p:spTgt spid="2416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41679"/>
                                        </p:tgtEl>
                                        <p:attrNameLst>
                                          <p:attrName>style.visibility</p:attrName>
                                        </p:attrNameLst>
                                      </p:cBhvr>
                                      <p:to>
                                        <p:strVal val="visible"/>
                                      </p:to>
                                    </p:set>
                                    <p:animEffect transition="in" filter="strips(upRight)">
                                      <p:cBhvr>
                                        <p:cTn id="12" dur="500"/>
                                        <p:tgtEl>
                                          <p:spTgt spid="241679"/>
                                        </p:tgtEl>
                                      </p:cBhvr>
                                    </p:animEffect>
                                  </p:childTnLst>
                                </p:cTn>
                              </p:par>
                            </p:childTnLst>
                          </p:cTn>
                        </p:par>
                        <p:par>
                          <p:cTn id="13" fill="hold" nodeType="afterGroup">
                            <p:stCondLst>
                              <p:cond delay="500"/>
                            </p:stCondLst>
                            <p:childTnLst>
                              <p:par>
                                <p:cTn id="14" presetID="18" presetClass="entr" presetSubtype="3" fill="hold" grpId="0" nodeType="afterEffect">
                                  <p:stCondLst>
                                    <p:cond delay="0"/>
                                  </p:stCondLst>
                                  <p:childTnLst>
                                    <p:set>
                                      <p:cBhvr>
                                        <p:cTn id="15" dur="1" fill="hold">
                                          <p:stCondLst>
                                            <p:cond delay="0"/>
                                          </p:stCondLst>
                                        </p:cTn>
                                        <p:tgtEl>
                                          <p:spTgt spid="241673"/>
                                        </p:tgtEl>
                                        <p:attrNameLst>
                                          <p:attrName>style.visibility</p:attrName>
                                        </p:attrNameLst>
                                      </p:cBhvr>
                                      <p:to>
                                        <p:strVal val="visible"/>
                                      </p:to>
                                    </p:set>
                                    <p:animEffect transition="in" filter="strips(upRight)">
                                      <p:cBhvr>
                                        <p:cTn id="16" dur="500"/>
                                        <p:tgtEl>
                                          <p:spTgt spid="241673"/>
                                        </p:tgtEl>
                                      </p:cBhvr>
                                    </p:animEffect>
                                  </p:childTnLst>
                                </p:cTn>
                              </p:par>
                            </p:childTnLst>
                          </p:cTn>
                        </p:par>
                        <p:par>
                          <p:cTn id="17" fill="hold" nodeType="afterGroup">
                            <p:stCondLst>
                              <p:cond delay="1000"/>
                            </p:stCondLst>
                            <p:childTnLst>
                              <p:par>
                                <p:cTn id="18" presetID="18" presetClass="entr" presetSubtype="3" fill="hold" grpId="0" nodeType="afterEffect">
                                  <p:stCondLst>
                                    <p:cond delay="0"/>
                                  </p:stCondLst>
                                  <p:childTnLst>
                                    <p:set>
                                      <p:cBhvr>
                                        <p:cTn id="19" dur="1" fill="hold">
                                          <p:stCondLst>
                                            <p:cond delay="0"/>
                                          </p:stCondLst>
                                        </p:cTn>
                                        <p:tgtEl>
                                          <p:spTgt spid="241674"/>
                                        </p:tgtEl>
                                        <p:attrNameLst>
                                          <p:attrName>style.visibility</p:attrName>
                                        </p:attrNameLst>
                                      </p:cBhvr>
                                      <p:to>
                                        <p:strVal val="visible"/>
                                      </p:to>
                                    </p:set>
                                    <p:animEffect transition="in" filter="strips(upRight)">
                                      <p:cBhvr>
                                        <p:cTn id="20" dur="500"/>
                                        <p:tgtEl>
                                          <p:spTgt spid="24167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241685"/>
                                        </p:tgtEl>
                                        <p:attrNameLst>
                                          <p:attrName>style.visibility</p:attrName>
                                        </p:attrNameLst>
                                      </p:cBhvr>
                                      <p:to>
                                        <p:strVal val="visible"/>
                                      </p:to>
                                    </p:set>
                                    <p:animEffect transition="in" filter="strips(downRight)">
                                      <p:cBhvr>
                                        <p:cTn id="25" dur="500"/>
                                        <p:tgtEl>
                                          <p:spTgt spid="24168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71" grpId="0"/>
      <p:bldP spid="241673" grpId="0" animBg="1"/>
      <p:bldP spid="241674" grpId="0" animBg="1"/>
      <p:bldP spid="241679" grpId="0" animBg="1"/>
      <p:bldP spid="241685" grpId="0"/>
      <p:bldP spid="19"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0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6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7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8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4200</TotalTime>
  <Words>2367</Words>
  <Application>Microsoft Office PowerPoint</Application>
  <PresentationFormat>全屏显示(4:3)</PresentationFormat>
  <Paragraphs>257</Paragraphs>
  <Slides>23</Slides>
  <Notes>8</Notes>
  <HiddenSlides>0</HiddenSlides>
  <MMClips>0</MMClips>
  <ScaleCrop>false</ScaleCrop>
  <HeadingPairs>
    <vt:vector size="4" baseType="variant">
      <vt:variant>
        <vt:lpstr>主题</vt:lpstr>
      </vt:variant>
      <vt:variant>
        <vt:i4>11</vt:i4>
      </vt:variant>
      <vt:variant>
        <vt:lpstr>幻灯片标题</vt:lpstr>
      </vt:variant>
      <vt:variant>
        <vt:i4>23</vt:i4>
      </vt:variant>
    </vt:vector>
  </HeadingPairs>
  <TitlesOfParts>
    <vt:vector size="34" baseType="lpstr">
      <vt:lpstr>Office 主题</vt:lpstr>
      <vt:lpstr>2_Office 主题</vt:lpstr>
      <vt:lpstr>3_Office 主题</vt:lpstr>
      <vt:lpstr>5_Office 主题</vt:lpstr>
      <vt:lpstr>6_Office 主题</vt:lpstr>
      <vt:lpstr>7_Office 主题</vt:lpstr>
      <vt:lpstr>8_Office 主题</vt:lpstr>
      <vt:lpstr>1_Office 主题</vt:lpstr>
      <vt:lpstr>4_Office 主题</vt:lpstr>
      <vt:lpstr>9_Office 主题</vt:lpstr>
      <vt:lpstr>10_Office 主题</vt:lpstr>
      <vt:lpstr>开发区第四次全国经济普查方案暨2018年统计年报和2019年定期 统计报表制度培训课件</vt:lpstr>
      <vt:lpstr>PowerPoint 演示文稿</vt:lpstr>
      <vt:lpstr>PowerPoint 演示文稿</vt:lpstr>
      <vt:lpstr>固定资产净值与固定资产净额</vt:lpstr>
      <vt:lpstr>制造成本</vt:lpstr>
      <vt:lpstr>制造成本</vt:lpstr>
      <vt:lpstr>PowerPoint 演示文稿</vt:lpstr>
      <vt:lpstr>PowerPoint 演示文稿</vt:lpstr>
      <vt:lpstr>其他费用</vt:lpstr>
      <vt:lpstr>关于费用填报</vt:lpstr>
      <vt:lpstr>资产处置收益</vt:lpstr>
      <vt:lpstr>应付职工薪酬</vt:lpstr>
      <vt:lpstr>B603-2产值数据的摘抄处理</vt:lpstr>
      <vt:lpstr>PowerPoint 演示文稿</vt:lpstr>
      <vt:lpstr>PowerPoint 演示文稿</vt:lpstr>
      <vt:lpstr>PowerPoint 演示文稿</vt:lpstr>
      <vt:lpstr>PowerPoint 演示文稿</vt:lpstr>
      <vt:lpstr>PowerPoint 演示文稿</vt:lpstr>
      <vt:lpstr>PowerPoint 演示文稿</vt:lpstr>
      <vt:lpstr>应交增值税</vt:lpstr>
      <vt:lpstr>应交增值税</vt:lpstr>
      <vt:lpstr>应交增值税</vt:lpstr>
      <vt:lpstr>B203填报注意事项</vt:lpstr>
    </vt:vector>
  </TitlesOfParts>
  <Company>2252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tj</dc:creator>
  <cp:lastModifiedBy>tj</cp:lastModifiedBy>
  <cp:revision>206</cp:revision>
  <dcterms:created xsi:type="dcterms:W3CDTF">2018-12-06T06:36:43Z</dcterms:created>
  <dcterms:modified xsi:type="dcterms:W3CDTF">2019-01-02T01:31:29Z</dcterms:modified>
</cp:coreProperties>
</file>