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320" r:id="rId2"/>
    <p:sldId id="301" r:id="rId3"/>
    <p:sldId id="319" r:id="rId4"/>
    <p:sldId id="305" r:id="rId5"/>
    <p:sldId id="323" r:id="rId6"/>
    <p:sldId id="304" r:id="rId7"/>
    <p:sldId id="309" r:id="rId8"/>
    <p:sldId id="310" r:id="rId9"/>
    <p:sldId id="311" r:id="rId10"/>
    <p:sldId id="312" r:id="rId11"/>
    <p:sldId id="324" r:id="rId12"/>
    <p:sldId id="325" r:id="rId13"/>
    <p:sldId id="32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A00"/>
    <a:srgbClr val="415463"/>
    <a:srgbClr val="91BA5B"/>
    <a:srgbClr val="2D6894"/>
    <a:srgbClr val="5F5E6C"/>
    <a:srgbClr val="49A49F"/>
    <a:srgbClr val="4285BC"/>
    <a:srgbClr val="394455"/>
    <a:srgbClr val="1B7FCC"/>
    <a:srgbClr val="0564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58" autoAdjust="0"/>
    <p:restoredTop sz="88525" autoAdjust="0"/>
  </p:normalViewPr>
  <p:slideViewPr>
    <p:cSldViewPr snapToGrid="0">
      <p:cViewPr>
        <p:scale>
          <a:sx n="90" d="100"/>
          <a:sy n="90" d="100"/>
        </p:scale>
        <p:origin x="-786" y="66"/>
      </p:cViewPr>
      <p:guideLst>
        <p:guide orient="horz" pos="2160"/>
        <p:guide pos="3840"/>
        <p:guide pos="7379"/>
        <p:guide pos="303"/>
        <p:guide pos="439"/>
        <p:guide pos="72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8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911A-9F53-4B7F-B957-ED23EB7E2EBD}" type="datetimeFigureOut">
              <a:rPr lang="zh-CN" altLang="en-US" smtClean="0"/>
              <a:pPr/>
              <a:t>2018/12/24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E5C1-8A55-40B8-A546-7BEE32FA7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3B7E-73BA-4062-9B3E-8495EFF2195E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3B7E-73BA-4062-9B3E-8495EFF2195E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3B7E-73BA-4062-9B3E-8495EFF2195E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3B7E-73BA-4062-9B3E-8495EFF2195E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7F0C-FF1A-4E28-ADF5-BDE306973357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62AE-CCCA-47EB-B8E9-EA3713C88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CC19-E4D2-48E4-A8C8-E84E28E57716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5C08-9398-43B2-AC97-EE5BA6FACE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EFCE-3BDA-4E9A-AB03-98139C43B9D7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A2B5-71B7-4C6C-9736-DCD283CC3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8327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097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628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49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3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CC3D-7EA1-4618-93EF-166DE55F1FC4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802C-26C5-4A27-A42B-4FE399F7A0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B6B1-70CB-46E9-8700-1E09A35B2455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E358-4587-4A80-94E2-FEB0400110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271E-53A7-4244-84AF-BCCF93FDE225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C15E-215D-4126-A5C3-74A0406D3B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A9EC-1B5F-4AC5-A0C2-5CC481883D1B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C6EE-D737-4F79-B9DD-4E1D23AE6A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A2A7-1C60-4232-A855-065D2D5A6E9D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8A9B-34B9-4AF4-8040-6EE93A7D0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C94A-1CB2-4425-882C-FD60023D1D2F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37D6-1AED-4B5F-A7B8-F91A3EA5F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1A26-13C4-4BAA-89B4-93635BD4A8F4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4EDF-5B71-41EB-B499-5E1929E5A5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9DD6-133E-4D42-955E-EFABBF745480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A3FA-565D-4453-8D0E-F5B7FD6572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8785D5-AFA8-44B7-B5A9-82E3E289C5AB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0CE019-0A7A-4619-816C-092C5A893C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18" r:id="rId12"/>
    <p:sldLayoutId id="2147483649" r:id="rId13"/>
    <p:sldLayoutId id="2147483650" r:id="rId14"/>
    <p:sldLayoutId id="2147483651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952500" y="1071563"/>
            <a:ext cx="10363200" cy="1928812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北京市第四次全国经济普查方案暨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2018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年统计年报和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2019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年定期</a:t>
            </a:r>
            <a:b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</a:b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a typeface="黑体" pitchFamily="2" charset="-122"/>
              </a:rPr>
              <a:t>统计报表制度培训课件</a:t>
            </a:r>
            <a:endParaRPr lang="zh-CN" alt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09752" y="3000375"/>
            <a:ext cx="8667749" cy="1000125"/>
          </a:xfrm>
          <a:noFill/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CN" altLang="en-US" sz="5400" dirty="0" smtClean="0">
                <a:solidFill>
                  <a:schemeClr val="tx1"/>
                </a:solidFill>
                <a:latin typeface="华文楷体" pitchFamily="2" charset="-122"/>
                <a:ea typeface="华文彩云" pitchFamily="2" charset="-122"/>
              </a:rPr>
              <a:t>房地产开发单位、项目管理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90751" y="4857761"/>
            <a:ext cx="8191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开发区统计局、调查队</a:t>
            </a:r>
          </a:p>
          <a:p>
            <a:pPr algn="ctr"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2018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31672" y="250016"/>
            <a:ext cx="1323433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标准的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图片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660" y="956931"/>
            <a:ext cx="5960571" cy="475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23" y="1148316"/>
            <a:ext cx="57299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项目自查</a:t>
            </a:r>
          </a:p>
        </p:txBody>
      </p:sp>
      <p:pic>
        <p:nvPicPr>
          <p:cNvPr id="6" name="Picture 2" descr="D:\韩文艳\d盘\桌面\2018\市局\2018年报会\开发区\房地产业\新建文件夹\_private_var_mobile_Containers_Data_Application_CC65C4B8-4B65-4A94-8223-958377F7BFD6_tmp_mail_wxid_om2dze0qu0fd21_4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214" y="1339702"/>
            <a:ext cx="4467890" cy="5305647"/>
          </a:xfrm>
          <a:prstGeom prst="rect">
            <a:avLst/>
          </a:prstGeom>
          <a:noFill/>
        </p:spPr>
      </p:pic>
      <p:pic>
        <p:nvPicPr>
          <p:cNvPr id="1026" name="Picture 2" descr="D:\韩文艳\d盘\桌面\2018\市局\2018年报会\年报会\新建文件夹\_private_var_mobile_Containers_Data_Application_CC65C4B8-4B65-4A94-8223-958377F7BFD6_tmp_mail_wxid_om2dze0qu0fd21_50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385" y="1339703"/>
            <a:ext cx="4263656" cy="5369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95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项目自查</a:t>
            </a:r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需要上报材料</a:t>
            </a:r>
            <a:endParaRPr lang="en-US" altLang="ko-KR" sz="18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32595" y="1741596"/>
            <a:ext cx="11173857" cy="1384995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项目自查表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填报凭证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统计台账</a:t>
            </a:r>
            <a:endParaRPr 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ctrTitle"/>
          </p:nvPr>
        </p:nvSpPr>
        <p:spPr>
          <a:xfrm>
            <a:off x="1047751" y="1857376"/>
            <a:ext cx="10363200" cy="1470025"/>
          </a:xfrm>
        </p:spPr>
        <p:txBody>
          <a:bodyPr/>
          <a:lstStyle/>
          <a:p>
            <a:pPr eaLnBrk="1" hangingPunct="1"/>
            <a:r>
              <a:rPr lang="zh-CN" altLang="en-US" sz="8000" smtClean="0">
                <a:solidFill>
                  <a:srgbClr val="0033CC"/>
                </a:solidFill>
                <a:latin typeface="华文楷体" pitchFamily="2" charset="-122"/>
                <a:ea typeface="华文彩云" pitchFamily="2" charset="-122"/>
              </a:rPr>
              <a:t>谢谢收看</a:t>
            </a:r>
            <a:endParaRPr lang="zh-CN" altLang="en-US" sz="80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新增项目管理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692" y="1422619"/>
            <a:ext cx="11211933" cy="5016758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所需条件</a:t>
            </a:r>
          </a:p>
          <a:p>
            <a:pPr marL="180975" indent="-180975" algn="l" latinLnBrk="0">
              <a:lnSpc>
                <a:spcPts val="2880"/>
              </a:lnSpc>
              <a:buClr>
                <a:srgbClr val="FF8A00"/>
              </a:buClr>
            </a:pPr>
            <a:r>
              <a:rPr lang="en-US" alt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项目单位已纳入一套表联网直报房地产开发经营企业名录库中，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企业和项目可以在同月申请入库</a:t>
            </a:r>
          </a:p>
          <a:p>
            <a:pPr marL="180975" indent="-180975" algn="l" latinLnBrk="0">
              <a:lnSpc>
                <a:spcPts val="2880"/>
              </a:lnSpc>
              <a:buClr>
                <a:srgbClr val="FF8A00"/>
              </a:buClr>
            </a:pPr>
            <a:r>
              <a:rPr lang="en-US" alt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是房地产开发项目。房地产开发企业开发的项目不一定都是房地产项目，是房地产项目才入房地产库，其他的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入投资库（如市政道路升级改造，加装电梯）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。房地产开发项目是指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房地产开发企业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按照城市建设规划要求，立项审批（备案）并取得</a:t>
            </a:r>
            <a:r>
              <a:rPr lang="en-US" alt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施工许可证</a:t>
            </a:r>
            <a:r>
              <a:rPr lang="en-US" alt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后，在依法取得土地使用权的土地上开发的楼盘或小区工程。包括住宅、办公楼、商业营业用房和其他房屋建筑物（如中小学教学用房、托儿所、幼儿园、图书馆、体育馆等）。</a:t>
            </a:r>
          </a:p>
          <a:p>
            <a:pPr marL="180975" indent="-180975" algn="l" latinLnBrk="0">
              <a:lnSpc>
                <a:spcPts val="2880"/>
              </a:lnSpc>
              <a:buClr>
                <a:srgbClr val="FF8A00"/>
              </a:buClr>
            </a:pPr>
            <a:r>
              <a:rPr lang="en-US" alt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项目实际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已开工 </a:t>
            </a:r>
            <a:endParaRPr lang="en-US" altLang="zh-CN" sz="2000" b="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ts val="288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所需材料</a:t>
            </a:r>
            <a:endParaRPr lang="en-US" altLang="zh-CN" sz="2400" b="0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ts val="288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①项目主要建设内容和②项目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现场照片</a:t>
            </a:r>
            <a:r>
              <a:rPr lang="zh-CN" sz="20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，必须上报；③项目立项审批、核准或备案文件，如果没有，可以用⑥项目的整体设计文件代替；④项目建设工程施工许可证、⑤与施工单位签订的施工合同至少有一项；⑦国有土地使用权证（或合同）、⑧建设用地规划许可证至少有一项。</a:t>
            </a:r>
            <a:endParaRPr lang="en-US" altLang="ko-KR" sz="2400" b="0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结转退出项目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500696" y="1422619"/>
            <a:ext cx="10695393" cy="3093154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退出项目</a:t>
            </a: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1-12</a:t>
            </a: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月一套表平台房地产开发项目库为基础，认定条件：</a:t>
            </a:r>
            <a:b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已经完成开发和销售全过程的项目。筛选条件为“计划总投资≤自开始建设累计完成投资，并且待售面积≤项目规划面积的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2%”</a:t>
            </a:r>
            <a:r>
              <a:rPr lang="zh-CN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endParaRPr lang="zh-CN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</a:pPr>
            <a:endParaRPr lang="zh-CN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800" dirty="0" smtClean="0">
                <a:effectLst/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常见问题</a:t>
            </a:r>
            <a:endParaRPr lang="en-US" altLang="ko-KR" sz="18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0697" y="1422619"/>
            <a:ext cx="11173857" cy="3785652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项目如何立项</a:t>
            </a:r>
            <a:endParaRPr lang="en-US" altLang="zh-CN" sz="2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项目划分原则上以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国有土地使用证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为准，项目分期开发的，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每一期工程作为一个项目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填报；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对于联建项目（两个或两个以上企业联合开发的项目），由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获得土地使用权（或主要出资）的企业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上报；</a:t>
            </a: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保障房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（包括共有产权房）项目与普通商品房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单独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上报。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从单位角度看，一个单位在一个地块开发了一个项目，但是发改对该地块是划分为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两个项目批复的，则需要单独立项，单独核算计划总投资。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lnSpc>
                <a:spcPct val="150000"/>
              </a:lnSpc>
              <a:buClr>
                <a:srgbClr val="FF8A00"/>
              </a:buClr>
              <a:buFont typeface="Arial" panose="020B0604020202020204" pitchFamily="34" charset="0"/>
              <a:buChar char="•"/>
            </a:pPr>
            <a:endParaRPr 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803216" y="4231758"/>
            <a:ext cx="723014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1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 4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常见问题</a:t>
            </a:r>
            <a:endParaRPr lang="en-US" altLang="ko-KR" sz="18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0692" y="1422623"/>
            <a:ext cx="11227020" cy="172354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计划总投资</a:t>
            </a:r>
            <a:endParaRPr lang="en-US" altLang="zh-CN" sz="2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企业上报和利时新增项目的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计划总投资与立项批复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、实际报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一套表平台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的数据需</a:t>
            </a:r>
            <a:r>
              <a:rPr 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保持一致</a:t>
            </a:r>
            <a:r>
              <a:rPr 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，请仔细核查。</a:t>
            </a:r>
            <a:endParaRPr lang="en-US" altLang="zh-CN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180975" indent="-180975" algn="l" latinLnBrk="0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546" y="3350805"/>
            <a:ext cx="5619750" cy="1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852" y="5295678"/>
            <a:ext cx="10717617" cy="6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8" y="3401643"/>
            <a:ext cx="5380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>
            <a:off x="9090838" y="5316279"/>
            <a:ext cx="1616148" cy="446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160875" y="4033284"/>
            <a:ext cx="1137683" cy="446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756605" y="3994298"/>
            <a:ext cx="1137683" cy="446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1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Documents and Settings\Administrator.LENOVO-B4CE7AFF\feiq\RichOle\211468878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905" y="2260239"/>
            <a:ext cx="5184577" cy="22742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9430" y="961270"/>
            <a:ext cx="11233151" cy="360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692" y="316401"/>
            <a:ext cx="11211933" cy="555217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>
              <a:lnSpc>
                <a:spcPct val="80000"/>
              </a:lnSpc>
            </a:pPr>
            <a:r>
              <a:rPr 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项目管理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661" y="1013076"/>
            <a:ext cx="10693531" cy="276999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800" dirty="0" smtClean="0">
                <a:effectLst/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sz="1800" dirty="0" smtClean="0">
                <a:effectLst/>
                <a:latin typeface="微软雅黑" pitchFamily="34" charset="-122"/>
                <a:ea typeface="微软雅黑" pitchFamily="34" charset="-122"/>
              </a:rPr>
              <a:t>常见问题</a:t>
            </a:r>
            <a:endParaRPr lang="en-US" altLang="ko-KR" sz="18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00693" y="1422615"/>
            <a:ext cx="10727291" cy="738664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80975" indent="-180975" algn="l" latinLnBrk="0"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项目施工合同要求总包合同</a:t>
            </a:r>
          </a:p>
          <a:p>
            <a:pPr marL="180975" indent="-180975" algn="l" latinLnBrk="0">
              <a:buClr>
                <a:srgbClr val="FF8A00"/>
              </a:buClr>
              <a:buFont typeface="Arial" panose="020B0604020202020204" pitchFamily="34" charset="0"/>
              <a:buChar char="•"/>
            </a:pPr>
            <a:r>
              <a:rPr 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开工照片把关要严，不能企业提供什么样的，就直接发市局，而要有所甄别。</a:t>
            </a:r>
          </a:p>
        </p:txBody>
      </p:sp>
      <p:pic>
        <p:nvPicPr>
          <p:cNvPr id="12" name="Picture 6" descr="C:\Documents and Settings\Administrator.LENOVO-B4CE7AFF\feiq\RichOle\114214306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631" y="3759207"/>
            <a:ext cx="5905500" cy="3098801"/>
          </a:xfrm>
          <a:prstGeom prst="rect">
            <a:avLst/>
          </a:prstGeom>
          <a:noFill/>
        </p:spPr>
      </p:pic>
      <p:sp>
        <p:nvSpPr>
          <p:cNvPr id="13" name="乘号 12"/>
          <p:cNvSpPr/>
          <p:nvPr/>
        </p:nvSpPr>
        <p:spPr>
          <a:xfrm>
            <a:off x="10108045" y="5143488"/>
            <a:ext cx="1524011" cy="171451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 descr="C:\Documents and Settings\Administrator.LENOVO-B4CE7AFF\feiq\RichOle\7637553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25" y="2378939"/>
            <a:ext cx="4616008" cy="4191991"/>
          </a:xfrm>
          <a:prstGeom prst="rect">
            <a:avLst/>
          </a:prstGeom>
          <a:noFill/>
        </p:spPr>
      </p:pic>
      <p:sp>
        <p:nvSpPr>
          <p:cNvPr id="11" name="乘号 10"/>
          <p:cNvSpPr/>
          <p:nvPr/>
        </p:nvSpPr>
        <p:spPr>
          <a:xfrm>
            <a:off x="10098297" y="2810967"/>
            <a:ext cx="1524011" cy="171451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12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71021" y="420454"/>
            <a:ext cx="2684287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kumimoji="1"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不算开工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图片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07" y="1594883"/>
            <a:ext cx="5831870" cy="38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图片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0047" y="1573618"/>
            <a:ext cx="5831872" cy="388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308700" y="314129"/>
            <a:ext cx="1682506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不算开工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C:\Users\user\Desktop\金盏统计\2-现场照片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5981" y="925034"/>
            <a:ext cx="5266941" cy="53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39" y="988828"/>
            <a:ext cx="5330272" cy="24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672" y="3817092"/>
            <a:ext cx="5330825" cy="24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72999" y="324762"/>
            <a:ext cx="2759724" cy="5539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/>
            <a:r>
              <a:rPr kumimoji="1"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较为符合的照片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图片 1" descr="C:\Users\nicole\Desktop\504474327329993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7609" y="1222742"/>
            <a:ext cx="4210493" cy="5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图片 3" descr="C:\Users\nicole\Desktop\新建文件夹\0919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37" y="1207213"/>
            <a:ext cx="510872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图片 2" descr="C:\Users\nicole\Desktop\新建文件夹\0919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871" y="4061637"/>
            <a:ext cx="5114259" cy="247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</TotalTime>
  <Words>514</Words>
  <Application>Microsoft Office PowerPoint</Application>
  <PresentationFormat>自定义</PresentationFormat>
  <Paragraphs>43</Paragraphs>
  <Slides>13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北京市第四次全国经济普查方案暨2018年统计年报和2019年定期 统计报表制度培训课件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谢谢收看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Bobbie</dc:creator>
  <cp:keywords>第一PPT模板网-WWW.1PPT.COM</cp:keywords>
  <cp:lastModifiedBy>hanwenyan</cp:lastModifiedBy>
  <cp:revision>234</cp:revision>
  <dcterms:created xsi:type="dcterms:W3CDTF">2015-12-02T02:04:02Z</dcterms:created>
  <dcterms:modified xsi:type="dcterms:W3CDTF">2018-12-24T07:34:19Z</dcterms:modified>
  <cp:category>第一PPT模板网-WWW.1PPT.COM</cp:category>
</cp:coreProperties>
</file>