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2"/>
  </p:notesMasterIdLst>
  <p:sldIdLst>
    <p:sldId id="324" r:id="rId3"/>
    <p:sldId id="257" r:id="rId4"/>
    <p:sldId id="258" r:id="rId5"/>
    <p:sldId id="259" r:id="rId6"/>
    <p:sldId id="261" r:id="rId7"/>
    <p:sldId id="263" r:id="rId8"/>
    <p:sldId id="323" r:id="rId9"/>
    <p:sldId id="276" r:id="rId10"/>
    <p:sldId id="278" r:id="rId11"/>
    <p:sldId id="280" r:id="rId12"/>
    <p:sldId id="290" r:id="rId13"/>
    <p:sldId id="292" r:id="rId14"/>
    <p:sldId id="293" r:id="rId15"/>
    <p:sldId id="294" r:id="rId16"/>
    <p:sldId id="295" r:id="rId17"/>
    <p:sldId id="296" r:id="rId18"/>
    <p:sldId id="297" r:id="rId19"/>
    <p:sldId id="326" r:id="rId20"/>
    <p:sldId id="301" r:id="rId21"/>
    <p:sldId id="302" r:id="rId22"/>
    <p:sldId id="304" r:id="rId23"/>
    <p:sldId id="308" r:id="rId24"/>
    <p:sldId id="310" r:id="rId25"/>
    <p:sldId id="311" r:id="rId26"/>
    <p:sldId id="312" r:id="rId27"/>
    <p:sldId id="313" r:id="rId28"/>
    <p:sldId id="317" r:id="rId29"/>
    <p:sldId id="321" r:id="rId30"/>
    <p:sldId id="322" r:id="rId3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15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E043B4-D6B4-4E71-BBD2-BEF9986A9154}" type="datetimeFigureOut">
              <a:rPr lang="zh-CN" altLang="en-US" smtClean="0"/>
              <a:pPr/>
              <a:t>2019/1/3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79633F-3715-4916-882A-973D2A5E79D4}" type="slidenum">
              <a:rPr lang="zh-CN" altLang="en-US" smtClean="0"/>
              <a:pPr/>
              <a:t>‹#›</a:t>
            </a:fld>
            <a:endParaRPr lang="zh-CN" altLang="en-US"/>
          </a:p>
        </p:txBody>
      </p:sp>
    </p:spTree>
    <p:extLst>
      <p:ext uri="{BB962C8B-B14F-4D97-AF65-F5344CB8AC3E}">
        <p14:creationId xmlns:p14="http://schemas.microsoft.com/office/powerpoint/2010/main" val="2593652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hemeOverride" Target="../theme/themeOverride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幻灯片图像占位符 1"/>
          <p:cNvSpPr>
            <a:spLocks noGrp="1" noRot="1" noChangeAspect="1" noTextEdit="1"/>
          </p:cNvSpPr>
          <p:nvPr>
            <p:ph type="sldImg"/>
          </p:nvPr>
        </p:nvSpPr>
        <p:spPr bwMode="auto">
          <a:noFill/>
          <a:ln>
            <a:solidFill>
              <a:srgbClr val="000000"/>
            </a:solidFill>
            <a:miter lim="800000"/>
            <a:headEnd/>
            <a:tailEnd/>
          </a:ln>
        </p:spPr>
      </p:sp>
      <p:sp>
        <p:nvSpPr>
          <p:cNvPr id="111619"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zh-CN" altLang="en-US" smtClean="0"/>
              <a:t>举例：工业最终产品（企业生产的显示器、印刷专用设备、汽车、家具等）；</a:t>
            </a:r>
            <a:endParaRPr lang="en-US" altLang="zh-CN" smtClean="0"/>
          </a:p>
          <a:p>
            <a:pPr eaLnBrk="1" hangingPunct="1">
              <a:spcBef>
                <a:spcPct val="0"/>
              </a:spcBef>
            </a:pPr>
            <a:r>
              <a:rPr lang="en-US" altLang="zh-CN" smtClean="0"/>
              <a:t>      </a:t>
            </a:r>
            <a:r>
              <a:rPr lang="zh-CN" altLang="en-US" smtClean="0"/>
              <a:t>提供工业劳务活动（主要指委托加工或修理：如把刨花板加工成家具，修理电梯设备、建筑工程用机械等）</a:t>
            </a:r>
            <a:endParaRPr lang="en-US" altLang="zh-CN" smtClean="0"/>
          </a:p>
          <a:p>
            <a:pPr eaLnBrk="1" hangingPunct="1">
              <a:spcBef>
                <a:spcPct val="0"/>
              </a:spcBef>
            </a:pPr>
            <a:endParaRPr lang="zh-CN" altLang="en-US" smtClean="0"/>
          </a:p>
        </p:txBody>
      </p:sp>
      <p:sp>
        <p:nvSpPr>
          <p:cNvPr id="111620" name="灯片编号占位符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E326865-855E-4C6A-A7E2-DD5AF7FCCDB8}" type="slidenum">
              <a:rPr lang="en-US" altLang="zh-CN" sz="1200"/>
              <a:pPr algn="r"/>
              <a:t>6</a:t>
            </a:fld>
            <a:endParaRPr lang="en-US" altLang="zh-CN"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70660"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buFont typeface="Arial" charset="0"/>
              <a:buNone/>
            </a:pPr>
            <a:fld id="{514A30B9-A7C4-4BCC-9DBC-2F98FFCF496A}" type="slidenum">
              <a:rPr lang="en-US" altLang="zh-CN" smtClean="0"/>
              <a:pPr eaLnBrk="1" hangingPunct="1">
                <a:buFont typeface="Arial" charset="0"/>
                <a:buNone/>
              </a:pPr>
              <a:t>28</a:t>
            </a:fld>
            <a:endParaRPr lang="en-US" altLang="zh-C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p:spPr>
      </p:sp>
      <p:sp>
        <p:nvSpPr>
          <p:cNvPr id="123907" name="Rectangle 3"/>
          <p:cNvSpPr>
            <a:spLocks noGrp="1" noRot="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zh-CN" altLang="en-US" sz="1400" b="1" smtClean="0"/>
              <a:t>本期生产成品价值按自备原材料生产的产品的数量乘以本期不含增值税（销项税额）的产品实际销售平均单价</a:t>
            </a:r>
            <a:r>
              <a:rPr lang="zh-CN" altLang="en-US" sz="1400" smtClean="0"/>
              <a:t>；会计核算中按成本价格转账的自制设备和自产自用的成品，按成本价格计算生产成品价值。生产成品价值中不包括用定货者来料加工的成品（半成品）价值。</a:t>
            </a:r>
          </a:p>
          <a:p>
            <a:pPr eaLnBrk="1" hangingPunct="1">
              <a:spcBef>
                <a:spcPct val="0"/>
              </a:spcBef>
            </a:pPr>
            <a:r>
              <a:rPr lang="zh-CN" altLang="en-US" sz="1400" b="1" smtClean="0"/>
              <a:t>对外加工费收入</a:t>
            </a:r>
            <a:r>
              <a:rPr lang="zh-CN" altLang="en-US" sz="1400" smtClean="0"/>
              <a:t>按不含增值税（销项税额）的价格计算，可根据</a:t>
            </a:r>
            <a:r>
              <a:rPr lang="zh-CN" altLang="en-US" sz="1400" b="1" smtClean="0"/>
              <a:t>会计“产品销售收入”科目</a:t>
            </a:r>
            <a:r>
              <a:rPr lang="zh-CN" altLang="en-US" sz="1400" smtClean="0"/>
              <a:t>的有关资料取得。对于本企业对内非工业部门提供的加工修理、设备安装的劳务收入，如果企业会计核算基础比较好，能取得这部分资料，而且这部分价值所占比重比较大，应包括在对外加工费收入中。</a:t>
            </a:r>
          </a:p>
          <a:p>
            <a:pPr eaLnBrk="1" hangingPunct="1">
              <a:spcBef>
                <a:spcPct val="0"/>
              </a:spcBef>
            </a:pPr>
            <a:r>
              <a:rPr lang="zh-CN" altLang="en-US" sz="1400" smtClean="0"/>
              <a:t>自制半成品在制品期末起初差额价值：是指企业报告期自制半成品、在制品期末减期初的差额价值，本指标一般可从</a:t>
            </a:r>
            <a:r>
              <a:rPr lang="zh-CN" altLang="en-US" sz="1400" b="1" smtClean="0"/>
              <a:t>会计核算资料</a:t>
            </a:r>
            <a:r>
              <a:rPr lang="zh-CN" altLang="en-US" sz="1400" smtClean="0"/>
              <a:t>中取得。如果会计产品成本核算中不计算半成品、在制品的成本，则总产值中也不包括这部分价值，反之则包括。</a:t>
            </a:r>
          </a:p>
        </p:txBody>
      </p:sp>
    </p:spTree>
  </p:cSld>
  <p:clrMapOvr>
    <a:overrideClrMapping bg1="lt1" tx1="dk1" bg2="lt2" tx2="dk2" accent1="accent1" accent2="accent2" accent3="accent3" accent4="accent4" accent5="accent5" accent6="accent6" hlink="hlink" folHlink="folHlink"/>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幻灯片图像占位符 1"/>
          <p:cNvSpPr>
            <a:spLocks noGrp="1" noRot="1" noChangeAspect="1" noTextEdit="1"/>
          </p:cNvSpPr>
          <p:nvPr>
            <p:ph type="sldImg"/>
          </p:nvPr>
        </p:nvSpPr>
        <p:spPr bwMode="auto">
          <a:noFill/>
          <a:ln>
            <a:solidFill>
              <a:srgbClr val="000000"/>
            </a:solidFill>
            <a:miter lim="800000"/>
            <a:headEnd/>
            <a:tailEnd/>
          </a:ln>
        </p:spPr>
      </p:sp>
      <p:sp>
        <p:nvSpPr>
          <p:cNvPr id="128003"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28004" name="灯片编号占位符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7C31A814-FAE0-4FC6-9FC6-13AE75861B40}" type="slidenum">
              <a:rPr lang="en-US" altLang="zh-CN" sz="1200"/>
              <a:pPr algn="r"/>
              <a:t>8</a:t>
            </a:fld>
            <a:endParaRPr lang="en-US" altLang="zh-CN"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幻灯片图像占位符 1"/>
          <p:cNvSpPr>
            <a:spLocks noGrp="1" noRot="1" noChangeAspect="1" noTextEdit="1"/>
          </p:cNvSpPr>
          <p:nvPr>
            <p:ph type="sldImg"/>
          </p:nvPr>
        </p:nvSpPr>
        <p:spPr bwMode="auto">
          <a:noFill/>
          <a:ln>
            <a:solidFill>
              <a:srgbClr val="000000"/>
            </a:solidFill>
            <a:miter lim="800000"/>
            <a:headEnd/>
            <a:tailEnd/>
          </a:ln>
        </p:spPr>
      </p:sp>
      <p:sp>
        <p:nvSpPr>
          <p:cNvPr id="130051"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30052" name="灯片编号占位符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B7BB3B4-8B57-42AF-B702-728BE8A6AB2A}" type="slidenum">
              <a:rPr lang="en-US" altLang="zh-CN" sz="1200"/>
              <a:pPr algn="r"/>
              <a:t>9</a:t>
            </a:fld>
            <a:endParaRPr lang="en-US" altLang="zh-CN"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幻灯片图像占位符 1"/>
          <p:cNvSpPr>
            <a:spLocks noGrp="1" noRot="1" noChangeAspect="1" noTextEdit="1"/>
          </p:cNvSpPr>
          <p:nvPr>
            <p:ph type="sldImg"/>
          </p:nvPr>
        </p:nvSpPr>
        <p:spPr bwMode="auto">
          <a:noFill/>
          <a:ln>
            <a:solidFill>
              <a:srgbClr val="000000"/>
            </a:solidFill>
            <a:miter lim="800000"/>
            <a:headEnd/>
            <a:tailEnd/>
          </a:ln>
        </p:spPr>
      </p:sp>
      <p:sp>
        <p:nvSpPr>
          <p:cNvPr id="140291"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40292" name="灯片编号占位符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429AF04D-6A85-4E7F-B6C0-5EF7A7C4D259}" type="slidenum">
              <a:rPr lang="en-US" altLang="zh-CN" sz="1200"/>
              <a:pPr algn="r"/>
              <a:t>10</a:t>
            </a:fld>
            <a:endParaRPr lang="en-US" altLang="zh-CN"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幻灯片图像占位符 1"/>
          <p:cNvSpPr>
            <a:spLocks noGrp="1" noRot="1" noChangeAspect="1" noTextEdit="1"/>
          </p:cNvSpPr>
          <p:nvPr>
            <p:ph type="sldImg"/>
          </p:nvPr>
        </p:nvSpPr>
        <p:spPr bwMode="auto">
          <a:noFill/>
          <a:ln>
            <a:solidFill>
              <a:srgbClr val="000000"/>
            </a:solidFill>
            <a:miter lim="800000"/>
            <a:headEnd/>
            <a:tailEnd/>
          </a:ln>
        </p:spPr>
      </p:sp>
      <p:sp>
        <p:nvSpPr>
          <p:cNvPr id="3" name="备注占位符 2"/>
          <p:cNvSpPr>
            <a:spLocks noGrp="1"/>
          </p:cNvSpPr>
          <p:nvPr>
            <p:ph type="body" idx="1"/>
          </p:nvPr>
        </p:nvSpPr>
        <p:spPr/>
        <p:txBody>
          <a:bodyPr>
            <a:noAutofit/>
          </a:bodyPr>
          <a:lstStyle/>
          <a:p>
            <a:pPr algn="just" eaLnBrk="1" fontAlgn="auto" hangingPunct="1">
              <a:spcBef>
                <a:spcPts val="0"/>
              </a:spcBef>
              <a:spcAft>
                <a:spcPts val="0"/>
              </a:spcAft>
              <a:defRPr/>
            </a:pPr>
            <a:r>
              <a:rPr lang="en-US" sz="1800" kern="100" dirty="0" smtClean="0">
                <a:latin typeface="Times New Roman"/>
                <a:ea typeface="宋体"/>
              </a:rPr>
              <a:t> </a:t>
            </a:r>
            <a:endParaRPr lang="zh-CN" sz="1800" kern="100" dirty="0" smtClean="0">
              <a:latin typeface="Times New Roman"/>
            </a:endParaRPr>
          </a:p>
          <a:p>
            <a:pPr eaLnBrk="1" fontAlgn="auto" hangingPunct="1">
              <a:spcBef>
                <a:spcPts val="0"/>
              </a:spcBef>
              <a:spcAft>
                <a:spcPts val="0"/>
              </a:spcAft>
              <a:defRPr/>
            </a:pPr>
            <a:endParaRPr lang="zh-CN" altLang="en-US" sz="1800" dirty="0"/>
          </a:p>
        </p:txBody>
      </p:sp>
      <p:sp>
        <p:nvSpPr>
          <p:cNvPr id="152580" name="灯片编号占位符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8693D58D-D8AB-497E-8E5A-6813CCD986CA}" type="slidenum">
              <a:rPr lang="en-US" altLang="zh-CN" sz="1200"/>
              <a:pPr algn="r"/>
              <a:t>11</a:t>
            </a:fld>
            <a:endParaRPr lang="en-US" altLang="zh-CN"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幻灯片图像占位符 1"/>
          <p:cNvSpPr>
            <a:spLocks noGrp="1" noRot="1" noChangeAspect="1" noTextEdit="1"/>
          </p:cNvSpPr>
          <p:nvPr>
            <p:ph type="sldImg"/>
          </p:nvPr>
        </p:nvSpPr>
        <p:spPr bwMode="auto">
          <a:noFill/>
          <a:ln>
            <a:solidFill>
              <a:srgbClr val="000000"/>
            </a:solidFill>
            <a:miter lim="800000"/>
            <a:headEnd/>
            <a:tailEnd/>
          </a:ln>
        </p:spPr>
      </p:sp>
      <p:sp>
        <p:nvSpPr>
          <p:cNvPr id="3" name="备注占位符 2"/>
          <p:cNvSpPr>
            <a:spLocks noGrp="1"/>
          </p:cNvSpPr>
          <p:nvPr>
            <p:ph type="body" idx="1"/>
          </p:nvPr>
        </p:nvSpPr>
        <p:spPr/>
        <p:txBody>
          <a:bodyPr/>
          <a:lstStyle/>
          <a:p>
            <a:pPr algn="just" eaLnBrk="1" fontAlgn="auto" hangingPunct="1">
              <a:spcBef>
                <a:spcPts val="0"/>
              </a:spcBef>
              <a:spcAft>
                <a:spcPts val="0"/>
              </a:spcAft>
              <a:defRPr/>
            </a:pPr>
            <a:r>
              <a:rPr lang="zh-CN" altLang="en-US" kern="100" dirty="0" smtClean="0">
                <a:latin typeface="Times New Roman"/>
              </a:rPr>
              <a:t>来料加工与自备原材料生产的区别</a:t>
            </a:r>
          </a:p>
          <a:p>
            <a:pPr algn="just" eaLnBrk="1" fontAlgn="auto" hangingPunct="1">
              <a:spcBef>
                <a:spcPts val="0"/>
              </a:spcBef>
              <a:spcAft>
                <a:spcPts val="0"/>
              </a:spcAft>
              <a:defRPr/>
            </a:pPr>
            <a:r>
              <a:rPr lang="zh-CN" altLang="en-US" kern="100" dirty="0" smtClean="0">
                <a:latin typeface="Times New Roman"/>
              </a:rPr>
              <a:t>区分来料加工与自备原材料生产的依据是加工企业与委托加工企业间的财务结算关系</a:t>
            </a:r>
          </a:p>
          <a:p>
            <a:pPr marL="342900" indent="-342900" algn="just" eaLnBrk="1" fontAlgn="auto" hangingPunct="1">
              <a:spcBef>
                <a:spcPts val="0"/>
              </a:spcBef>
              <a:spcAft>
                <a:spcPts val="0"/>
              </a:spcAft>
              <a:buFont typeface="+mj-lt"/>
              <a:buAutoNum type="arabicPeriod"/>
              <a:defRPr/>
            </a:pPr>
            <a:r>
              <a:rPr lang="zh-CN" altLang="en-US" kern="100" dirty="0" smtClean="0">
                <a:latin typeface="Times New Roman"/>
              </a:rPr>
              <a:t>如果委托企业提供原材料而不与加工企业结算，加工企业收取加工费，产品返回委托企业销售，则这种模式是来料加工；</a:t>
            </a:r>
          </a:p>
          <a:p>
            <a:pPr marL="342900" indent="-342900" algn="just" eaLnBrk="1" fontAlgn="auto" hangingPunct="1">
              <a:spcBef>
                <a:spcPts val="0"/>
              </a:spcBef>
              <a:spcAft>
                <a:spcPts val="0"/>
              </a:spcAft>
              <a:buFont typeface="+mj-lt"/>
              <a:buAutoNum type="arabicPeriod"/>
              <a:defRPr/>
            </a:pPr>
            <a:r>
              <a:rPr lang="zh-CN" altLang="en-US" kern="100" dirty="0" smtClean="0">
                <a:latin typeface="Times New Roman"/>
              </a:rPr>
              <a:t>如果委托企业提供的原材与加工企业是结算的，制成品由加工企业返给委托企业也是结算的，则这种模式是自备原材料生产；</a:t>
            </a:r>
          </a:p>
          <a:p>
            <a:pPr marL="342900" indent="-342900" algn="just" eaLnBrk="1" fontAlgn="auto" hangingPunct="1">
              <a:spcBef>
                <a:spcPts val="0"/>
              </a:spcBef>
              <a:spcAft>
                <a:spcPts val="0"/>
              </a:spcAft>
              <a:buFont typeface="+mj-lt"/>
              <a:buAutoNum type="arabicPeriod"/>
              <a:defRPr/>
            </a:pPr>
            <a:r>
              <a:rPr lang="zh-CN" altLang="en-US" kern="100" dirty="0" smtClean="0">
                <a:latin typeface="Times New Roman"/>
              </a:rPr>
              <a:t>如果是自备原材料加工，则加工企业按全价计算产值；如果是来料加工，加工企业按加工费收入计算工业产值，委托企业按全价计算产品产值；工业企业与非工业企业之间的来料加工，加工企业一律按加工费计算工业产值。</a:t>
            </a:r>
          </a:p>
          <a:p>
            <a:pPr eaLnBrk="1" fontAlgn="auto" hangingPunct="1">
              <a:spcBef>
                <a:spcPts val="0"/>
              </a:spcBef>
              <a:spcAft>
                <a:spcPts val="0"/>
              </a:spcAft>
              <a:defRPr/>
            </a:pPr>
            <a:endParaRPr lang="zh-CN" altLang="en-US" dirty="0"/>
          </a:p>
        </p:txBody>
      </p:sp>
      <p:sp>
        <p:nvSpPr>
          <p:cNvPr id="154628" name="灯片编号占位符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0CB1D5B5-1F96-45C6-B187-06E69A003097}" type="slidenum">
              <a:rPr lang="en-US" altLang="zh-CN" sz="1200"/>
              <a:pPr algn="r"/>
              <a:t>12</a:t>
            </a:fld>
            <a:endParaRPr lang="en-US" altLang="zh-CN"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幻灯片图像占位符 1"/>
          <p:cNvSpPr>
            <a:spLocks noGrp="1" noRot="1" noChangeAspect="1" noTextEdit="1"/>
          </p:cNvSpPr>
          <p:nvPr>
            <p:ph type="sldImg"/>
          </p:nvPr>
        </p:nvSpPr>
        <p:spPr>
          <a:ln/>
        </p:spPr>
      </p:sp>
      <p:sp>
        <p:nvSpPr>
          <p:cNvPr id="104451"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prstTxWarp prst="textNoShape">
              <a:avLst/>
            </a:prstTxWarp>
          </a:bodyPr>
          <a:lstStyle/>
          <a:p>
            <a:endParaRPr lang="zh-CN" altLang="en-US" smtClean="0"/>
          </a:p>
        </p:txBody>
      </p:sp>
      <p:sp>
        <p:nvSpPr>
          <p:cNvPr id="10445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itchFamily="18" charset="0"/>
                <a:ea typeface="宋体" pitchFamily="2" charset="-122"/>
              </a:defRPr>
            </a:lvl1pPr>
            <a:lvl2pPr marL="742950" indent="-285750" eaLnBrk="0" hangingPunct="0">
              <a:defRPr>
                <a:solidFill>
                  <a:schemeClr val="tx1"/>
                </a:solidFill>
                <a:latin typeface="Times New Roman" pitchFamily="18" charset="0"/>
                <a:ea typeface="宋体" pitchFamily="2" charset="-122"/>
              </a:defRPr>
            </a:lvl2pPr>
            <a:lvl3pPr marL="1143000" indent="-228600" eaLnBrk="0" hangingPunct="0">
              <a:defRPr>
                <a:solidFill>
                  <a:schemeClr val="tx1"/>
                </a:solidFill>
                <a:latin typeface="Times New Roman" pitchFamily="18" charset="0"/>
                <a:ea typeface="宋体" pitchFamily="2" charset="-122"/>
              </a:defRPr>
            </a:lvl3pPr>
            <a:lvl4pPr marL="1600200" indent="-228600" eaLnBrk="0" hangingPunct="0">
              <a:defRPr>
                <a:solidFill>
                  <a:schemeClr val="tx1"/>
                </a:solidFill>
                <a:latin typeface="Times New Roman" pitchFamily="18" charset="0"/>
                <a:ea typeface="宋体" pitchFamily="2" charset="-122"/>
              </a:defRPr>
            </a:lvl4pPr>
            <a:lvl5pPr marL="2057400" indent="-228600" eaLnBrk="0" hangingPunct="0">
              <a:defRPr>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9pPr>
          </a:lstStyle>
          <a:p>
            <a:pPr eaLnBrk="1" hangingPunct="1">
              <a:buFont typeface="Arial" charset="0"/>
              <a:buNone/>
            </a:pPr>
            <a:fld id="{6149730C-D638-4D89-B4E7-6C6E2FF1146A}" type="slidenum">
              <a:rPr lang="en-US" altLang="zh-CN" smtClean="0"/>
              <a:pPr eaLnBrk="1" hangingPunct="1">
                <a:buFont typeface="Arial" charset="0"/>
                <a:buNone/>
              </a:pPr>
              <a:t>14</a:t>
            </a:fld>
            <a:endParaRPr lang="en-US" altLang="zh-CN"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A79633F-3715-4916-882A-973D2A5E79D4}" type="slidenum">
              <a:rPr lang="zh-CN" altLang="en-US" smtClean="0"/>
              <a:pPr/>
              <a:t>17</a:t>
            </a:fld>
            <a:endParaRPr lang="zh-CN" altLang="en-US"/>
          </a:p>
        </p:txBody>
      </p:sp>
    </p:spTree>
    <p:extLst>
      <p:ext uri="{BB962C8B-B14F-4D97-AF65-F5344CB8AC3E}">
        <p14:creationId xmlns:p14="http://schemas.microsoft.com/office/powerpoint/2010/main" val="3558138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3330281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3964038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23943204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D24D2D56-9259-41D1-943C-93D21C0884D6}"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B1128ED5-9903-4088-9C9E-B77D589654D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670389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60226CAB-4BE6-489C-B936-B6F6BC899AE9}"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B008544B-E28C-4AC2-B793-DFFE07E03D2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037090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60EF09EE-84F9-408A-B644-ED31CFC8DE9B}"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E761E7C9-CC1E-47E8-BD10-96B11D951DDB}"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9562147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0092BDFD-2691-4AD7-8D88-EBE82B38AEF7}"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A6D88BE5-1CC2-4F0C-A596-6228893BCC38}"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11894522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2B4771E4-B343-4AE6-B834-E013C8B40E99}"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8"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9" name="灯片编号占位符 5"/>
          <p:cNvSpPr>
            <a:spLocks noGrp="1"/>
          </p:cNvSpPr>
          <p:nvPr>
            <p:ph type="sldNum" sz="quarter" idx="12"/>
          </p:nvPr>
        </p:nvSpPr>
        <p:spPr/>
        <p:txBody>
          <a:bodyPr/>
          <a:lstStyle>
            <a:lvl1pPr>
              <a:defRPr/>
            </a:lvl1pPr>
          </a:lstStyle>
          <a:p>
            <a:pPr>
              <a:defRPr/>
            </a:pPr>
            <a:fld id="{A6E47CEE-C4A6-4418-8B6E-787741439572}"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9018796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E745F73B-DA76-4465-99F3-A3B812302CB1}"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4"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5" name="灯片编号占位符 5"/>
          <p:cNvSpPr>
            <a:spLocks noGrp="1"/>
          </p:cNvSpPr>
          <p:nvPr>
            <p:ph type="sldNum" sz="quarter" idx="12"/>
          </p:nvPr>
        </p:nvSpPr>
        <p:spPr/>
        <p:txBody>
          <a:bodyPr/>
          <a:lstStyle>
            <a:lvl1pPr>
              <a:defRPr/>
            </a:lvl1pPr>
          </a:lstStyle>
          <a:p>
            <a:pPr>
              <a:defRPr/>
            </a:pPr>
            <a:fld id="{24B42784-3D5F-4B82-B71E-69EF954C69C5}"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2160644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83393921-9A5D-47D1-B815-7CC407F1FBA0}"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3"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4" name="灯片编号占位符 5"/>
          <p:cNvSpPr>
            <a:spLocks noGrp="1"/>
          </p:cNvSpPr>
          <p:nvPr>
            <p:ph type="sldNum" sz="quarter" idx="12"/>
          </p:nvPr>
        </p:nvSpPr>
        <p:spPr/>
        <p:txBody>
          <a:bodyPr/>
          <a:lstStyle>
            <a:lvl1pPr>
              <a:defRPr/>
            </a:lvl1pPr>
          </a:lstStyle>
          <a:p>
            <a:pPr>
              <a:defRPr/>
            </a:pPr>
            <a:fld id="{A905BFD0-24EB-4D92-B877-064C69845604}"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8198020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C87A7072-4F69-4109-BC62-F3997455A6F0}"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6F56E897-4D74-4217-9B9F-F873D3866A13}"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85127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8950913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A86940F0-BFB8-46D5-8065-05240B381EE9}"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6"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7" name="灯片编号占位符 5"/>
          <p:cNvSpPr>
            <a:spLocks noGrp="1"/>
          </p:cNvSpPr>
          <p:nvPr>
            <p:ph type="sldNum" sz="quarter" idx="12"/>
          </p:nvPr>
        </p:nvSpPr>
        <p:spPr/>
        <p:txBody>
          <a:bodyPr/>
          <a:lstStyle>
            <a:lvl1pPr>
              <a:defRPr/>
            </a:lvl1pPr>
          </a:lstStyle>
          <a:p>
            <a:pPr>
              <a:defRPr/>
            </a:pPr>
            <a:fld id="{DA06FD5E-118B-4A20-8F90-699AC184AC3C}"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2972227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395E3E84-8650-482A-BAE8-9DECC84863C8}"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D5A358BA-2DDA-4CD8-91D8-864217A275F0}"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660193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268EC05A-B33B-4628-A3E2-EEDF97A8CC83}" type="datetimeFigureOut">
              <a:rPr lang="zh-CN" altLang="en-US">
                <a:solidFill>
                  <a:prstClr val="black">
                    <a:tint val="75000"/>
                  </a:prstClr>
                </a:solidFill>
              </a:rPr>
              <a:pPr>
                <a:defRPr/>
              </a:pPr>
              <a:t>2019/1/3</a:t>
            </a:fld>
            <a:endParaRPr lang="zh-CN" altLang="en-US">
              <a:solidFill>
                <a:prstClr val="black">
                  <a:tint val="75000"/>
                </a:prstClr>
              </a:solidFill>
            </a:endParaRPr>
          </a:p>
        </p:txBody>
      </p:sp>
      <p:sp>
        <p:nvSpPr>
          <p:cNvPr id="5" name="页脚占位符 4"/>
          <p:cNvSpPr>
            <a:spLocks noGrp="1"/>
          </p:cNvSpPr>
          <p:nvPr>
            <p:ph type="ftr" sz="quarter" idx="11"/>
          </p:nvPr>
        </p:nvSpPr>
        <p:spPr/>
        <p:txBody>
          <a:bodyPr/>
          <a:lstStyle>
            <a:lvl1pPr>
              <a:defRPr/>
            </a:lvl1pPr>
          </a:lstStyle>
          <a:p>
            <a:pPr>
              <a:defRPr/>
            </a:pPr>
            <a:endParaRPr lang="zh-CN" altLang="en-US">
              <a:solidFill>
                <a:prstClr val="black">
                  <a:tint val="75000"/>
                </a:prstClr>
              </a:solidFill>
            </a:endParaRPr>
          </a:p>
        </p:txBody>
      </p:sp>
      <p:sp>
        <p:nvSpPr>
          <p:cNvPr id="6" name="灯片编号占位符 5"/>
          <p:cNvSpPr>
            <a:spLocks noGrp="1"/>
          </p:cNvSpPr>
          <p:nvPr>
            <p:ph type="sldNum" sz="quarter" idx="12"/>
          </p:nvPr>
        </p:nvSpPr>
        <p:spPr/>
        <p:txBody>
          <a:bodyPr/>
          <a:lstStyle>
            <a:lvl1pPr>
              <a:defRPr/>
            </a:lvl1pPr>
          </a:lstStyle>
          <a:p>
            <a:pPr>
              <a:defRPr/>
            </a:pPr>
            <a:fld id="{02A5033E-7E0C-46A2-BBB1-F77B987DA51F}" type="slidenum">
              <a:rPr lang="zh-CN" altLang="en-US">
                <a:solidFill>
                  <a:prstClr val="black">
                    <a:tint val="75000"/>
                  </a:prstClr>
                </a:solidFill>
              </a:rPr>
              <a:pPr>
                <a:defRPr/>
              </a:pPr>
              <a:t>‹#›</a:t>
            </a:fld>
            <a:endParaRPr lang="zh-CN" altLang="en-US">
              <a:solidFill>
                <a:prstClr val="black">
                  <a:tint val="75000"/>
                </a:prstClr>
              </a:solidFill>
            </a:endParaRPr>
          </a:p>
        </p:txBody>
      </p:sp>
    </p:spTree>
    <p:extLst>
      <p:ext uri="{BB962C8B-B14F-4D97-AF65-F5344CB8AC3E}">
        <p14:creationId xmlns:p14="http://schemas.microsoft.com/office/powerpoint/2010/main" val="3161241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3502086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3621539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1995753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261736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3096335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2801231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40585CD3-43A2-466C-93BE-D29F4622FEAB}" type="datetimeFigureOut">
              <a:rPr lang="zh-CN" altLang="en-US" smtClean="0"/>
              <a:pPr/>
              <a:t>2019/1/3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806975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585CD3-43A2-466C-93BE-D29F4622FEAB}" type="datetimeFigureOut">
              <a:rPr lang="zh-CN" altLang="en-US" smtClean="0"/>
              <a:pPr/>
              <a:t>2019/1/3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558C8A-4A6E-4560-8F4B-EE1F5B627BA5}" type="slidenum">
              <a:rPr lang="zh-CN" altLang="en-US" smtClean="0"/>
              <a:pPr/>
              <a:t>‹#›</a:t>
            </a:fld>
            <a:endParaRPr lang="zh-CN" altLang="en-US"/>
          </a:p>
        </p:txBody>
      </p:sp>
    </p:spTree>
    <p:extLst>
      <p:ext uri="{BB962C8B-B14F-4D97-AF65-F5344CB8AC3E}">
        <p14:creationId xmlns:p14="http://schemas.microsoft.com/office/powerpoint/2010/main" val="500947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194" name="标题占位符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8195" name="文本占位符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buFont typeface="Arial" charset="0"/>
              <a:buNone/>
              <a:defRPr/>
            </a:pPr>
            <a:fld id="{F20120A8-8312-43D4-91EF-4B9DC0E6CE91}" type="datetimeFigureOut">
              <a:rPr lang="zh-CN" altLang="en-US">
                <a:solidFill>
                  <a:prstClr val="black">
                    <a:tint val="75000"/>
                  </a:prstClr>
                </a:solidFill>
              </a:rPr>
              <a:pPr>
                <a:buFont typeface="Arial" charset="0"/>
                <a:buNone/>
                <a:defRPr/>
              </a:pPr>
              <a:t>2019/1/3</a:t>
            </a:fld>
            <a:endParaRPr lang="zh-CN" altLang="en-US">
              <a:solidFill>
                <a:prstClr val="black">
                  <a:tint val="75000"/>
                </a:prstClr>
              </a:solidFill>
            </a:endParaRPr>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buFont typeface="Arial" charset="0"/>
              <a:buNone/>
              <a:defRPr/>
            </a:pPr>
            <a:endParaRPr lang="zh-CN" altLang="en-US">
              <a:solidFill>
                <a:prstClr val="black">
                  <a:tint val="75000"/>
                </a:prstClr>
              </a:solidFill>
            </a:endParaRPr>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buFont typeface="Arial" charset="0"/>
              <a:buNone/>
              <a:defRPr/>
            </a:pPr>
            <a:fld id="{12464F25-158F-4575-9C99-7F84AE66D116}" type="slidenum">
              <a:rPr lang="zh-CN" altLang="en-US">
                <a:solidFill>
                  <a:prstClr val="black">
                    <a:tint val="75000"/>
                  </a:prstClr>
                </a:solidFill>
              </a:rPr>
              <a:pPr>
                <a:buFont typeface="Arial" charset="0"/>
                <a:buNone/>
                <a:defRPr/>
              </a:pPr>
              <a:t>‹#›</a:t>
            </a:fld>
            <a:endParaRPr lang="zh-CN" altLang="en-US">
              <a:solidFill>
                <a:prstClr val="black">
                  <a:tint val="75000"/>
                </a:prstClr>
              </a:solidFill>
            </a:endParaRPr>
          </a:p>
        </p:txBody>
      </p:sp>
    </p:spTree>
    <p:extLst>
      <p:ext uri="{BB962C8B-B14F-4D97-AF65-F5344CB8AC3E}">
        <p14:creationId xmlns:p14="http://schemas.microsoft.com/office/powerpoint/2010/main" val="424689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标题 1"/>
          <p:cNvSpPr>
            <a:spLocks noGrp="1"/>
          </p:cNvSpPr>
          <p:nvPr>
            <p:ph type="ctrTitle"/>
          </p:nvPr>
        </p:nvSpPr>
        <p:spPr>
          <a:xfrm>
            <a:off x="714375" y="1071563"/>
            <a:ext cx="7772400" cy="1928812"/>
          </a:xfrm>
        </p:spPr>
        <p:txBody>
          <a:bodyPr/>
          <a:lstStyle/>
          <a:p>
            <a:pPr eaLnBrk="1" hangingPunct="1"/>
            <a:r>
              <a:rPr lang="zh-CN" altLang="en-US" sz="3600" dirty="0" smtClean="0">
                <a:solidFill>
                  <a:srgbClr val="0033CC"/>
                </a:solidFill>
                <a:ea typeface="黑体" pitchFamily="49" charset="-122"/>
              </a:rPr>
              <a:t>北京市第四次全国经济普查方案暨</a:t>
            </a:r>
            <a:r>
              <a:rPr lang="en-US" altLang="zh-CN" sz="3600" dirty="0" smtClean="0">
                <a:solidFill>
                  <a:srgbClr val="0033CC"/>
                </a:solidFill>
                <a:ea typeface="黑体" pitchFamily="49" charset="-122"/>
              </a:rPr>
              <a:t>2018</a:t>
            </a:r>
            <a:r>
              <a:rPr lang="zh-CN" altLang="en-US" sz="3600" dirty="0" smtClean="0">
                <a:solidFill>
                  <a:srgbClr val="0033CC"/>
                </a:solidFill>
                <a:ea typeface="黑体" pitchFamily="49" charset="-122"/>
              </a:rPr>
              <a:t>年统计年报和</a:t>
            </a:r>
            <a:r>
              <a:rPr lang="en-US" altLang="zh-CN" sz="3600" dirty="0" smtClean="0">
                <a:solidFill>
                  <a:srgbClr val="0033CC"/>
                </a:solidFill>
                <a:ea typeface="黑体" pitchFamily="49" charset="-122"/>
              </a:rPr>
              <a:t>2019</a:t>
            </a:r>
            <a:r>
              <a:rPr lang="zh-CN" altLang="en-US" sz="3600" dirty="0" smtClean="0">
                <a:solidFill>
                  <a:srgbClr val="0033CC"/>
                </a:solidFill>
                <a:ea typeface="黑体" pitchFamily="49" charset="-122"/>
              </a:rPr>
              <a:t>年定期</a:t>
            </a:r>
            <a:br>
              <a:rPr lang="zh-CN" altLang="en-US" sz="3600" dirty="0" smtClean="0">
                <a:solidFill>
                  <a:srgbClr val="0033CC"/>
                </a:solidFill>
                <a:ea typeface="黑体" pitchFamily="49" charset="-122"/>
              </a:rPr>
            </a:br>
            <a:r>
              <a:rPr lang="zh-CN" altLang="en-US" sz="3600" dirty="0" smtClean="0">
                <a:solidFill>
                  <a:srgbClr val="0033CC"/>
                </a:solidFill>
                <a:ea typeface="黑体" pitchFamily="49" charset="-122"/>
              </a:rPr>
              <a:t>统计报表制度培训</a:t>
            </a:r>
            <a:endParaRPr lang="zh-CN" altLang="en-US" sz="3600" dirty="0" smtClean="0">
              <a:solidFill>
                <a:srgbClr val="0033CC"/>
              </a:solidFill>
            </a:endParaRPr>
          </a:p>
        </p:txBody>
      </p:sp>
      <p:sp>
        <p:nvSpPr>
          <p:cNvPr id="2052" name="Rectangle 4"/>
          <p:cNvSpPr>
            <a:spLocks noChangeArrowheads="1"/>
          </p:cNvSpPr>
          <p:nvPr/>
        </p:nvSpPr>
        <p:spPr bwMode="auto">
          <a:xfrm>
            <a:off x="1666480" y="4509120"/>
            <a:ext cx="6143625" cy="1357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fontAlgn="base">
              <a:spcBef>
                <a:spcPct val="20000"/>
              </a:spcBef>
              <a:spcAft>
                <a:spcPct val="0"/>
              </a:spcAft>
            </a:pPr>
            <a:r>
              <a:rPr lang="zh-CN" altLang="en-US" sz="2000" b="1" dirty="0" smtClean="0">
                <a:solidFill>
                  <a:srgbClr val="0000FF"/>
                </a:solidFill>
                <a:latin typeface="楷体_GB2312" pitchFamily="49" charset="-122"/>
                <a:ea typeface="楷体_GB2312" pitchFamily="49" charset="-122"/>
              </a:rPr>
              <a:t>开发区统计局</a:t>
            </a:r>
            <a:endParaRPr lang="en-US" altLang="zh-CN" sz="2000" b="1" dirty="0" smtClean="0">
              <a:solidFill>
                <a:srgbClr val="0000FF"/>
              </a:solidFill>
              <a:latin typeface="楷体_GB2312" pitchFamily="49" charset="-122"/>
              <a:ea typeface="楷体_GB2312" pitchFamily="49" charset="-122"/>
            </a:endParaRPr>
          </a:p>
          <a:p>
            <a:pPr algn="ctr" fontAlgn="base">
              <a:spcBef>
                <a:spcPct val="20000"/>
              </a:spcBef>
              <a:spcAft>
                <a:spcPct val="0"/>
              </a:spcAft>
            </a:pPr>
            <a:r>
              <a:rPr lang="en-US" altLang="zh-CN" sz="2000" b="1" dirty="0" smtClean="0">
                <a:solidFill>
                  <a:srgbClr val="0000FF"/>
                </a:solidFill>
                <a:latin typeface="楷体_GB2312" pitchFamily="49" charset="-122"/>
                <a:ea typeface="楷体_GB2312" pitchFamily="49" charset="-122"/>
              </a:rPr>
              <a:t>2018</a:t>
            </a:r>
            <a:r>
              <a:rPr lang="zh-CN" altLang="en-US" sz="2000" b="1" dirty="0" smtClean="0">
                <a:solidFill>
                  <a:srgbClr val="0000FF"/>
                </a:solidFill>
                <a:latin typeface="楷体_GB2312" pitchFamily="49" charset="-122"/>
                <a:ea typeface="楷体_GB2312" pitchFamily="49" charset="-122"/>
              </a:rPr>
              <a:t>年</a:t>
            </a:r>
            <a:r>
              <a:rPr lang="en-US" altLang="zh-CN" sz="2000" b="1" dirty="0" smtClean="0">
                <a:solidFill>
                  <a:srgbClr val="0000FF"/>
                </a:solidFill>
                <a:latin typeface="楷体_GB2312" pitchFamily="49" charset="-122"/>
                <a:ea typeface="楷体_GB2312" pitchFamily="49" charset="-122"/>
              </a:rPr>
              <a:t>12</a:t>
            </a:r>
            <a:r>
              <a:rPr lang="zh-CN" altLang="en-US" sz="2000" b="1" dirty="0" smtClean="0">
                <a:solidFill>
                  <a:srgbClr val="0000FF"/>
                </a:solidFill>
                <a:latin typeface="楷体_GB2312" pitchFamily="49" charset="-122"/>
                <a:ea typeface="楷体_GB2312" pitchFamily="49" charset="-122"/>
              </a:rPr>
              <a:t>月制作</a:t>
            </a:r>
          </a:p>
        </p:txBody>
      </p:sp>
    </p:spTree>
    <p:extLst>
      <p:ext uri="{BB962C8B-B14F-4D97-AF65-F5344CB8AC3E}">
        <p14:creationId xmlns:p14="http://schemas.microsoft.com/office/powerpoint/2010/main" val="20629937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Rot="1" noChangeArrowheads="1"/>
          </p:cNvSpPr>
          <p:nvPr>
            <p:ph type="body" idx="4294967295"/>
          </p:nvPr>
        </p:nvSpPr>
        <p:spPr>
          <a:xfrm>
            <a:off x="443762" y="2511425"/>
            <a:ext cx="8358188" cy="635000"/>
          </a:xfrm>
        </p:spPr>
        <p:txBody>
          <a:bodyPr>
            <a:normAutofit lnSpcReduction="10000"/>
          </a:bodyPr>
          <a:lstStyle/>
          <a:p>
            <a:pPr marL="0" indent="0" defTabSz="1235075" eaLnBrk="1" hangingPunct="1">
              <a:lnSpc>
                <a:spcPct val="120000"/>
              </a:lnSpc>
              <a:spcBef>
                <a:spcPct val="0"/>
              </a:spcBef>
              <a:buFontTx/>
              <a:buNone/>
            </a:pPr>
            <a:r>
              <a:rPr lang="zh-CN" altLang="en-US" sz="3000" b="1" dirty="0" smtClean="0">
                <a:latin typeface="黑体" pitchFamily="2" charset="-122"/>
                <a:ea typeface="黑体" pitchFamily="2" charset="-122"/>
              </a:rPr>
              <a:t> </a:t>
            </a:r>
            <a:r>
              <a:rPr lang="zh-CN" altLang="en-US" sz="3000" b="1" dirty="0" smtClean="0">
                <a:latin typeface="微软雅黑" pitchFamily="34" charset="-122"/>
                <a:ea typeface="微软雅黑" pitchFamily="34" charset="-122"/>
              </a:rPr>
              <a:t>销售产值</a:t>
            </a:r>
            <a:r>
              <a:rPr lang="en-US" altLang="zh-CN" sz="3000" b="1" dirty="0" smtClean="0">
                <a:latin typeface="微软雅黑" pitchFamily="34" charset="-122"/>
                <a:ea typeface="微软雅黑" pitchFamily="34" charset="-122"/>
              </a:rPr>
              <a:t>= </a:t>
            </a:r>
            <a:r>
              <a:rPr lang="zh-CN" altLang="en-US" sz="3000" b="1" dirty="0" smtClean="0">
                <a:latin typeface="微软雅黑" pitchFamily="34" charset="-122"/>
                <a:ea typeface="微软雅黑" pitchFamily="34" charset="-122"/>
              </a:rPr>
              <a:t>销售成品价值 </a:t>
            </a:r>
            <a:r>
              <a:rPr lang="en-US" altLang="zh-CN" sz="3000" b="1" dirty="0" smtClean="0">
                <a:latin typeface="微软雅黑" pitchFamily="34" charset="-122"/>
                <a:ea typeface="微软雅黑" pitchFamily="34" charset="-122"/>
              </a:rPr>
              <a:t>+ </a:t>
            </a:r>
            <a:r>
              <a:rPr lang="zh-CN" altLang="en-US" sz="3000" b="1" dirty="0" smtClean="0">
                <a:latin typeface="微软雅黑" pitchFamily="34" charset="-122"/>
                <a:ea typeface="微软雅黑" pitchFamily="34" charset="-122"/>
              </a:rPr>
              <a:t>对外加工费收入</a:t>
            </a:r>
          </a:p>
        </p:txBody>
      </p:sp>
      <p:sp>
        <p:nvSpPr>
          <p:cNvPr id="381956" name="AutoShape 4"/>
          <p:cNvSpPr>
            <a:spLocks noChangeArrowheads="1"/>
          </p:cNvSpPr>
          <p:nvPr/>
        </p:nvSpPr>
        <p:spPr bwMode="auto">
          <a:xfrm>
            <a:off x="2522661" y="3646488"/>
            <a:ext cx="2659063" cy="1008062"/>
          </a:xfrm>
          <a:prstGeom prst="cube">
            <a:avLst>
              <a:gd name="adj" fmla="val 8662"/>
            </a:avLst>
          </a:prstGeom>
          <a:gradFill rotWithShape="1">
            <a:gsLst>
              <a:gs pos="0">
                <a:srgbClr val="FFFF69"/>
              </a:gs>
              <a:gs pos="50000">
                <a:srgbClr val="FFFF00"/>
              </a:gs>
              <a:gs pos="100000">
                <a:srgbClr val="FFFF69"/>
              </a:gs>
            </a:gsLst>
            <a:lin ang="5400000" scaled="1"/>
          </a:gradFill>
          <a:ln w="9525">
            <a:noFill/>
            <a:miter lim="800000"/>
            <a:headEnd/>
            <a:tailEnd/>
          </a:ln>
        </p:spPr>
        <p:txBody>
          <a:bodyPr vert="eaVert" anchor="ctr">
            <a:spAutoFit/>
          </a:bodyPr>
          <a:lstStyle/>
          <a:p>
            <a:pPr algn="ctr"/>
            <a:endParaRPr lang="zh-CN" altLang="en-US"/>
          </a:p>
        </p:txBody>
      </p:sp>
      <p:sp>
        <p:nvSpPr>
          <p:cNvPr id="381957" name="AutoShape 5"/>
          <p:cNvSpPr>
            <a:spLocks noChangeArrowheads="1"/>
          </p:cNvSpPr>
          <p:nvPr/>
        </p:nvSpPr>
        <p:spPr bwMode="auto">
          <a:xfrm>
            <a:off x="2522661" y="5360988"/>
            <a:ext cx="2736850" cy="1008062"/>
          </a:xfrm>
          <a:prstGeom prst="cube">
            <a:avLst>
              <a:gd name="adj" fmla="val 8505"/>
            </a:avLst>
          </a:prstGeom>
          <a:gradFill rotWithShape="1">
            <a:gsLst>
              <a:gs pos="0">
                <a:srgbClr val="FFFF69"/>
              </a:gs>
              <a:gs pos="50000">
                <a:srgbClr val="FFFF00"/>
              </a:gs>
              <a:gs pos="100000">
                <a:srgbClr val="FFFF69"/>
              </a:gs>
            </a:gsLst>
            <a:lin ang="5400000" scaled="1"/>
          </a:gradFill>
          <a:ln w="9525">
            <a:noFill/>
            <a:miter lim="800000"/>
            <a:headEnd/>
            <a:tailEnd/>
          </a:ln>
        </p:spPr>
        <p:txBody>
          <a:bodyPr vert="eaVert" anchor="ctr">
            <a:spAutoFit/>
          </a:bodyPr>
          <a:lstStyle/>
          <a:p>
            <a:pPr algn="ctr"/>
            <a:endParaRPr lang="zh-CN" altLang="en-US"/>
          </a:p>
        </p:txBody>
      </p:sp>
      <p:sp>
        <p:nvSpPr>
          <p:cNvPr id="381958" name="Text Box 6"/>
          <p:cNvSpPr txBox="1">
            <a:spLocks noChangeArrowheads="1"/>
          </p:cNvSpPr>
          <p:nvPr/>
        </p:nvSpPr>
        <p:spPr bwMode="auto">
          <a:xfrm>
            <a:off x="2594099" y="3932238"/>
            <a:ext cx="2508250" cy="647700"/>
          </a:xfrm>
          <a:prstGeom prst="rect">
            <a:avLst/>
          </a:prstGeom>
          <a:noFill/>
          <a:ln w="9525">
            <a:noFill/>
            <a:miter lim="800000"/>
            <a:headEnd/>
            <a:tailEnd/>
          </a:ln>
        </p:spPr>
        <p:txBody>
          <a:bodyPr wrap="none" lIns="91435" tIns="45717" rIns="91435" bIns="45717"/>
          <a:lstStyle/>
          <a:p>
            <a:pPr>
              <a:lnSpc>
                <a:spcPct val="80000"/>
              </a:lnSpc>
              <a:spcBef>
                <a:spcPct val="50000"/>
              </a:spcBef>
            </a:pPr>
            <a:r>
              <a:rPr lang="zh-CN" altLang="en-US" sz="2000" b="1">
                <a:solidFill>
                  <a:srgbClr val="FF0000"/>
                </a:solidFill>
              </a:rPr>
              <a:t>对外</a:t>
            </a:r>
            <a:r>
              <a:rPr lang="zh-CN" altLang="en-US" sz="2000" b="1">
                <a:latin typeface="Arial Black" pitchFamily="34" charset="0"/>
              </a:rPr>
              <a:t>销量*不含税实际</a:t>
            </a:r>
          </a:p>
          <a:p>
            <a:pPr>
              <a:lnSpc>
                <a:spcPct val="80000"/>
              </a:lnSpc>
              <a:spcBef>
                <a:spcPct val="50000"/>
              </a:spcBef>
            </a:pPr>
            <a:r>
              <a:rPr lang="zh-CN" altLang="en-US" sz="2000" b="1">
                <a:latin typeface="Arial Black" pitchFamily="34" charset="0"/>
              </a:rPr>
              <a:t>销售平均单价</a:t>
            </a:r>
          </a:p>
          <a:p>
            <a:pPr>
              <a:lnSpc>
                <a:spcPct val="80000"/>
              </a:lnSpc>
              <a:spcBef>
                <a:spcPct val="50000"/>
              </a:spcBef>
            </a:pPr>
            <a:endParaRPr lang="en-US" altLang="zh-CN" sz="2000" b="1">
              <a:latin typeface="Arial Black" pitchFamily="34" charset="0"/>
            </a:endParaRPr>
          </a:p>
        </p:txBody>
      </p:sp>
      <p:sp>
        <p:nvSpPr>
          <p:cNvPr id="381959" name="Text Box 7"/>
          <p:cNvSpPr txBox="1">
            <a:spLocks noChangeArrowheads="1"/>
          </p:cNvSpPr>
          <p:nvPr/>
        </p:nvSpPr>
        <p:spPr bwMode="auto">
          <a:xfrm>
            <a:off x="2665536" y="5646738"/>
            <a:ext cx="2454275" cy="401637"/>
          </a:xfrm>
          <a:prstGeom prst="rect">
            <a:avLst/>
          </a:prstGeom>
          <a:noFill/>
          <a:ln w="9525">
            <a:noFill/>
            <a:miter lim="800000"/>
            <a:headEnd/>
            <a:tailEnd/>
          </a:ln>
        </p:spPr>
        <p:txBody>
          <a:bodyPr wrap="none" lIns="91435" tIns="45717" rIns="91435" bIns="45717"/>
          <a:lstStyle/>
          <a:p>
            <a:pPr>
              <a:lnSpc>
                <a:spcPct val="80000"/>
              </a:lnSpc>
              <a:spcBef>
                <a:spcPct val="50000"/>
              </a:spcBef>
            </a:pPr>
            <a:r>
              <a:rPr lang="zh-CN" altLang="en-US" sz="2000" b="1">
                <a:solidFill>
                  <a:srgbClr val="FF0000"/>
                </a:solidFill>
                <a:latin typeface="Arial Black" pitchFamily="34" charset="0"/>
              </a:rPr>
              <a:t>对内</a:t>
            </a:r>
            <a:r>
              <a:rPr lang="zh-CN" altLang="en-US" sz="2000" b="1">
                <a:latin typeface="Arial Black" pitchFamily="34" charset="0"/>
              </a:rPr>
              <a:t>自制设备、自用</a:t>
            </a:r>
          </a:p>
          <a:p>
            <a:pPr>
              <a:lnSpc>
                <a:spcPct val="80000"/>
              </a:lnSpc>
              <a:spcBef>
                <a:spcPct val="50000"/>
              </a:spcBef>
            </a:pPr>
            <a:r>
              <a:rPr lang="zh-CN" altLang="en-US" sz="2000" b="1">
                <a:latin typeface="Arial Black" pitchFamily="34" charset="0"/>
              </a:rPr>
              <a:t>成品的成本价值</a:t>
            </a:r>
          </a:p>
        </p:txBody>
      </p:sp>
      <p:sp>
        <p:nvSpPr>
          <p:cNvPr id="381960" name="AutoShape 8"/>
          <p:cNvSpPr>
            <a:spLocks noChangeArrowheads="1"/>
          </p:cNvSpPr>
          <p:nvPr/>
        </p:nvSpPr>
        <p:spPr bwMode="auto">
          <a:xfrm>
            <a:off x="3522786" y="3217863"/>
            <a:ext cx="530225" cy="360362"/>
          </a:xfrm>
          <a:prstGeom prst="upArrow">
            <a:avLst>
              <a:gd name="adj1" fmla="val 50000"/>
              <a:gd name="adj2" fmla="val 25000"/>
            </a:avLst>
          </a:prstGeom>
          <a:gradFill rotWithShape="1">
            <a:gsLst>
              <a:gs pos="0">
                <a:srgbClr val="FFE1CD"/>
              </a:gs>
              <a:gs pos="50000">
                <a:srgbClr val="FF6600"/>
              </a:gs>
              <a:gs pos="100000">
                <a:srgbClr val="FFE1CD"/>
              </a:gs>
            </a:gsLst>
            <a:lin ang="0" scaled="1"/>
          </a:gradFill>
          <a:ln w="9525">
            <a:noFill/>
            <a:miter lim="800000"/>
            <a:headEnd/>
            <a:tailEnd/>
          </a:ln>
        </p:spPr>
        <p:txBody>
          <a:bodyPr vert="eaVert" wrap="none" anchor="ctr">
            <a:spAutoFit/>
          </a:bodyPr>
          <a:lstStyle/>
          <a:p>
            <a:pPr algn="ctr"/>
            <a:endParaRPr lang="zh-CN" altLang="en-US"/>
          </a:p>
        </p:txBody>
      </p:sp>
      <p:sp>
        <p:nvSpPr>
          <p:cNvPr id="381961" name="AutoShape 9"/>
          <p:cNvSpPr>
            <a:spLocks noChangeArrowheads="1"/>
          </p:cNvSpPr>
          <p:nvPr/>
        </p:nvSpPr>
        <p:spPr bwMode="auto">
          <a:xfrm>
            <a:off x="5380161" y="3575050"/>
            <a:ext cx="2952750" cy="1008063"/>
          </a:xfrm>
          <a:prstGeom prst="cube">
            <a:avLst>
              <a:gd name="adj" fmla="val 9134"/>
            </a:avLst>
          </a:prstGeom>
          <a:gradFill rotWithShape="1">
            <a:gsLst>
              <a:gs pos="0">
                <a:srgbClr val="D4CDE0"/>
              </a:gs>
              <a:gs pos="50000">
                <a:srgbClr val="AB9CC2"/>
              </a:gs>
              <a:gs pos="100000">
                <a:srgbClr val="D4CDE0"/>
              </a:gs>
            </a:gsLst>
            <a:lin ang="5400000" scaled="1"/>
          </a:gradFill>
          <a:ln w="9525">
            <a:noFill/>
            <a:miter lim="800000"/>
            <a:headEnd/>
            <a:tailEnd/>
          </a:ln>
        </p:spPr>
        <p:txBody>
          <a:bodyPr vert="eaVert" anchor="ctr">
            <a:spAutoFit/>
          </a:bodyPr>
          <a:lstStyle/>
          <a:p>
            <a:pPr algn="ctr"/>
            <a:endParaRPr lang="zh-CN" altLang="en-US"/>
          </a:p>
        </p:txBody>
      </p:sp>
      <p:sp>
        <p:nvSpPr>
          <p:cNvPr id="381962" name="AutoShape 10"/>
          <p:cNvSpPr>
            <a:spLocks noChangeArrowheads="1"/>
          </p:cNvSpPr>
          <p:nvPr/>
        </p:nvSpPr>
        <p:spPr bwMode="auto">
          <a:xfrm>
            <a:off x="5451599" y="5360988"/>
            <a:ext cx="2928937" cy="1008062"/>
          </a:xfrm>
          <a:prstGeom prst="cube">
            <a:avLst>
              <a:gd name="adj" fmla="val 9449"/>
            </a:avLst>
          </a:prstGeom>
          <a:gradFill rotWithShape="1">
            <a:gsLst>
              <a:gs pos="0">
                <a:srgbClr val="CEC5DB"/>
              </a:gs>
              <a:gs pos="50000">
                <a:srgbClr val="AB9CC2"/>
              </a:gs>
              <a:gs pos="100000">
                <a:srgbClr val="CEC5DB"/>
              </a:gs>
            </a:gsLst>
            <a:lin ang="5400000" scaled="1"/>
          </a:gradFill>
          <a:ln w="9525">
            <a:noFill/>
            <a:miter lim="800000"/>
            <a:headEnd/>
            <a:tailEnd/>
          </a:ln>
        </p:spPr>
        <p:txBody>
          <a:bodyPr wrap="none" lIns="91435" tIns="45717" rIns="91435" bIns="45717" anchor="ctr"/>
          <a:lstStyle/>
          <a:p>
            <a:pPr>
              <a:lnSpc>
                <a:spcPct val="80000"/>
              </a:lnSpc>
              <a:spcBef>
                <a:spcPct val="50000"/>
              </a:spcBef>
            </a:pPr>
            <a:r>
              <a:rPr lang="zh-CN" altLang="en-US" sz="2000" b="1">
                <a:solidFill>
                  <a:srgbClr val="FF0000"/>
                </a:solidFill>
                <a:latin typeface="Arial Black" pitchFamily="34" charset="0"/>
              </a:rPr>
              <a:t>对内</a:t>
            </a:r>
            <a:r>
              <a:rPr lang="zh-CN" altLang="en-US" sz="2000" b="1">
                <a:latin typeface="Arial Black" pitchFamily="34" charset="0"/>
              </a:rPr>
              <a:t>非工业部门加工</a:t>
            </a:r>
          </a:p>
          <a:p>
            <a:pPr>
              <a:lnSpc>
                <a:spcPct val="80000"/>
              </a:lnSpc>
              <a:spcBef>
                <a:spcPct val="50000"/>
              </a:spcBef>
            </a:pPr>
            <a:r>
              <a:rPr lang="zh-CN" altLang="en-US" sz="2000" b="1">
                <a:latin typeface="Arial Black" pitchFamily="34" charset="0"/>
              </a:rPr>
              <a:t>按成本价格核算收入</a:t>
            </a:r>
          </a:p>
        </p:txBody>
      </p:sp>
      <p:sp>
        <p:nvSpPr>
          <p:cNvPr id="381963" name="Text Box 11"/>
          <p:cNvSpPr txBox="1">
            <a:spLocks noChangeArrowheads="1"/>
          </p:cNvSpPr>
          <p:nvPr/>
        </p:nvSpPr>
        <p:spPr bwMode="auto">
          <a:xfrm>
            <a:off x="5308724" y="3717925"/>
            <a:ext cx="3024187" cy="792163"/>
          </a:xfrm>
          <a:prstGeom prst="rect">
            <a:avLst/>
          </a:prstGeom>
          <a:noFill/>
          <a:ln w="9525">
            <a:noFill/>
            <a:miter lim="800000"/>
            <a:headEnd/>
            <a:tailEnd/>
          </a:ln>
        </p:spPr>
        <p:txBody>
          <a:bodyPr wrap="none" lIns="91435" tIns="45717" rIns="91435" bIns="45717"/>
          <a:lstStyle/>
          <a:p>
            <a:pPr>
              <a:spcBef>
                <a:spcPct val="20000"/>
              </a:spcBef>
            </a:pPr>
            <a:r>
              <a:rPr lang="zh-CN" altLang="en-US" sz="2000" b="1">
                <a:solidFill>
                  <a:srgbClr val="FF0000"/>
                </a:solidFill>
                <a:latin typeface="Arial Black" pitchFamily="34" charset="0"/>
              </a:rPr>
              <a:t>对外</a:t>
            </a:r>
            <a:r>
              <a:rPr lang="zh-CN" altLang="en-US" sz="2000" b="1">
                <a:latin typeface="Arial Black" pitchFamily="34" charset="0"/>
              </a:rPr>
              <a:t>加工产品</a:t>
            </a:r>
            <a:r>
              <a:rPr lang="zh-CN" altLang="en-US" b="1"/>
              <a:t>的</a:t>
            </a:r>
            <a:r>
              <a:rPr lang="zh-CN" altLang="en-US" sz="2000" b="1">
                <a:latin typeface="Arial Black" pitchFamily="34" charset="0"/>
              </a:rPr>
              <a:t>不含</a:t>
            </a:r>
          </a:p>
          <a:p>
            <a:pPr>
              <a:spcBef>
                <a:spcPct val="20000"/>
              </a:spcBef>
            </a:pPr>
            <a:r>
              <a:rPr lang="zh-CN" altLang="en-US" b="1"/>
              <a:t>税实际收入</a:t>
            </a:r>
          </a:p>
        </p:txBody>
      </p:sp>
      <p:sp>
        <p:nvSpPr>
          <p:cNvPr id="381964" name="AutoShape 12"/>
          <p:cNvSpPr>
            <a:spLocks noChangeArrowheads="1"/>
          </p:cNvSpPr>
          <p:nvPr/>
        </p:nvSpPr>
        <p:spPr bwMode="auto">
          <a:xfrm>
            <a:off x="6380286" y="3146425"/>
            <a:ext cx="531813" cy="360363"/>
          </a:xfrm>
          <a:prstGeom prst="upArrow">
            <a:avLst>
              <a:gd name="adj1" fmla="val 50000"/>
              <a:gd name="adj2" fmla="val 25000"/>
            </a:avLst>
          </a:prstGeom>
          <a:gradFill rotWithShape="1">
            <a:gsLst>
              <a:gs pos="0">
                <a:srgbClr val="FFE1CD"/>
              </a:gs>
              <a:gs pos="50000">
                <a:srgbClr val="FF6600"/>
              </a:gs>
              <a:gs pos="100000">
                <a:srgbClr val="FFE1CD"/>
              </a:gs>
            </a:gsLst>
            <a:lin ang="0" scaled="1"/>
          </a:gradFill>
          <a:ln w="9525">
            <a:noFill/>
            <a:miter lim="800000"/>
            <a:headEnd/>
            <a:tailEnd/>
          </a:ln>
        </p:spPr>
        <p:txBody>
          <a:bodyPr vert="eaVert" wrap="none" anchor="ctr">
            <a:spAutoFit/>
          </a:bodyPr>
          <a:lstStyle/>
          <a:p>
            <a:pPr algn="ctr"/>
            <a:endParaRPr lang="zh-CN" altLang="en-US"/>
          </a:p>
        </p:txBody>
      </p:sp>
      <p:grpSp>
        <p:nvGrpSpPr>
          <p:cNvPr id="2" name="Group 13"/>
          <p:cNvGrpSpPr>
            <a:grpSpLocks/>
          </p:cNvGrpSpPr>
          <p:nvPr/>
        </p:nvGrpSpPr>
        <p:grpSpPr bwMode="auto">
          <a:xfrm>
            <a:off x="3451349" y="4789488"/>
            <a:ext cx="574675" cy="503237"/>
            <a:chOff x="0" y="0"/>
            <a:chExt cx="363" cy="317"/>
          </a:xfrm>
        </p:grpSpPr>
        <p:sp>
          <p:nvSpPr>
            <p:cNvPr id="45074" name="Line 14"/>
            <p:cNvSpPr>
              <a:spLocks noChangeShapeType="1"/>
            </p:cNvSpPr>
            <p:nvPr/>
          </p:nvSpPr>
          <p:spPr bwMode="auto">
            <a:xfrm>
              <a:off x="0" y="136"/>
              <a:ext cx="363" cy="0"/>
            </a:xfrm>
            <a:prstGeom prst="line">
              <a:avLst/>
            </a:prstGeom>
            <a:noFill/>
            <a:ln w="53975">
              <a:solidFill>
                <a:srgbClr val="FF6600"/>
              </a:solidFill>
              <a:round/>
              <a:headEnd/>
              <a:tailEnd/>
            </a:ln>
          </p:spPr>
          <p:txBody>
            <a:bodyPr/>
            <a:lstStyle/>
            <a:p>
              <a:endParaRPr lang="zh-CN" altLang="en-US"/>
            </a:p>
          </p:txBody>
        </p:sp>
        <p:sp>
          <p:nvSpPr>
            <p:cNvPr id="45075" name="Line 15"/>
            <p:cNvSpPr>
              <a:spLocks noChangeShapeType="1"/>
            </p:cNvSpPr>
            <p:nvPr/>
          </p:nvSpPr>
          <p:spPr bwMode="auto">
            <a:xfrm>
              <a:off x="182" y="0"/>
              <a:ext cx="0" cy="317"/>
            </a:xfrm>
            <a:prstGeom prst="line">
              <a:avLst/>
            </a:prstGeom>
            <a:noFill/>
            <a:ln w="53975">
              <a:solidFill>
                <a:srgbClr val="FF6600"/>
              </a:solidFill>
              <a:round/>
              <a:headEnd/>
              <a:tailEnd/>
            </a:ln>
          </p:spPr>
          <p:txBody>
            <a:bodyPr/>
            <a:lstStyle/>
            <a:p>
              <a:endParaRPr lang="zh-CN" altLang="en-US"/>
            </a:p>
          </p:txBody>
        </p:sp>
      </p:grpSp>
      <p:grpSp>
        <p:nvGrpSpPr>
          <p:cNvPr id="3" name="Group 16"/>
          <p:cNvGrpSpPr>
            <a:grpSpLocks/>
          </p:cNvGrpSpPr>
          <p:nvPr/>
        </p:nvGrpSpPr>
        <p:grpSpPr bwMode="auto">
          <a:xfrm>
            <a:off x="6380286" y="4718050"/>
            <a:ext cx="576263" cy="503238"/>
            <a:chOff x="0" y="0"/>
            <a:chExt cx="363" cy="317"/>
          </a:xfrm>
        </p:grpSpPr>
        <p:sp>
          <p:nvSpPr>
            <p:cNvPr id="45072" name="Line 17"/>
            <p:cNvSpPr>
              <a:spLocks noChangeShapeType="1"/>
            </p:cNvSpPr>
            <p:nvPr/>
          </p:nvSpPr>
          <p:spPr bwMode="auto">
            <a:xfrm>
              <a:off x="0" y="136"/>
              <a:ext cx="363" cy="0"/>
            </a:xfrm>
            <a:prstGeom prst="line">
              <a:avLst/>
            </a:prstGeom>
            <a:noFill/>
            <a:ln w="53975">
              <a:solidFill>
                <a:srgbClr val="FF6600"/>
              </a:solidFill>
              <a:round/>
              <a:headEnd/>
              <a:tailEnd/>
            </a:ln>
          </p:spPr>
          <p:txBody>
            <a:bodyPr/>
            <a:lstStyle/>
            <a:p>
              <a:endParaRPr lang="zh-CN" altLang="en-US"/>
            </a:p>
          </p:txBody>
        </p:sp>
        <p:sp>
          <p:nvSpPr>
            <p:cNvPr id="45073" name="Line 18"/>
            <p:cNvSpPr>
              <a:spLocks noChangeShapeType="1"/>
            </p:cNvSpPr>
            <p:nvPr/>
          </p:nvSpPr>
          <p:spPr bwMode="auto">
            <a:xfrm>
              <a:off x="182" y="0"/>
              <a:ext cx="0" cy="317"/>
            </a:xfrm>
            <a:prstGeom prst="line">
              <a:avLst/>
            </a:prstGeom>
            <a:noFill/>
            <a:ln w="53975">
              <a:solidFill>
                <a:srgbClr val="FF6600"/>
              </a:solidFill>
              <a:round/>
              <a:headEnd/>
              <a:tailEnd/>
            </a:ln>
          </p:spPr>
          <p:txBody>
            <a:bodyPr/>
            <a:lstStyle/>
            <a:p>
              <a:endParaRPr lang="zh-CN" altLang="en-US"/>
            </a:p>
          </p:txBody>
        </p:sp>
      </p:grpSp>
      <p:sp>
        <p:nvSpPr>
          <p:cNvPr id="45071" name="矩形 3"/>
          <p:cNvSpPr>
            <a:spLocks noChangeArrowheads="1"/>
          </p:cNvSpPr>
          <p:nvPr/>
        </p:nvSpPr>
        <p:spPr bwMode="auto">
          <a:xfrm>
            <a:off x="611560" y="1412776"/>
            <a:ext cx="6000750" cy="830997"/>
          </a:xfrm>
          <a:prstGeom prst="rect">
            <a:avLst/>
          </a:prstGeom>
          <a:noFill/>
          <a:ln w="9525">
            <a:noFill/>
            <a:miter lim="800000"/>
            <a:headEnd/>
            <a:tailEnd/>
          </a:ln>
        </p:spPr>
        <p:txBody>
          <a:bodyPr>
            <a:spAutoFit/>
          </a:bodyPr>
          <a:lstStyle/>
          <a:p>
            <a:pPr>
              <a:lnSpc>
                <a:spcPct val="150000"/>
              </a:lnSpc>
              <a:buClr>
                <a:schemeClr val="tx1"/>
              </a:buClr>
              <a:buFont typeface="Wingdings" pitchFamily="2" charset="2"/>
              <a:buNone/>
            </a:pPr>
            <a:r>
              <a:rPr lang="zh-CN" altLang="en-US" sz="3200" b="1" dirty="0" smtClean="0">
                <a:latin typeface="微软雅黑" pitchFamily="34" charset="-122"/>
                <a:ea typeface="微软雅黑" pitchFamily="34" charset="-122"/>
              </a:rPr>
              <a:t>工业</a:t>
            </a:r>
            <a:r>
              <a:rPr lang="zh-CN" altLang="en-US" sz="3200" b="1" dirty="0">
                <a:latin typeface="微软雅黑" pitchFamily="34" charset="-122"/>
                <a:ea typeface="微软雅黑" pitchFamily="34" charset="-122"/>
              </a:rPr>
              <a:t>销售产值的组成</a:t>
            </a:r>
            <a:endParaRPr lang="en-US" altLang="zh-CN" sz="3200" b="1" dirty="0">
              <a:latin typeface="微软雅黑" pitchFamily="34" charset="-122"/>
              <a:ea typeface="微软雅黑" pitchFamily="34" charset="-122"/>
            </a:endParaRPr>
          </a:p>
        </p:txBody>
      </p:sp>
      <p:sp>
        <p:nvSpPr>
          <p:cNvPr id="20" name="TextBox 19"/>
          <p:cNvSpPr txBox="1">
            <a:spLocks noChangeArrowheads="1"/>
          </p:cNvSpPr>
          <p:nvPr/>
        </p:nvSpPr>
        <p:spPr bwMode="auto">
          <a:xfrm>
            <a:off x="443762" y="467922"/>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指标解释</a:t>
            </a:r>
            <a:endParaRPr lang="zh-CN" altLang="en-US" sz="3600" b="1" dirty="0">
              <a:solidFill>
                <a:srgbClr val="FF0000"/>
              </a:solidFill>
              <a:latin typeface="微软雅黑" pitchFamily="34" charset="-122"/>
              <a:ea typeface="微软雅黑" pitchFamily="34" charset="-122"/>
            </a:endParaRPr>
          </a:p>
        </p:txBody>
      </p:sp>
    </p:spTree>
    <p:extLst>
      <p:ext uri="{BB962C8B-B14F-4D97-AF65-F5344CB8AC3E}">
        <p14:creationId xmlns:p14="http://schemas.microsoft.com/office/powerpoint/2010/main" val="951843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81956"/>
                                        </p:tgtEl>
                                        <p:attrNameLst>
                                          <p:attrName>style.visibility</p:attrName>
                                        </p:attrNameLst>
                                      </p:cBhvr>
                                      <p:to>
                                        <p:strVal val="visible"/>
                                      </p:to>
                                    </p:set>
                                    <p:anim calcmode="lin" valueType="num">
                                      <p:cBhvr additive="base">
                                        <p:cTn id="7" dur="2000" fill="hold"/>
                                        <p:tgtEl>
                                          <p:spTgt spid="381956"/>
                                        </p:tgtEl>
                                        <p:attrNameLst>
                                          <p:attrName>ppt_x</p:attrName>
                                        </p:attrNameLst>
                                      </p:cBhvr>
                                      <p:tavLst>
                                        <p:tav tm="0">
                                          <p:val>
                                            <p:strVal val="0-#ppt_w/2"/>
                                          </p:val>
                                        </p:tav>
                                        <p:tav tm="100000">
                                          <p:val>
                                            <p:strVal val="#ppt_x"/>
                                          </p:val>
                                        </p:tav>
                                      </p:tavLst>
                                    </p:anim>
                                    <p:anim calcmode="lin" valueType="num">
                                      <p:cBhvr additive="base">
                                        <p:cTn id="8" dur="2000" fill="hold"/>
                                        <p:tgtEl>
                                          <p:spTgt spid="381956"/>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381957"/>
                                        </p:tgtEl>
                                        <p:attrNameLst>
                                          <p:attrName>style.visibility</p:attrName>
                                        </p:attrNameLst>
                                      </p:cBhvr>
                                      <p:to>
                                        <p:strVal val="visible"/>
                                      </p:to>
                                    </p:set>
                                    <p:anim calcmode="lin" valueType="num">
                                      <p:cBhvr additive="base">
                                        <p:cTn id="11" dur="2000" fill="hold"/>
                                        <p:tgtEl>
                                          <p:spTgt spid="381957"/>
                                        </p:tgtEl>
                                        <p:attrNameLst>
                                          <p:attrName>ppt_x</p:attrName>
                                        </p:attrNameLst>
                                      </p:cBhvr>
                                      <p:tavLst>
                                        <p:tav tm="0">
                                          <p:val>
                                            <p:strVal val="0-#ppt_w/2"/>
                                          </p:val>
                                        </p:tav>
                                        <p:tav tm="100000">
                                          <p:val>
                                            <p:strVal val="#ppt_x"/>
                                          </p:val>
                                        </p:tav>
                                      </p:tavLst>
                                    </p:anim>
                                    <p:anim calcmode="lin" valueType="num">
                                      <p:cBhvr additive="base">
                                        <p:cTn id="12" dur="2000" fill="hold"/>
                                        <p:tgtEl>
                                          <p:spTgt spid="381957"/>
                                        </p:tgtEl>
                                        <p:attrNameLst>
                                          <p:attrName>ppt_y</p:attrName>
                                        </p:attrNameLst>
                                      </p:cBhvr>
                                      <p:tavLst>
                                        <p:tav tm="0">
                                          <p:val>
                                            <p:strVal val="1+#ppt_h/2"/>
                                          </p:val>
                                        </p:tav>
                                        <p:tav tm="100000">
                                          <p:val>
                                            <p:strVal val="#ppt_y"/>
                                          </p:val>
                                        </p:tav>
                                      </p:tavLst>
                                    </p:anim>
                                  </p:childTnLst>
                                </p:cTn>
                              </p:par>
                              <p:par>
                                <p:cTn id="13" presetID="2" presetClass="entr" presetSubtype="12" fill="hold" grpId="0" nodeType="withEffect">
                                  <p:stCondLst>
                                    <p:cond delay="0"/>
                                  </p:stCondLst>
                                  <p:childTnLst>
                                    <p:set>
                                      <p:cBhvr>
                                        <p:cTn id="14" dur="1" fill="hold">
                                          <p:stCondLst>
                                            <p:cond delay="0"/>
                                          </p:stCondLst>
                                        </p:cTn>
                                        <p:tgtEl>
                                          <p:spTgt spid="381958"/>
                                        </p:tgtEl>
                                        <p:attrNameLst>
                                          <p:attrName>style.visibility</p:attrName>
                                        </p:attrNameLst>
                                      </p:cBhvr>
                                      <p:to>
                                        <p:strVal val="visible"/>
                                      </p:to>
                                    </p:set>
                                    <p:anim calcmode="lin" valueType="num">
                                      <p:cBhvr additive="base">
                                        <p:cTn id="15" dur="2000" fill="hold"/>
                                        <p:tgtEl>
                                          <p:spTgt spid="381958"/>
                                        </p:tgtEl>
                                        <p:attrNameLst>
                                          <p:attrName>ppt_x</p:attrName>
                                        </p:attrNameLst>
                                      </p:cBhvr>
                                      <p:tavLst>
                                        <p:tav tm="0">
                                          <p:val>
                                            <p:strVal val="0-#ppt_w/2"/>
                                          </p:val>
                                        </p:tav>
                                        <p:tav tm="100000">
                                          <p:val>
                                            <p:strVal val="#ppt_x"/>
                                          </p:val>
                                        </p:tav>
                                      </p:tavLst>
                                    </p:anim>
                                    <p:anim calcmode="lin" valueType="num">
                                      <p:cBhvr additive="base">
                                        <p:cTn id="16" dur="2000" fill="hold"/>
                                        <p:tgtEl>
                                          <p:spTgt spid="381958"/>
                                        </p:tgtEl>
                                        <p:attrNameLst>
                                          <p:attrName>ppt_y</p:attrName>
                                        </p:attrNameLst>
                                      </p:cBhvr>
                                      <p:tavLst>
                                        <p:tav tm="0">
                                          <p:val>
                                            <p:strVal val="1+#ppt_h/2"/>
                                          </p:val>
                                        </p:tav>
                                        <p:tav tm="100000">
                                          <p:val>
                                            <p:strVal val="#ppt_y"/>
                                          </p:val>
                                        </p:tav>
                                      </p:tavLst>
                                    </p:anim>
                                  </p:childTnLst>
                                </p:cTn>
                              </p:par>
                              <p:par>
                                <p:cTn id="17" presetID="2" presetClass="entr" presetSubtype="12" fill="hold" grpId="0" nodeType="withEffect">
                                  <p:stCondLst>
                                    <p:cond delay="0"/>
                                  </p:stCondLst>
                                  <p:childTnLst>
                                    <p:set>
                                      <p:cBhvr>
                                        <p:cTn id="18" dur="1" fill="hold">
                                          <p:stCondLst>
                                            <p:cond delay="0"/>
                                          </p:stCondLst>
                                        </p:cTn>
                                        <p:tgtEl>
                                          <p:spTgt spid="381959"/>
                                        </p:tgtEl>
                                        <p:attrNameLst>
                                          <p:attrName>style.visibility</p:attrName>
                                        </p:attrNameLst>
                                      </p:cBhvr>
                                      <p:to>
                                        <p:strVal val="visible"/>
                                      </p:to>
                                    </p:set>
                                    <p:anim calcmode="lin" valueType="num">
                                      <p:cBhvr additive="base">
                                        <p:cTn id="19" dur="2000" fill="hold"/>
                                        <p:tgtEl>
                                          <p:spTgt spid="381959"/>
                                        </p:tgtEl>
                                        <p:attrNameLst>
                                          <p:attrName>ppt_x</p:attrName>
                                        </p:attrNameLst>
                                      </p:cBhvr>
                                      <p:tavLst>
                                        <p:tav tm="0">
                                          <p:val>
                                            <p:strVal val="0-#ppt_w/2"/>
                                          </p:val>
                                        </p:tav>
                                        <p:tav tm="100000">
                                          <p:val>
                                            <p:strVal val="#ppt_x"/>
                                          </p:val>
                                        </p:tav>
                                      </p:tavLst>
                                    </p:anim>
                                    <p:anim calcmode="lin" valueType="num">
                                      <p:cBhvr additive="base">
                                        <p:cTn id="20" dur="2000" fill="hold"/>
                                        <p:tgtEl>
                                          <p:spTgt spid="381959"/>
                                        </p:tgtEl>
                                        <p:attrNameLst>
                                          <p:attrName>ppt_y</p:attrName>
                                        </p:attrNameLst>
                                      </p:cBhvr>
                                      <p:tavLst>
                                        <p:tav tm="0">
                                          <p:val>
                                            <p:strVal val="1+#ppt_h/2"/>
                                          </p:val>
                                        </p:tav>
                                        <p:tav tm="100000">
                                          <p:val>
                                            <p:strVal val="#ppt_y"/>
                                          </p:val>
                                        </p:tav>
                                      </p:tavLst>
                                    </p:anim>
                                  </p:childTnLst>
                                </p:cTn>
                              </p:par>
                              <p:par>
                                <p:cTn id="21" presetID="2" presetClass="entr" presetSubtype="12" fill="hold" nodeType="with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2000" fill="hold"/>
                                        <p:tgtEl>
                                          <p:spTgt spid="2"/>
                                        </p:tgtEl>
                                        <p:attrNameLst>
                                          <p:attrName>ppt_x</p:attrName>
                                        </p:attrNameLst>
                                      </p:cBhvr>
                                      <p:tavLst>
                                        <p:tav tm="0">
                                          <p:val>
                                            <p:strVal val="0-#ppt_w/2"/>
                                          </p:val>
                                        </p:tav>
                                        <p:tav tm="100000">
                                          <p:val>
                                            <p:strVal val="#ppt_x"/>
                                          </p:val>
                                        </p:tav>
                                      </p:tavLst>
                                    </p:anim>
                                    <p:anim calcmode="lin" valueType="num">
                                      <p:cBhvr additive="base">
                                        <p:cTn id="24"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381960"/>
                                        </p:tgtEl>
                                        <p:attrNameLst>
                                          <p:attrName>style.visibility</p:attrName>
                                        </p:attrNameLst>
                                      </p:cBhvr>
                                      <p:to>
                                        <p:strVal val="visible"/>
                                      </p:to>
                                    </p:set>
                                    <p:animEffect transition="in" filter="blinds(horizontal)">
                                      <p:cBhvr>
                                        <p:cTn id="29" dur="500"/>
                                        <p:tgtEl>
                                          <p:spTgt spid="381960"/>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6" fill="hold" grpId="0" nodeType="clickEffect">
                                  <p:stCondLst>
                                    <p:cond delay="0"/>
                                  </p:stCondLst>
                                  <p:childTnLst>
                                    <p:set>
                                      <p:cBhvr>
                                        <p:cTn id="33" dur="1" fill="hold">
                                          <p:stCondLst>
                                            <p:cond delay="0"/>
                                          </p:stCondLst>
                                        </p:cTn>
                                        <p:tgtEl>
                                          <p:spTgt spid="381961"/>
                                        </p:tgtEl>
                                        <p:attrNameLst>
                                          <p:attrName>style.visibility</p:attrName>
                                        </p:attrNameLst>
                                      </p:cBhvr>
                                      <p:to>
                                        <p:strVal val="visible"/>
                                      </p:to>
                                    </p:set>
                                    <p:anim calcmode="lin" valueType="num">
                                      <p:cBhvr additive="base">
                                        <p:cTn id="34" dur="2000" fill="hold"/>
                                        <p:tgtEl>
                                          <p:spTgt spid="381961"/>
                                        </p:tgtEl>
                                        <p:attrNameLst>
                                          <p:attrName>ppt_x</p:attrName>
                                        </p:attrNameLst>
                                      </p:cBhvr>
                                      <p:tavLst>
                                        <p:tav tm="0">
                                          <p:val>
                                            <p:strVal val="1+#ppt_w/2"/>
                                          </p:val>
                                        </p:tav>
                                        <p:tav tm="100000">
                                          <p:val>
                                            <p:strVal val="#ppt_x"/>
                                          </p:val>
                                        </p:tav>
                                      </p:tavLst>
                                    </p:anim>
                                    <p:anim calcmode="lin" valueType="num">
                                      <p:cBhvr additive="base">
                                        <p:cTn id="35" dur="2000" fill="hold"/>
                                        <p:tgtEl>
                                          <p:spTgt spid="381961"/>
                                        </p:tgtEl>
                                        <p:attrNameLst>
                                          <p:attrName>ppt_y</p:attrName>
                                        </p:attrNameLst>
                                      </p:cBhvr>
                                      <p:tavLst>
                                        <p:tav tm="0">
                                          <p:val>
                                            <p:strVal val="1+#ppt_h/2"/>
                                          </p:val>
                                        </p:tav>
                                        <p:tav tm="100000">
                                          <p:val>
                                            <p:strVal val="#ppt_y"/>
                                          </p:val>
                                        </p:tav>
                                      </p:tavLst>
                                    </p:anim>
                                  </p:childTnLst>
                                </p:cTn>
                              </p:par>
                              <p:par>
                                <p:cTn id="36" presetID="2" presetClass="entr" presetSubtype="6" fill="hold" grpId="0" nodeType="withEffect">
                                  <p:stCondLst>
                                    <p:cond delay="0"/>
                                  </p:stCondLst>
                                  <p:childTnLst>
                                    <p:set>
                                      <p:cBhvr>
                                        <p:cTn id="37" dur="1" fill="hold">
                                          <p:stCondLst>
                                            <p:cond delay="0"/>
                                          </p:stCondLst>
                                        </p:cTn>
                                        <p:tgtEl>
                                          <p:spTgt spid="381963"/>
                                        </p:tgtEl>
                                        <p:attrNameLst>
                                          <p:attrName>style.visibility</p:attrName>
                                        </p:attrNameLst>
                                      </p:cBhvr>
                                      <p:to>
                                        <p:strVal val="visible"/>
                                      </p:to>
                                    </p:set>
                                    <p:anim calcmode="lin" valueType="num">
                                      <p:cBhvr additive="base">
                                        <p:cTn id="38" dur="2000" fill="hold"/>
                                        <p:tgtEl>
                                          <p:spTgt spid="381963"/>
                                        </p:tgtEl>
                                        <p:attrNameLst>
                                          <p:attrName>ppt_x</p:attrName>
                                        </p:attrNameLst>
                                      </p:cBhvr>
                                      <p:tavLst>
                                        <p:tav tm="0">
                                          <p:val>
                                            <p:strVal val="1+#ppt_w/2"/>
                                          </p:val>
                                        </p:tav>
                                        <p:tav tm="100000">
                                          <p:val>
                                            <p:strVal val="#ppt_x"/>
                                          </p:val>
                                        </p:tav>
                                      </p:tavLst>
                                    </p:anim>
                                    <p:anim calcmode="lin" valueType="num">
                                      <p:cBhvr additive="base">
                                        <p:cTn id="39" dur="2000" fill="hold"/>
                                        <p:tgtEl>
                                          <p:spTgt spid="381963"/>
                                        </p:tgtEl>
                                        <p:attrNameLst>
                                          <p:attrName>ppt_y</p:attrName>
                                        </p:attrNameLst>
                                      </p:cBhvr>
                                      <p:tavLst>
                                        <p:tav tm="0">
                                          <p:val>
                                            <p:strVal val="1+#ppt_h/2"/>
                                          </p:val>
                                        </p:tav>
                                        <p:tav tm="100000">
                                          <p:val>
                                            <p:strVal val="#ppt_y"/>
                                          </p:val>
                                        </p:tav>
                                      </p:tavLst>
                                    </p:anim>
                                  </p:childTnLst>
                                </p:cTn>
                              </p:par>
                              <p:par>
                                <p:cTn id="40" presetID="2" presetClass="entr" presetSubtype="6" fill="hold" nodeType="withEffect">
                                  <p:stCondLst>
                                    <p:cond delay="0"/>
                                  </p:stCondLst>
                                  <p:childTnLst>
                                    <p:set>
                                      <p:cBhvr>
                                        <p:cTn id="41" dur="1" fill="hold">
                                          <p:stCondLst>
                                            <p:cond delay="0"/>
                                          </p:stCondLst>
                                        </p:cTn>
                                        <p:tgtEl>
                                          <p:spTgt spid="3"/>
                                        </p:tgtEl>
                                        <p:attrNameLst>
                                          <p:attrName>style.visibility</p:attrName>
                                        </p:attrNameLst>
                                      </p:cBhvr>
                                      <p:to>
                                        <p:strVal val="visible"/>
                                      </p:to>
                                    </p:set>
                                    <p:anim calcmode="lin" valueType="num">
                                      <p:cBhvr additive="base">
                                        <p:cTn id="42" dur="2000" fill="hold"/>
                                        <p:tgtEl>
                                          <p:spTgt spid="3"/>
                                        </p:tgtEl>
                                        <p:attrNameLst>
                                          <p:attrName>ppt_x</p:attrName>
                                        </p:attrNameLst>
                                      </p:cBhvr>
                                      <p:tavLst>
                                        <p:tav tm="0">
                                          <p:val>
                                            <p:strVal val="1+#ppt_w/2"/>
                                          </p:val>
                                        </p:tav>
                                        <p:tav tm="100000">
                                          <p:val>
                                            <p:strVal val="#ppt_x"/>
                                          </p:val>
                                        </p:tav>
                                      </p:tavLst>
                                    </p:anim>
                                    <p:anim calcmode="lin" valueType="num">
                                      <p:cBhvr additive="base">
                                        <p:cTn id="43" dur="2000" fill="hold"/>
                                        <p:tgtEl>
                                          <p:spTgt spid="3"/>
                                        </p:tgtEl>
                                        <p:attrNameLst>
                                          <p:attrName>ppt_y</p:attrName>
                                        </p:attrNameLst>
                                      </p:cBhvr>
                                      <p:tavLst>
                                        <p:tav tm="0">
                                          <p:val>
                                            <p:strVal val="1+#ppt_h/2"/>
                                          </p:val>
                                        </p:tav>
                                        <p:tav tm="100000">
                                          <p:val>
                                            <p:strVal val="#ppt_y"/>
                                          </p:val>
                                        </p:tav>
                                      </p:tavLst>
                                    </p:anim>
                                  </p:childTnLst>
                                </p:cTn>
                              </p:par>
                              <p:par>
                                <p:cTn id="44" presetID="2" presetClass="entr" presetSubtype="6" fill="hold" grpId="0" nodeType="withEffect">
                                  <p:stCondLst>
                                    <p:cond delay="0"/>
                                  </p:stCondLst>
                                  <p:childTnLst>
                                    <p:set>
                                      <p:cBhvr>
                                        <p:cTn id="45" dur="1" fill="hold">
                                          <p:stCondLst>
                                            <p:cond delay="0"/>
                                          </p:stCondLst>
                                        </p:cTn>
                                        <p:tgtEl>
                                          <p:spTgt spid="381962"/>
                                        </p:tgtEl>
                                        <p:attrNameLst>
                                          <p:attrName>style.visibility</p:attrName>
                                        </p:attrNameLst>
                                      </p:cBhvr>
                                      <p:to>
                                        <p:strVal val="visible"/>
                                      </p:to>
                                    </p:set>
                                    <p:anim calcmode="lin" valueType="num">
                                      <p:cBhvr additive="base">
                                        <p:cTn id="46" dur="2000" fill="hold"/>
                                        <p:tgtEl>
                                          <p:spTgt spid="381962"/>
                                        </p:tgtEl>
                                        <p:attrNameLst>
                                          <p:attrName>ppt_x</p:attrName>
                                        </p:attrNameLst>
                                      </p:cBhvr>
                                      <p:tavLst>
                                        <p:tav tm="0">
                                          <p:val>
                                            <p:strVal val="1+#ppt_w/2"/>
                                          </p:val>
                                        </p:tav>
                                        <p:tav tm="100000">
                                          <p:val>
                                            <p:strVal val="#ppt_x"/>
                                          </p:val>
                                        </p:tav>
                                      </p:tavLst>
                                    </p:anim>
                                    <p:anim calcmode="lin" valueType="num">
                                      <p:cBhvr additive="base">
                                        <p:cTn id="47" dur="2000" fill="hold"/>
                                        <p:tgtEl>
                                          <p:spTgt spid="381962"/>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81964"/>
                                        </p:tgtEl>
                                        <p:attrNameLst>
                                          <p:attrName>style.visibility</p:attrName>
                                        </p:attrNameLst>
                                      </p:cBhvr>
                                      <p:to>
                                        <p:strVal val="visible"/>
                                      </p:to>
                                    </p:set>
                                    <p:animEffect transition="in" filter="blinds(horizontal)">
                                      <p:cBhvr>
                                        <p:cTn id="52" dur="500"/>
                                        <p:tgtEl>
                                          <p:spTgt spid="3819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956" grpId="0" animBg="1"/>
      <p:bldP spid="381957" grpId="0" animBg="1"/>
      <p:bldP spid="381958" grpId="0"/>
      <p:bldP spid="381959" grpId="0"/>
      <p:bldP spid="381960" grpId="0" animBg="1"/>
      <p:bldP spid="381961" grpId="0" animBg="1"/>
      <p:bldP spid="381962" grpId="0" animBg="1"/>
      <p:bldP spid="381963" grpId="0"/>
      <p:bldP spid="38196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body" idx="4294967295"/>
          </p:nvPr>
        </p:nvSpPr>
        <p:spPr>
          <a:xfrm>
            <a:off x="443762" y="1052736"/>
            <a:ext cx="7999933" cy="5616624"/>
          </a:xfrm>
        </p:spPr>
        <p:txBody>
          <a:bodyPr>
            <a:noAutofit/>
          </a:bodyPr>
          <a:lstStyle/>
          <a:p>
            <a:pPr eaLnBrk="1" hangingPunct="1">
              <a:lnSpc>
                <a:spcPct val="150000"/>
              </a:lnSpc>
              <a:buClr>
                <a:schemeClr val="accent2"/>
              </a:buClr>
              <a:buSzPct val="110000"/>
              <a:buFontTx/>
              <a:buNone/>
            </a:pPr>
            <a:r>
              <a:rPr lang="en-US" altLang="zh-CN" sz="2400" b="1" dirty="0" smtClean="0">
                <a:solidFill>
                  <a:srgbClr val="800000"/>
                </a:solidFill>
                <a:latin typeface="微软雅黑" pitchFamily="34" charset="-122"/>
                <a:ea typeface="微软雅黑" pitchFamily="34" charset="-122"/>
              </a:rPr>
              <a:t>1.</a:t>
            </a:r>
            <a:r>
              <a:rPr lang="zh-CN" altLang="en-US" sz="2400" b="1" dirty="0" smtClean="0">
                <a:solidFill>
                  <a:srgbClr val="800000"/>
                </a:solidFill>
                <a:latin typeface="微软雅黑" pitchFamily="34" charset="-122"/>
                <a:ea typeface="微软雅黑" pitchFamily="34" charset="-122"/>
              </a:rPr>
              <a:t>技工贸一体的企业</a:t>
            </a:r>
            <a:r>
              <a:rPr lang="zh-CN" altLang="en-US" sz="2400" b="1" dirty="0" smtClean="0">
                <a:latin typeface="微软雅黑" pitchFamily="34" charset="-122"/>
                <a:ea typeface="微软雅黑" pitchFamily="34" charset="-122"/>
              </a:rPr>
              <a:t>：</a:t>
            </a:r>
            <a:endParaRPr lang="en-US" altLang="zh-CN" sz="2400" b="1" dirty="0" smtClean="0">
              <a:latin typeface="微软雅黑" pitchFamily="34" charset="-122"/>
              <a:ea typeface="微软雅黑" pitchFamily="34" charset="-122"/>
            </a:endParaRPr>
          </a:p>
          <a:p>
            <a:pPr eaLnBrk="1" hangingPunct="1">
              <a:lnSpc>
                <a:spcPct val="150000"/>
              </a:lnSpc>
              <a:buClr>
                <a:schemeClr val="accent2"/>
              </a:buClr>
              <a:buSzPct val="110000"/>
              <a:buFontTx/>
              <a:buNone/>
            </a:pPr>
            <a:r>
              <a:rPr lang="zh-CN" altLang="en-US" sz="2400" b="1" dirty="0" smtClean="0">
                <a:latin typeface="微软雅黑" pitchFamily="34" charset="-122"/>
                <a:ea typeface="微软雅黑" pitchFamily="34" charset="-122"/>
              </a:rPr>
              <a:t>   </a:t>
            </a:r>
            <a:r>
              <a:rPr lang="zh-CN" altLang="en-US" sz="2400" dirty="0" smtClean="0">
                <a:latin typeface="微软雅黑" pitchFamily="34" charset="-122"/>
                <a:ea typeface="微软雅黑" pitchFamily="34" charset="-122"/>
              </a:rPr>
              <a:t>产值只应填报本企业工业生产部分的数据</a:t>
            </a:r>
            <a:endParaRPr lang="en-US" altLang="zh-CN" sz="2400" dirty="0" smtClean="0">
              <a:latin typeface="微软雅黑" pitchFamily="34" charset="-122"/>
              <a:ea typeface="微软雅黑" pitchFamily="34" charset="-122"/>
            </a:endParaRPr>
          </a:p>
          <a:p>
            <a:pPr eaLnBrk="1" hangingPunct="1">
              <a:buClr>
                <a:schemeClr val="accent2"/>
              </a:buClr>
              <a:buSzPct val="110000"/>
              <a:buFontTx/>
              <a:buNone/>
            </a:pPr>
            <a:endParaRPr lang="en-US" altLang="zh-CN" sz="2400" b="1" dirty="0" smtClean="0">
              <a:latin typeface="微软雅黑" pitchFamily="34" charset="-122"/>
              <a:ea typeface="微软雅黑" pitchFamily="34" charset="-122"/>
            </a:endParaRPr>
          </a:p>
          <a:p>
            <a:pPr>
              <a:lnSpc>
                <a:spcPct val="150000"/>
              </a:lnSpc>
              <a:buClr>
                <a:schemeClr val="accent2"/>
              </a:buClr>
              <a:buSzPct val="110000"/>
              <a:buNone/>
            </a:pPr>
            <a:r>
              <a:rPr lang="en-US" altLang="zh-CN" sz="2400" b="1" dirty="0">
                <a:solidFill>
                  <a:srgbClr val="800000"/>
                </a:solidFill>
                <a:latin typeface="微软雅黑" pitchFamily="34" charset="-122"/>
                <a:ea typeface="微软雅黑" pitchFamily="34" charset="-122"/>
              </a:rPr>
              <a:t>2.</a:t>
            </a:r>
            <a:r>
              <a:rPr lang="zh-CN" altLang="en-US" sz="2400" b="1" dirty="0">
                <a:solidFill>
                  <a:srgbClr val="800000"/>
                </a:solidFill>
                <a:latin typeface="微软雅黑" pitchFamily="34" charset="-122"/>
                <a:ea typeface="微软雅黑" pitchFamily="34" charset="-122"/>
              </a:rPr>
              <a:t>委托企业与加工企业：</a:t>
            </a:r>
            <a:r>
              <a:rPr lang="zh-CN" altLang="en-US" sz="2400" dirty="0">
                <a:latin typeface="微软雅黑" pitchFamily="34" charset="-122"/>
                <a:ea typeface="微软雅黑" pitchFamily="34" charset="-122"/>
              </a:rPr>
              <a:t>对于</a:t>
            </a:r>
            <a:r>
              <a:rPr lang="zh-CN" altLang="en-US" sz="2400" dirty="0">
                <a:solidFill>
                  <a:srgbClr val="FF0000"/>
                </a:solidFill>
                <a:latin typeface="微软雅黑" pitchFamily="34" charset="-122"/>
                <a:ea typeface="微软雅黑" pitchFamily="34" charset="-122"/>
              </a:rPr>
              <a:t>自备原材料</a:t>
            </a:r>
            <a:r>
              <a:rPr lang="zh-CN" altLang="en-US" sz="2400" dirty="0">
                <a:latin typeface="微软雅黑" pitchFamily="34" charset="-122"/>
                <a:ea typeface="微软雅黑" pitchFamily="34" charset="-122"/>
              </a:rPr>
              <a:t>（包括自备零部件）生产的企业，不论其工业生产活动繁简程度如何，一律按全价，即包括自备原材料的价值，计算工业总产值。对于</a:t>
            </a:r>
            <a:r>
              <a:rPr lang="zh-CN" altLang="en-US" sz="2400" dirty="0">
                <a:solidFill>
                  <a:srgbClr val="FF0000"/>
                </a:solidFill>
                <a:latin typeface="微软雅黑" pitchFamily="34" charset="-122"/>
                <a:ea typeface="微软雅黑" pitchFamily="34" charset="-122"/>
              </a:rPr>
              <a:t>从事来料加工、只收取加工费</a:t>
            </a:r>
            <a:r>
              <a:rPr lang="zh-CN" altLang="en-US" sz="2400" dirty="0">
                <a:latin typeface="微软雅黑" pitchFamily="34" charset="-122"/>
                <a:ea typeface="微软雅黑" pitchFamily="34" charset="-122"/>
              </a:rPr>
              <a:t>的企业，应按财务上结算的加工费计算工业总产值，即不包括定货者来料的价值，委托加工的企业（即发包单位）按全价计算工业总产值</a:t>
            </a:r>
            <a:r>
              <a:rPr lang="zh-CN" altLang="en-US" sz="2400" dirty="0" smtClean="0">
                <a:latin typeface="微软雅黑" pitchFamily="34" charset="-122"/>
                <a:ea typeface="微软雅黑" pitchFamily="34" charset="-122"/>
              </a:rPr>
              <a:t>。</a:t>
            </a:r>
          </a:p>
        </p:txBody>
      </p:sp>
      <p:sp>
        <p:nvSpPr>
          <p:cNvPr id="6" name="TextBox 5"/>
          <p:cNvSpPr txBox="1">
            <a:spLocks noChangeArrowheads="1"/>
          </p:cNvSpPr>
          <p:nvPr/>
        </p:nvSpPr>
        <p:spPr bwMode="auto">
          <a:xfrm>
            <a:off x="443762" y="467922"/>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特殊情况</a:t>
            </a:r>
            <a:endParaRPr lang="zh-CN" altLang="en-US" sz="3600" b="1" dirty="0">
              <a:solidFill>
                <a:srgbClr val="FF0000"/>
              </a:solidFill>
              <a:latin typeface="微软雅黑" pitchFamily="34" charset="-122"/>
              <a:ea typeface="微软雅黑" pitchFamily="34" charset="-122"/>
            </a:endParaRPr>
          </a:p>
        </p:txBody>
      </p:sp>
    </p:spTree>
    <p:extLst>
      <p:ext uri="{BB962C8B-B14F-4D97-AF65-F5344CB8AC3E}">
        <p14:creationId xmlns:p14="http://schemas.microsoft.com/office/powerpoint/2010/main" val="19266467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TextBox 6"/>
          <p:cNvSpPr txBox="1">
            <a:spLocks noChangeArrowheads="1"/>
          </p:cNvSpPr>
          <p:nvPr/>
        </p:nvSpPr>
        <p:spPr bwMode="auto">
          <a:xfrm>
            <a:off x="251520" y="2188975"/>
            <a:ext cx="1754054" cy="523220"/>
          </a:xfrm>
          <a:prstGeom prst="rect">
            <a:avLst/>
          </a:prstGeom>
          <a:noFill/>
          <a:ln w="9525">
            <a:noFill/>
            <a:miter lim="800000"/>
            <a:headEnd/>
            <a:tailEnd/>
          </a:ln>
        </p:spPr>
        <p:txBody>
          <a:bodyPr wrap="square">
            <a:spAutoFit/>
          </a:bodyPr>
          <a:lstStyle/>
          <a:p>
            <a:pPr algn="ctr"/>
            <a:r>
              <a:rPr lang="zh-CN" altLang="en-US" sz="2800" b="1" dirty="0">
                <a:latin typeface="微软雅黑" pitchFamily="34" charset="-122"/>
                <a:ea typeface="微软雅黑" pitchFamily="34" charset="-122"/>
              </a:rPr>
              <a:t>委托企业</a:t>
            </a:r>
          </a:p>
        </p:txBody>
      </p:sp>
      <p:cxnSp>
        <p:nvCxnSpPr>
          <p:cNvPr id="11" name="直接箭头连接符 10"/>
          <p:cNvCxnSpPr/>
          <p:nvPr/>
        </p:nvCxnSpPr>
        <p:spPr bwMode="auto">
          <a:xfrm>
            <a:off x="2137221" y="2419808"/>
            <a:ext cx="2071688" cy="1588"/>
          </a:xfrm>
          <a:prstGeom prst="straightConnector1">
            <a:avLst/>
          </a:prstGeom>
          <a:ln w="28575">
            <a:solidFill>
              <a:schemeClr val="tx1"/>
            </a:solidFill>
            <a:headEnd type="none" w="med" len="med"/>
            <a:tailEnd type="arrow"/>
          </a:ln>
        </p:spPr>
        <p:style>
          <a:lnRef idx="1">
            <a:schemeClr val="accent4"/>
          </a:lnRef>
          <a:fillRef idx="0">
            <a:schemeClr val="accent4"/>
          </a:fillRef>
          <a:effectRef idx="0">
            <a:schemeClr val="accent4"/>
          </a:effectRef>
          <a:fontRef idx="minor">
            <a:schemeClr val="tx1"/>
          </a:fontRef>
        </p:style>
      </p:cxnSp>
      <p:sp>
        <p:nvSpPr>
          <p:cNvPr id="59397" name="TextBox 13"/>
          <p:cNvSpPr txBox="1">
            <a:spLocks noChangeArrowheads="1"/>
          </p:cNvSpPr>
          <p:nvPr/>
        </p:nvSpPr>
        <p:spPr bwMode="auto">
          <a:xfrm>
            <a:off x="2422971" y="1991183"/>
            <a:ext cx="1482725" cy="400110"/>
          </a:xfrm>
          <a:prstGeom prst="rect">
            <a:avLst/>
          </a:prstGeom>
          <a:noFill/>
          <a:ln w="9525">
            <a:noFill/>
            <a:miter lim="800000"/>
            <a:headEnd/>
            <a:tailEnd/>
          </a:ln>
        </p:spPr>
        <p:txBody>
          <a:bodyPr wrap="square">
            <a:spAutoFit/>
          </a:bodyPr>
          <a:lstStyle/>
          <a:p>
            <a:pPr algn="ctr"/>
            <a:r>
              <a:rPr lang="zh-CN" altLang="en-US" sz="2000" b="1" dirty="0">
                <a:latin typeface="微软雅黑" pitchFamily="34" charset="-122"/>
                <a:ea typeface="微软雅黑" pitchFamily="34" charset="-122"/>
              </a:rPr>
              <a:t>提供原材料</a:t>
            </a:r>
            <a:endParaRPr lang="en-US" altLang="zh-CN" sz="2000" b="1" dirty="0">
              <a:latin typeface="微软雅黑" pitchFamily="34" charset="-122"/>
              <a:ea typeface="微软雅黑" pitchFamily="34" charset="-122"/>
            </a:endParaRPr>
          </a:p>
        </p:txBody>
      </p:sp>
      <p:sp>
        <p:nvSpPr>
          <p:cNvPr id="59398" name="TextBox 15"/>
          <p:cNvSpPr txBox="1">
            <a:spLocks noChangeArrowheads="1"/>
          </p:cNvSpPr>
          <p:nvPr/>
        </p:nvSpPr>
        <p:spPr bwMode="auto">
          <a:xfrm>
            <a:off x="2137221" y="2491246"/>
            <a:ext cx="2290763" cy="400110"/>
          </a:xfrm>
          <a:prstGeom prst="rect">
            <a:avLst/>
          </a:prstGeom>
          <a:noFill/>
          <a:ln w="9525">
            <a:noFill/>
            <a:miter lim="800000"/>
            <a:headEnd/>
            <a:tailEnd/>
          </a:ln>
        </p:spPr>
        <p:txBody>
          <a:bodyPr wrap="square">
            <a:spAutoFit/>
          </a:bodyPr>
          <a:lstStyle/>
          <a:p>
            <a:pPr algn="ctr"/>
            <a:endParaRPr lang="zh-CN" altLang="en-US" sz="2000" b="1" dirty="0">
              <a:latin typeface="微软雅黑" pitchFamily="34" charset="-122"/>
              <a:ea typeface="微软雅黑" pitchFamily="34" charset="-122"/>
            </a:endParaRPr>
          </a:p>
        </p:txBody>
      </p:sp>
      <p:sp>
        <p:nvSpPr>
          <p:cNvPr id="59399" name="TextBox 16"/>
          <p:cNvSpPr txBox="1">
            <a:spLocks noChangeArrowheads="1"/>
          </p:cNvSpPr>
          <p:nvPr/>
        </p:nvSpPr>
        <p:spPr bwMode="auto">
          <a:xfrm>
            <a:off x="4427984" y="1999933"/>
            <a:ext cx="3816226" cy="1070293"/>
          </a:xfrm>
          <a:prstGeom prst="rect">
            <a:avLst/>
          </a:prstGeom>
          <a:noFill/>
          <a:ln w="9525">
            <a:noFill/>
            <a:miter lim="800000"/>
            <a:headEnd/>
            <a:tailEnd/>
          </a:ln>
        </p:spPr>
        <p:txBody>
          <a:bodyPr wrap="square">
            <a:spAutoFit/>
          </a:bodyPr>
          <a:lstStyle/>
          <a:p>
            <a:pPr algn="ctr">
              <a:lnSpc>
                <a:spcPts val="2600"/>
              </a:lnSpc>
            </a:pPr>
            <a:r>
              <a:rPr lang="zh-CN" altLang="en-US" sz="2000" b="1" dirty="0">
                <a:solidFill>
                  <a:srgbClr val="FF0000"/>
                </a:solidFill>
                <a:latin typeface="微软雅黑" pitchFamily="34" charset="-122"/>
                <a:ea typeface="微软雅黑" pitchFamily="34" charset="-122"/>
              </a:rPr>
              <a:t>委托企业</a:t>
            </a:r>
            <a:r>
              <a:rPr lang="zh-CN" altLang="en-US" sz="2000" b="1" dirty="0">
                <a:latin typeface="微软雅黑" pitchFamily="34" charset="-122"/>
                <a:ea typeface="微软雅黑" pitchFamily="34" charset="-122"/>
              </a:rPr>
              <a:t>按全价计算工业总产值；</a:t>
            </a:r>
            <a:endParaRPr lang="en-US" altLang="zh-CN" sz="2000" b="1" dirty="0">
              <a:latin typeface="微软雅黑" pitchFamily="34" charset="-122"/>
              <a:ea typeface="微软雅黑" pitchFamily="34" charset="-122"/>
            </a:endParaRPr>
          </a:p>
          <a:p>
            <a:pPr algn="ctr">
              <a:lnSpc>
                <a:spcPts val="2600"/>
              </a:lnSpc>
            </a:pPr>
            <a:r>
              <a:rPr lang="zh-CN" altLang="en-US" sz="2000" b="1" dirty="0">
                <a:solidFill>
                  <a:srgbClr val="FF0000"/>
                </a:solidFill>
                <a:latin typeface="微软雅黑" pitchFamily="34" charset="-122"/>
                <a:ea typeface="微软雅黑" pitchFamily="34" charset="-122"/>
              </a:rPr>
              <a:t>加工企业</a:t>
            </a:r>
            <a:r>
              <a:rPr lang="zh-CN" altLang="en-US" sz="2000" b="1" dirty="0">
                <a:latin typeface="微软雅黑" pitchFamily="34" charset="-122"/>
                <a:ea typeface="微软雅黑" pitchFamily="34" charset="-122"/>
              </a:rPr>
              <a:t>（</a:t>
            </a:r>
            <a:r>
              <a:rPr lang="zh-CN" altLang="en-US" sz="2000" b="1" dirty="0">
                <a:solidFill>
                  <a:srgbClr val="FF0000"/>
                </a:solidFill>
                <a:latin typeface="微软雅黑" pitchFamily="34" charset="-122"/>
                <a:ea typeface="微软雅黑" pitchFamily="34" charset="-122"/>
              </a:rPr>
              <a:t>来料加工</a:t>
            </a:r>
            <a:r>
              <a:rPr lang="zh-CN" altLang="en-US" sz="2000" b="1" dirty="0">
                <a:latin typeface="微软雅黑" pitchFamily="34" charset="-122"/>
                <a:ea typeface="微软雅黑" pitchFamily="34" charset="-122"/>
              </a:rPr>
              <a:t>）</a:t>
            </a:r>
          </a:p>
          <a:p>
            <a:pPr algn="ctr">
              <a:lnSpc>
                <a:spcPts val="2600"/>
              </a:lnSpc>
            </a:pPr>
            <a:r>
              <a:rPr lang="zh-CN" altLang="en-US" sz="2000" b="1" dirty="0">
                <a:latin typeface="微软雅黑" pitchFamily="34" charset="-122"/>
                <a:ea typeface="微软雅黑" pitchFamily="34" charset="-122"/>
              </a:rPr>
              <a:t>按加工费收入计算工业产值</a:t>
            </a:r>
          </a:p>
        </p:txBody>
      </p:sp>
      <p:cxnSp>
        <p:nvCxnSpPr>
          <p:cNvPr id="19" name="直接箭头连接符 18"/>
          <p:cNvCxnSpPr/>
          <p:nvPr/>
        </p:nvCxnSpPr>
        <p:spPr bwMode="auto">
          <a:xfrm>
            <a:off x="1187896" y="2988133"/>
            <a:ext cx="2717800" cy="1792288"/>
          </a:xfrm>
          <a:prstGeom prst="straightConnector1">
            <a:avLst/>
          </a:prstGeom>
          <a:ln w="28575">
            <a:solidFill>
              <a:schemeClr val="tx1"/>
            </a:solidFill>
            <a:headEnd type="none" w="med" len="med"/>
            <a:tailEnd type="arrow"/>
          </a:ln>
        </p:spPr>
        <p:style>
          <a:lnRef idx="1">
            <a:schemeClr val="accent4"/>
          </a:lnRef>
          <a:fillRef idx="0">
            <a:schemeClr val="accent4"/>
          </a:fillRef>
          <a:effectRef idx="0">
            <a:schemeClr val="accent4"/>
          </a:effectRef>
          <a:fontRef idx="minor">
            <a:schemeClr val="tx1"/>
          </a:fontRef>
        </p:style>
      </p:cxnSp>
      <p:sp>
        <p:nvSpPr>
          <p:cNvPr id="59401" name="TextBox 19"/>
          <p:cNvSpPr txBox="1">
            <a:spLocks noChangeArrowheads="1"/>
          </p:cNvSpPr>
          <p:nvPr/>
        </p:nvSpPr>
        <p:spPr bwMode="auto">
          <a:xfrm rot="2099754">
            <a:off x="1950661" y="3566134"/>
            <a:ext cx="1876572" cy="400110"/>
          </a:xfrm>
          <a:prstGeom prst="rect">
            <a:avLst/>
          </a:prstGeom>
          <a:noFill/>
          <a:ln w="9525">
            <a:noFill/>
            <a:miter lim="800000"/>
            <a:headEnd/>
            <a:tailEnd/>
          </a:ln>
        </p:spPr>
        <p:txBody>
          <a:bodyPr wrap="square">
            <a:spAutoFit/>
          </a:bodyPr>
          <a:lstStyle/>
          <a:p>
            <a:pPr algn="ctr"/>
            <a:r>
              <a:rPr lang="zh-CN" altLang="en-US" sz="2000" b="1" dirty="0">
                <a:latin typeface="微软雅黑" pitchFamily="34" charset="-122"/>
                <a:ea typeface="微软雅黑" pitchFamily="34" charset="-122"/>
              </a:rPr>
              <a:t>不提供原材料</a:t>
            </a:r>
            <a:endParaRPr lang="en-US" altLang="zh-CN" sz="2000" b="1" dirty="0">
              <a:latin typeface="微软雅黑" pitchFamily="34" charset="-122"/>
              <a:ea typeface="微软雅黑" pitchFamily="34" charset="-122"/>
            </a:endParaRPr>
          </a:p>
        </p:txBody>
      </p:sp>
      <p:sp>
        <p:nvSpPr>
          <p:cNvPr id="59402" name="TextBox 21"/>
          <p:cNvSpPr txBox="1">
            <a:spLocks noChangeArrowheads="1"/>
          </p:cNvSpPr>
          <p:nvPr/>
        </p:nvSpPr>
        <p:spPr bwMode="auto">
          <a:xfrm>
            <a:off x="4067621" y="4468197"/>
            <a:ext cx="3960564" cy="759182"/>
          </a:xfrm>
          <a:prstGeom prst="rect">
            <a:avLst/>
          </a:prstGeom>
          <a:noFill/>
          <a:ln w="9525">
            <a:noFill/>
            <a:miter lim="800000"/>
            <a:headEnd/>
            <a:tailEnd/>
          </a:ln>
        </p:spPr>
        <p:txBody>
          <a:bodyPr wrap="square">
            <a:spAutoFit/>
          </a:bodyPr>
          <a:lstStyle/>
          <a:p>
            <a:pPr algn="ctr">
              <a:lnSpc>
                <a:spcPts val="2600"/>
              </a:lnSpc>
            </a:pPr>
            <a:r>
              <a:rPr lang="zh-CN" altLang="en-US" sz="2000" b="1" dirty="0">
                <a:solidFill>
                  <a:srgbClr val="FF0000"/>
                </a:solidFill>
                <a:latin typeface="微软雅黑" pitchFamily="34" charset="-122"/>
                <a:ea typeface="微软雅黑" pitchFamily="34" charset="-122"/>
              </a:rPr>
              <a:t>委托企业</a:t>
            </a:r>
            <a:r>
              <a:rPr lang="zh-CN" altLang="en-US" sz="2000" b="1" dirty="0">
                <a:latin typeface="微软雅黑" pitchFamily="34" charset="-122"/>
                <a:ea typeface="微软雅黑" pitchFamily="34" charset="-122"/>
              </a:rPr>
              <a:t>不计算</a:t>
            </a:r>
            <a:r>
              <a:rPr lang="zh-CN" altLang="en-US" sz="2000" b="1" dirty="0" smtClean="0">
                <a:latin typeface="微软雅黑" pitchFamily="34" charset="-122"/>
                <a:ea typeface="微软雅黑" pitchFamily="34" charset="-122"/>
              </a:rPr>
              <a:t>产值</a:t>
            </a:r>
            <a:endParaRPr lang="en-US" altLang="zh-CN" sz="2000" b="1" dirty="0" smtClean="0">
              <a:solidFill>
                <a:srgbClr val="FF0000"/>
              </a:solidFill>
              <a:latin typeface="微软雅黑" pitchFamily="34" charset="-122"/>
              <a:ea typeface="微软雅黑" pitchFamily="34" charset="-122"/>
            </a:endParaRPr>
          </a:p>
          <a:p>
            <a:pPr algn="ctr">
              <a:lnSpc>
                <a:spcPts val="2600"/>
              </a:lnSpc>
            </a:pPr>
            <a:r>
              <a:rPr lang="zh-CN" altLang="en-US" sz="2000" b="1" dirty="0" smtClean="0">
                <a:solidFill>
                  <a:srgbClr val="FF0000"/>
                </a:solidFill>
                <a:latin typeface="微软雅黑" pitchFamily="34" charset="-122"/>
                <a:ea typeface="微软雅黑" pitchFamily="34" charset="-122"/>
              </a:rPr>
              <a:t>加工</a:t>
            </a:r>
            <a:r>
              <a:rPr lang="zh-CN" altLang="en-US" sz="2000" b="1" dirty="0">
                <a:solidFill>
                  <a:srgbClr val="FF0000"/>
                </a:solidFill>
                <a:latin typeface="微软雅黑" pitchFamily="34" charset="-122"/>
                <a:ea typeface="微软雅黑" pitchFamily="34" charset="-122"/>
              </a:rPr>
              <a:t>企业</a:t>
            </a:r>
            <a:r>
              <a:rPr lang="zh-CN" altLang="en-US" sz="2000" b="1" dirty="0">
                <a:latin typeface="微软雅黑" pitchFamily="34" charset="-122"/>
                <a:ea typeface="微软雅黑" pitchFamily="34" charset="-122"/>
              </a:rPr>
              <a:t>按全价计算工业总产值</a:t>
            </a:r>
            <a:r>
              <a:rPr lang="zh-CN" altLang="en-US" sz="2000" b="1" dirty="0" smtClean="0">
                <a:latin typeface="微软雅黑" pitchFamily="34" charset="-122"/>
                <a:ea typeface="微软雅黑" pitchFamily="34" charset="-122"/>
              </a:rPr>
              <a:t>；</a:t>
            </a:r>
            <a:endParaRPr lang="en-US" altLang="zh-CN" sz="2000" b="1" dirty="0">
              <a:latin typeface="微软雅黑" pitchFamily="34" charset="-122"/>
              <a:ea typeface="微软雅黑" pitchFamily="34" charset="-122"/>
            </a:endParaRPr>
          </a:p>
        </p:txBody>
      </p:sp>
      <p:sp>
        <p:nvSpPr>
          <p:cNvPr id="12" name="TextBox 11"/>
          <p:cNvSpPr txBox="1">
            <a:spLocks noChangeArrowheads="1"/>
          </p:cNvSpPr>
          <p:nvPr/>
        </p:nvSpPr>
        <p:spPr bwMode="auto">
          <a:xfrm>
            <a:off x="443762" y="467922"/>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特殊情况</a:t>
            </a:r>
            <a:endParaRPr lang="zh-CN" altLang="en-US" sz="3600" b="1" dirty="0">
              <a:solidFill>
                <a:srgbClr val="FF0000"/>
              </a:solidFill>
              <a:latin typeface="微软雅黑" pitchFamily="34" charset="-122"/>
              <a:ea typeface="微软雅黑" pitchFamily="34" charset="-122"/>
            </a:endParaRPr>
          </a:p>
        </p:txBody>
      </p:sp>
    </p:spTree>
    <p:extLst>
      <p:ext uri="{BB962C8B-B14F-4D97-AF65-F5344CB8AC3E}">
        <p14:creationId xmlns:p14="http://schemas.microsoft.com/office/powerpoint/2010/main" val="39979114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5"/>
          <p:cNvSpPr>
            <a:spLocks noGrp="1" noChangeArrowheads="1"/>
          </p:cNvSpPr>
          <p:nvPr>
            <p:ph type="subTitle" idx="1"/>
          </p:nvPr>
        </p:nvSpPr>
        <p:spPr>
          <a:xfrm>
            <a:off x="1403648" y="2348880"/>
            <a:ext cx="6500812" cy="1000125"/>
          </a:xfrm>
          <a:noFill/>
        </p:spPr>
        <p:txBody>
          <a:bodyPr anchor="ctr">
            <a:normAutofit lnSpcReduction="10000"/>
          </a:bodyPr>
          <a:lstStyle/>
          <a:p>
            <a:pPr eaLnBrk="1" hangingPunct="1">
              <a:lnSpc>
                <a:spcPct val="130000"/>
              </a:lnSpc>
            </a:pPr>
            <a:r>
              <a:rPr lang="zh-CN" altLang="en-US" sz="4800" dirty="0" smtClean="0">
                <a:solidFill>
                  <a:srgbClr val="FF7C80"/>
                </a:solidFill>
                <a:latin typeface="华文楷体" pitchFamily="2" charset="-122"/>
                <a:ea typeface="华文彩云" pitchFamily="2" charset="-122"/>
              </a:rPr>
              <a:t>工业产品产量</a:t>
            </a:r>
            <a:endParaRPr lang="en-US" altLang="zh-CN" sz="4800" dirty="0" smtClean="0">
              <a:solidFill>
                <a:srgbClr val="FF7C80"/>
              </a:solidFill>
            </a:endParaRPr>
          </a:p>
        </p:txBody>
      </p:sp>
    </p:spTree>
    <p:extLst>
      <p:ext uri="{BB962C8B-B14F-4D97-AF65-F5344CB8AC3E}">
        <p14:creationId xmlns:p14="http://schemas.microsoft.com/office/powerpoint/2010/main" val="334874970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69" name="Group 49"/>
          <p:cNvGraphicFramePr>
            <a:graphicFrameLocks noGrp="1"/>
          </p:cNvGraphicFramePr>
          <p:nvPr/>
        </p:nvGraphicFramePr>
        <p:xfrm>
          <a:off x="928688" y="1928813"/>
          <a:ext cx="7215187" cy="4056061"/>
        </p:xfrm>
        <a:graphic>
          <a:graphicData uri="http://schemas.openxmlformats.org/drawingml/2006/table">
            <a:tbl>
              <a:tblPr/>
              <a:tblGrid>
                <a:gridCol w="1714500"/>
                <a:gridCol w="1928812"/>
                <a:gridCol w="3571875"/>
              </a:tblGrid>
              <a:tr h="96525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solidFill>
                          <a:effectLst/>
                          <a:latin typeface="微软雅黑" pitchFamily="34" charset="-122"/>
                          <a:ea typeface="微软雅黑" pitchFamily="34" charset="-122"/>
                        </a:rPr>
                        <a:t>                                                                                             </a:t>
                      </a:r>
                    </a:p>
                  </a:txBody>
                  <a:tcPr marL="91439" marR="91439" marT="45722" marB="4572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solidFill>
                          <a:effectLst/>
                          <a:latin typeface="微软雅黑" pitchFamily="34" charset="-122"/>
                          <a:ea typeface="微软雅黑" pitchFamily="34" charset="-122"/>
                        </a:rPr>
                        <a:t>表号</a:t>
                      </a:r>
                    </a:p>
                  </a:txBody>
                  <a:tcPr marL="91439" marR="91439"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solidFill>
                          <a:effectLst/>
                          <a:latin typeface="微软雅黑" pitchFamily="34" charset="-122"/>
                          <a:ea typeface="微软雅黑" pitchFamily="34" charset="-122"/>
                        </a:rPr>
                        <a:t>表名</a:t>
                      </a:r>
                    </a:p>
                  </a:txBody>
                  <a:tcPr marL="91439" marR="91439" marT="45722" marB="4572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69">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rPr>
                        <a:t>年报</a:t>
                      </a:r>
                    </a:p>
                  </a:txBody>
                  <a:tcPr marL="91439" marR="91439" marT="45722" marB="4572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zh-CN"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rPr>
                        <a:t>B604-1</a:t>
                      </a:r>
                      <a:endParaRPr kumimoji="0" lang="zh-CN" altLang="en-US"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endParaRPr>
                    </a:p>
                  </a:txBody>
                  <a:tcPr marL="91439" marR="91439"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kern="1200" cap="none" normalizeH="0" baseline="0" dirty="0" smtClean="0">
                          <a:ln>
                            <a:noFill/>
                          </a:ln>
                          <a:solidFill>
                            <a:schemeClr val="tx1">
                              <a:lumMod val="95000"/>
                              <a:lumOff val="5000"/>
                            </a:schemeClr>
                          </a:solidFill>
                          <a:effectLst/>
                          <a:latin typeface="微软雅黑" pitchFamily="34" charset="-122"/>
                          <a:ea typeface="微软雅黑" pitchFamily="34" charset="-122"/>
                          <a:cs typeface="+mn-cs"/>
                        </a:rPr>
                        <a:t>工业总产值、</a:t>
                      </a:r>
                      <a:endParaRPr kumimoji="0" lang="en-US" altLang="zh-CN" sz="2800" b="1" i="0" u="none" strike="noStrike" kern="1200" cap="none" normalizeH="0" baseline="0" dirty="0" smtClean="0">
                        <a:ln>
                          <a:noFill/>
                        </a:ln>
                        <a:solidFill>
                          <a:schemeClr val="tx1">
                            <a:lumMod val="95000"/>
                            <a:lumOff val="5000"/>
                          </a:schemeClr>
                        </a:solidFill>
                        <a:effectLst/>
                        <a:latin typeface="微软雅黑" pitchFamily="34" charset="-122"/>
                        <a:ea typeface="微软雅黑" pitchFamily="34" charset="-122"/>
                        <a:cs typeface="+mn-cs"/>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kern="1200" cap="none" normalizeH="0" baseline="0" dirty="0" smtClean="0">
                          <a:ln>
                            <a:noFill/>
                          </a:ln>
                          <a:solidFill>
                            <a:schemeClr val="tx1">
                              <a:lumMod val="95000"/>
                              <a:lumOff val="5000"/>
                            </a:schemeClr>
                          </a:solidFill>
                          <a:effectLst/>
                          <a:latin typeface="微软雅黑" pitchFamily="34" charset="-122"/>
                          <a:ea typeface="微软雅黑" pitchFamily="34" charset="-122"/>
                          <a:cs typeface="+mn-cs"/>
                        </a:rPr>
                        <a:t>主要产品产量及产值</a:t>
                      </a:r>
                    </a:p>
                  </a:txBody>
                  <a:tcPr marL="91439" marR="91439" marT="45722" marB="4572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69">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rPr>
                        <a:t>月报</a:t>
                      </a:r>
                    </a:p>
                  </a:txBody>
                  <a:tcPr marL="91439" marR="91439" marT="45722" marB="4572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zh-CN"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rPr>
                        <a:t>B204-1</a:t>
                      </a:r>
                      <a:endParaRPr kumimoji="0" lang="zh-CN" altLang="en-US"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endParaRPr>
                    </a:p>
                  </a:txBody>
                  <a:tcPr marL="91439" marR="91439"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lang="zh-CN" altLang="en-US" sz="2800" b="1" dirty="0" smtClean="0">
                          <a:solidFill>
                            <a:schemeClr val="tx1">
                              <a:lumMod val="95000"/>
                              <a:lumOff val="5000"/>
                            </a:schemeClr>
                          </a:solidFill>
                          <a:latin typeface="微软雅黑" pitchFamily="34" charset="-122"/>
                          <a:ea typeface="微软雅黑" pitchFamily="34" charset="-122"/>
                        </a:rPr>
                        <a:t>工业产销总值及</a:t>
                      </a:r>
                      <a:endParaRPr lang="en-US" altLang="zh-CN" sz="2800" b="1" dirty="0" smtClean="0">
                        <a:solidFill>
                          <a:schemeClr val="tx1">
                            <a:lumMod val="95000"/>
                            <a:lumOff val="5000"/>
                          </a:schemeClr>
                        </a:solidFill>
                        <a:latin typeface="微软雅黑" pitchFamily="34" charset="-122"/>
                        <a:ea typeface="微软雅黑" pitchFamily="34" charset="-122"/>
                      </a:endParaRPr>
                    </a:p>
                    <a:p>
                      <a:pPr marL="0" marR="0" lvl="0" indent="0" algn="ctr" defTabSz="914400" rtl="0" eaLnBrk="0" fontAlgn="base" latinLnBrk="0" hangingPunct="0">
                        <a:lnSpc>
                          <a:spcPct val="100000"/>
                        </a:lnSpc>
                        <a:spcBef>
                          <a:spcPct val="20000"/>
                        </a:spcBef>
                        <a:spcAft>
                          <a:spcPct val="0"/>
                        </a:spcAft>
                        <a:buClrTx/>
                        <a:buSzTx/>
                        <a:buFontTx/>
                        <a:buNone/>
                        <a:tabLst/>
                      </a:pPr>
                      <a:r>
                        <a:rPr lang="zh-CN" altLang="en-US" sz="2800" b="1" dirty="0" smtClean="0">
                          <a:solidFill>
                            <a:schemeClr val="tx1">
                              <a:lumMod val="95000"/>
                              <a:lumOff val="5000"/>
                            </a:schemeClr>
                          </a:solidFill>
                          <a:latin typeface="微软雅黑" pitchFamily="34" charset="-122"/>
                          <a:ea typeface="微软雅黑" pitchFamily="34" charset="-122"/>
                        </a:rPr>
                        <a:t>主要产品产量</a:t>
                      </a:r>
                      <a:endParaRPr kumimoji="0" lang="zh-CN" altLang="en-US"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endParaRPr>
                    </a:p>
                  </a:txBody>
                  <a:tcPr marL="91439" marR="91439" marT="45722" marB="4572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269">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rPr>
                        <a:t>季报</a:t>
                      </a:r>
                    </a:p>
                  </a:txBody>
                  <a:tcPr marL="91439" marR="91439" marT="45722" marB="4572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zh-CN"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rPr>
                        <a:t>B204-2</a:t>
                      </a:r>
                      <a:endParaRPr kumimoji="0" lang="zh-CN" altLang="en-US"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endParaRPr>
                    </a:p>
                  </a:txBody>
                  <a:tcPr marL="91439" marR="91439" marT="45722" marB="4572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rPr>
                        <a:t>主要工业产品</a:t>
                      </a:r>
                      <a:endParaRPr kumimoji="0" lang="en-US" altLang="zh-CN"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zh-CN" altLang="en-US" sz="2800" b="1" i="0" u="none" strike="noStrike" cap="none" normalizeH="0" baseline="0" dirty="0" smtClean="0">
                          <a:ln>
                            <a:noFill/>
                          </a:ln>
                          <a:solidFill>
                            <a:schemeClr val="tx1">
                              <a:lumMod val="95000"/>
                              <a:lumOff val="5000"/>
                            </a:schemeClr>
                          </a:solidFill>
                          <a:effectLst/>
                          <a:latin typeface="微软雅黑" pitchFamily="34" charset="-122"/>
                          <a:ea typeface="微软雅黑" pitchFamily="34" charset="-122"/>
                        </a:rPr>
                        <a:t>销售与库存</a:t>
                      </a:r>
                    </a:p>
                  </a:txBody>
                  <a:tcPr marL="91439" marR="91439" marT="45722" marB="4572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TextBox 3"/>
          <p:cNvSpPr txBox="1">
            <a:spLocks noChangeArrowheads="1"/>
          </p:cNvSpPr>
          <p:nvPr/>
        </p:nvSpPr>
        <p:spPr bwMode="auto">
          <a:xfrm>
            <a:off x="443762" y="467922"/>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涉及</a:t>
            </a:r>
            <a:r>
              <a:rPr lang="zh-CN" altLang="en-US" sz="3600" b="1" dirty="0">
                <a:solidFill>
                  <a:srgbClr val="FF0000"/>
                </a:solidFill>
                <a:latin typeface="微软雅黑" pitchFamily="34" charset="-122"/>
                <a:ea typeface="微软雅黑" pitchFamily="34" charset="-122"/>
              </a:rPr>
              <a:t>产品产量的相关报表</a:t>
            </a:r>
          </a:p>
        </p:txBody>
      </p:sp>
    </p:spTree>
    <p:extLst>
      <p:ext uri="{BB962C8B-B14F-4D97-AF65-F5344CB8AC3E}">
        <p14:creationId xmlns:p14="http://schemas.microsoft.com/office/powerpoint/2010/main" val="2309791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857625" y="642938"/>
            <a:ext cx="1830388" cy="523875"/>
          </a:xfrm>
          <a:prstGeom prst="rect">
            <a:avLst/>
          </a:prstGeom>
        </p:spPr>
        <p:txBody>
          <a:bodyPr wrap="none">
            <a:spAutoFit/>
          </a:bodyPr>
          <a:lstStyle/>
          <a:p>
            <a:pPr>
              <a:defRPr/>
            </a:pPr>
            <a:r>
              <a:rPr lang="en-US" altLang="zh-CN" sz="2800" b="1" dirty="0">
                <a:solidFill>
                  <a:schemeClr val="tx1">
                    <a:lumMod val="95000"/>
                    <a:lumOff val="5000"/>
                  </a:schemeClr>
                </a:solidFill>
                <a:latin typeface="微软雅黑" pitchFamily="34" charset="-122"/>
                <a:ea typeface="微软雅黑" pitchFamily="34" charset="-122"/>
              </a:rPr>
              <a:t>B604-1</a:t>
            </a:r>
            <a:r>
              <a:rPr lang="zh-CN" altLang="en-US" sz="2800" b="1" dirty="0">
                <a:solidFill>
                  <a:schemeClr val="tx1">
                    <a:lumMod val="95000"/>
                    <a:lumOff val="5000"/>
                  </a:schemeClr>
                </a:solidFill>
                <a:latin typeface="微软雅黑" pitchFamily="34" charset="-122"/>
                <a:ea typeface="微软雅黑" pitchFamily="34" charset="-122"/>
              </a:rPr>
              <a:t>表</a:t>
            </a:r>
            <a:endParaRPr lang="zh-CN" altLang="en-US" sz="2800" dirty="0"/>
          </a:p>
        </p:txBody>
      </p:sp>
      <p:pic>
        <p:nvPicPr>
          <p:cNvPr id="1536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43063" y="1357313"/>
            <a:ext cx="6248400" cy="517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a:spLocks noChangeArrowheads="1"/>
          </p:cNvSpPr>
          <p:nvPr/>
        </p:nvSpPr>
        <p:spPr bwMode="auto">
          <a:xfrm>
            <a:off x="443762" y="467922"/>
            <a:ext cx="4714875" cy="646112"/>
          </a:xfrm>
          <a:prstGeom prst="rect">
            <a:avLst/>
          </a:prstGeom>
          <a:noFill/>
          <a:ln w="9525">
            <a:noFill/>
            <a:miter lim="800000"/>
            <a:headEnd/>
            <a:tailEnd/>
          </a:ln>
        </p:spPr>
        <p:txBody>
          <a:bodyPr>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年报表式</a:t>
            </a:r>
            <a:endParaRPr lang="zh-CN" altLang="en-US" sz="3600" b="1" dirty="0">
              <a:solidFill>
                <a:srgbClr val="FF0000"/>
              </a:solidFill>
              <a:latin typeface="微软雅黑" pitchFamily="34" charset="-122"/>
              <a:ea typeface="微软雅黑" pitchFamily="34" charset="-122"/>
            </a:endParaRPr>
          </a:p>
        </p:txBody>
      </p:sp>
      <p:sp>
        <p:nvSpPr>
          <p:cNvPr id="5" name="标题 1"/>
          <p:cNvSpPr txBox="1">
            <a:spLocks/>
          </p:cNvSpPr>
          <p:nvPr/>
        </p:nvSpPr>
        <p:spPr>
          <a:xfrm>
            <a:off x="-3188" y="6130302"/>
            <a:ext cx="2123728" cy="7647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2800" dirty="0" smtClean="0">
                <a:solidFill>
                  <a:schemeClr val="bg1">
                    <a:lumMod val="85000"/>
                  </a:schemeClr>
                </a:solidFill>
                <a:ea typeface="黑体" pitchFamily="49" charset="-122"/>
              </a:rPr>
              <a:t>P29</a:t>
            </a:r>
            <a:endParaRPr lang="zh-CN" altLang="en-US" sz="2800" dirty="0" smtClean="0">
              <a:solidFill>
                <a:schemeClr val="bg1">
                  <a:lumMod val="85000"/>
                </a:schemeClr>
              </a:solidFill>
            </a:endParaRPr>
          </a:p>
        </p:txBody>
      </p:sp>
    </p:spTree>
    <p:extLst>
      <p:ext uri="{BB962C8B-B14F-4D97-AF65-F5344CB8AC3E}">
        <p14:creationId xmlns:p14="http://schemas.microsoft.com/office/powerpoint/2010/main" val="7442870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内容占位符 2"/>
          <p:cNvSpPr>
            <a:spLocks noGrp="1"/>
          </p:cNvSpPr>
          <p:nvPr>
            <p:ph idx="1"/>
          </p:nvPr>
        </p:nvSpPr>
        <p:spPr>
          <a:xfrm>
            <a:off x="323528" y="1600200"/>
            <a:ext cx="8424936" cy="4525963"/>
          </a:xfrm>
        </p:spPr>
        <p:txBody>
          <a:bodyPr>
            <a:normAutofit/>
          </a:bodyPr>
          <a:lstStyle/>
          <a:p>
            <a:r>
              <a:rPr lang="zh-CN" altLang="en-US" sz="2800" b="1" dirty="0" smtClean="0">
                <a:solidFill>
                  <a:srgbClr val="FF0000"/>
                </a:solidFill>
                <a:latin typeface="微软雅黑" pitchFamily="34" charset="-122"/>
                <a:ea typeface="微软雅黑" pitchFamily="34" charset="-122"/>
              </a:rPr>
              <a:t>产品产量</a:t>
            </a:r>
            <a:r>
              <a:rPr lang="zh-CN" altLang="en-US" sz="2800" dirty="0" smtClean="0">
                <a:latin typeface="微软雅黑" pitchFamily="34" charset="-122"/>
                <a:ea typeface="微软雅黑" pitchFamily="34" charset="-122"/>
              </a:rPr>
              <a:t>：</a:t>
            </a:r>
            <a:r>
              <a:rPr lang="zh-CN" altLang="zh-CN" sz="2800" dirty="0" smtClean="0">
                <a:latin typeface="微软雅黑" pitchFamily="34" charset="-122"/>
                <a:ea typeface="微软雅黑" pitchFamily="34" charset="-122"/>
              </a:rPr>
              <a:t>指工业企业在报告期内生产的并符合产品质量要求的实物数量，包括商品量和自用量两部分。</a:t>
            </a:r>
            <a:endParaRPr lang="en-US" altLang="zh-CN" sz="2800" dirty="0" smtClean="0">
              <a:latin typeface="微软雅黑" pitchFamily="34" charset="-122"/>
              <a:ea typeface="微软雅黑" pitchFamily="34" charset="-122"/>
            </a:endParaRPr>
          </a:p>
          <a:p>
            <a:endParaRPr lang="en-US" altLang="zh-CN" sz="2800" dirty="0">
              <a:latin typeface="微软雅黑" pitchFamily="34" charset="-122"/>
              <a:ea typeface="微软雅黑" pitchFamily="34" charset="-122"/>
            </a:endParaRPr>
          </a:p>
          <a:p>
            <a:r>
              <a:rPr lang="zh-CN" altLang="en-US" sz="2800" b="1" dirty="0" smtClean="0">
                <a:solidFill>
                  <a:srgbClr val="FF0000"/>
                </a:solidFill>
                <a:latin typeface="微软雅黑" pitchFamily="34" charset="-122"/>
                <a:ea typeface="微软雅黑" pitchFamily="34" charset="-122"/>
              </a:rPr>
              <a:t>中间产品产量</a:t>
            </a:r>
            <a:r>
              <a:rPr lang="zh-CN" altLang="en-US" sz="2800" b="1" dirty="0" smtClean="0">
                <a:latin typeface="微软雅黑" pitchFamily="34" charset="-122"/>
                <a:ea typeface="微软雅黑" pitchFamily="34" charset="-122"/>
              </a:rPr>
              <a:t>：</a:t>
            </a:r>
            <a:r>
              <a:rPr lang="zh-CN" altLang="en-US" sz="2800" dirty="0">
                <a:latin typeface="微软雅黑" pitchFamily="34" charset="-122"/>
                <a:ea typeface="微软雅黑" pitchFamily="34" charset="-122"/>
              </a:rPr>
              <a:t>作为</a:t>
            </a:r>
            <a:r>
              <a:rPr lang="zh-CN" altLang="en-US" sz="2800" dirty="0">
                <a:solidFill>
                  <a:srgbClr val="FF0000"/>
                </a:solidFill>
                <a:latin typeface="微软雅黑" pitchFamily="34" charset="-122"/>
                <a:ea typeface="微软雅黑" pitchFamily="34" charset="-122"/>
              </a:rPr>
              <a:t>能源</a:t>
            </a:r>
            <a:r>
              <a:rPr lang="zh-CN" altLang="en-US" sz="2800" dirty="0">
                <a:latin typeface="微软雅黑" pitchFamily="34" charset="-122"/>
                <a:ea typeface="微软雅黑" pitchFamily="34" charset="-122"/>
              </a:rPr>
              <a:t>或</a:t>
            </a:r>
            <a:r>
              <a:rPr lang="zh-CN" altLang="en-US" sz="2800" dirty="0">
                <a:solidFill>
                  <a:srgbClr val="FF0000"/>
                </a:solidFill>
                <a:latin typeface="微软雅黑" pitchFamily="34" charset="-122"/>
                <a:ea typeface="微软雅黑" pitchFamily="34" charset="-122"/>
              </a:rPr>
              <a:t>原材料</a:t>
            </a:r>
            <a:r>
              <a:rPr lang="zh-CN" altLang="en-US" sz="2800" dirty="0">
                <a:latin typeface="微软雅黑" pitchFamily="34" charset="-122"/>
                <a:ea typeface="微软雅黑" pitchFamily="34" charset="-122"/>
              </a:rPr>
              <a:t>自用于本企业其他生产环节，而非对外销售的产品数量</a:t>
            </a:r>
            <a:r>
              <a:rPr lang="zh-CN" altLang="en-US" sz="2800" dirty="0" smtClean="0">
                <a:latin typeface="微软雅黑" pitchFamily="34" charset="-122"/>
                <a:ea typeface="微软雅黑" pitchFamily="34" charset="-122"/>
              </a:rPr>
              <a:t>。</a:t>
            </a:r>
            <a:endParaRPr lang="en-US" altLang="zh-CN" sz="2800" dirty="0" smtClean="0">
              <a:latin typeface="微软雅黑" pitchFamily="34" charset="-122"/>
              <a:ea typeface="微软雅黑" pitchFamily="34" charset="-122"/>
            </a:endParaRPr>
          </a:p>
          <a:p>
            <a:pPr marL="0" indent="0">
              <a:buNone/>
            </a:pPr>
            <a:r>
              <a:rPr lang="en-US" altLang="zh-CN" sz="2800" dirty="0" smtClean="0">
                <a:solidFill>
                  <a:schemeClr val="bg1">
                    <a:lumMod val="50000"/>
                  </a:schemeClr>
                </a:solidFill>
                <a:latin typeface="微软雅黑" pitchFamily="34" charset="-122"/>
                <a:ea typeface="微软雅黑" pitchFamily="34" charset="-122"/>
              </a:rPr>
              <a:t>· </a:t>
            </a:r>
            <a:r>
              <a:rPr lang="zh-CN" altLang="en-US" sz="2800" dirty="0">
                <a:solidFill>
                  <a:schemeClr val="bg1">
                    <a:lumMod val="50000"/>
                  </a:schemeClr>
                </a:solidFill>
                <a:latin typeface="微软雅黑" pitchFamily="34" charset="-122"/>
                <a:ea typeface="微软雅黑" pitchFamily="34" charset="-122"/>
              </a:rPr>
              <a:t>中间产品算入产量，不算产值</a:t>
            </a:r>
            <a:r>
              <a:rPr lang="zh-CN" altLang="en-US" sz="2800" dirty="0" smtClean="0">
                <a:solidFill>
                  <a:schemeClr val="bg1">
                    <a:lumMod val="50000"/>
                  </a:schemeClr>
                </a:solidFill>
                <a:latin typeface="微软雅黑" pitchFamily="34" charset="-122"/>
                <a:ea typeface="微软雅黑" pitchFamily="34" charset="-122"/>
              </a:rPr>
              <a:t>。</a:t>
            </a:r>
            <a:endParaRPr lang="en-US" altLang="zh-CN" sz="2800" dirty="0" smtClean="0">
              <a:solidFill>
                <a:schemeClr val="bg1">
                  <a:lumMod val="50000"/>
                </a:schemeClr>
              </a:solidFill>
              <a:latin typeface="微软雅黑" pitchFamily="34" charset="-122"/>
              <a:ea typeface="微软雅黑" pitchFamily="34" charset="-122"/>
            </a:endParaRPr>
          </a:p>
          <a:p>
            <a:pPr marL="0" indent="0">
              <a:buNone/>
            </a:pPr>
            <a:r>
              <a:rPr lang="en-US" altLang="zh-CN" sz="2800" dirty="0" smtClean="0">
                <a:solidFill>
                  <a:schemeClr val="bg1">
                    <a:lumMod val="50000"/>
                  </a:schemeClr>
                </a:solidFill>
                <a:latin typeface="微软雅黑" pitchFamily="34" charset="-122"/>
                <a:ea typeface="微软雅黑" pitchFamily="34" charset="-122"/>
              </a:rPr>
              <a:t>· </a:t>
            </a:r>
            <a:r>
              <a:rPr lang="zh-CN" altLang="en-US" sz="2800" dirty="0" smtClean="0">
                <a:solidFill>
                  <a:schemeClr val="bg1">
                    <a:lumMod val="50000"/>
                  </a:schemeClr>
                </a:solidFill>
                <a:latin typeface="微软雅黑" pitchFamily="34" charset="-122"/>
                <a:ea typeface="微软雅黑" pitchFamily="34" charset="-122"/>
              </a:rPr>
              <a:t>自制</a:t>
            </a:r>
            <a:r>
              <a:rPr lang="zh-CN" altLang="en-US" sz="2800" dirty="0">
                <a:solidFill>
                  <a:schemeClr val="bg1">
                    <a:lumMod val="50000"/>
                  </a:schemeClr>
                </a:solidFill>
                <a:latin typeface="微软雅黑" pitchFamily="34" charset="-122"/>
                <a:ea typeface="微软雅黑" pitchFamily="34" charset="-122"/>
              </a:rPr>
              <a:t>设备属于最终产品，计入产品产量，计算最终产品产值，也计入工业</a:t>
            </a:r>
            <a:r>
              <a:rPr lang="zh-CN" altLang="en-US" sz="2800" dirty="0" smtClean="0">
                <a:solidFill>
                  <a:schemeClr val="bg1">
                    <a:lumMod val="50000"/>
                  </a:schemeClr>
                </a:solidFill>
                <a:latin typeface="微软雅黑" pitchFamily="34" charset="-122"/>
                <a:ea typeface="微软雅黑" pitchFamily="34" charset="-122"/>
              </a:rPr>
              <a:t>总产值。（按成本价计入产值）</a:t>
            </a:r>
            <a:endParaRPr lang="en-US" altLang="zh-CN" sz="2800" dirty="0" smtClean="0">
              <a:latin typeface="微软雅黑" pitchFamily="34" charset="-122"/>
              <a:ea typeface="微软雅黑" pitchFamily="34" charset="-122"/>
            </a:endParaRPr>
          </a:p>
          <a:p>
            <a:pPr marL="0" indent="0">
              <a:lnSpc>
                <a:spcPct val="80000"/>
              </a:lnSpc>
              <a:buNone/>
            </a:pPr>
            <a:endParaRPr lang="zh-CN" altLang="en-US" sz="3000" dirty="0" smtClean="0">
              <a:latin typeface="微软雅黑" pitchFamily="34" charset="-122"/>
              <a:ea typeface="微软雅黑" pitchFamily="34" charset="-122"/>
            </a:endParaRPr>
          </a:p>
        </p:txBody>
      </p:sp>
      <p:sp>
        <p:nvSpPr>
          <p:cNvPr id="3" name="TextBox 2"/>
          <p:cNvSpPr txBox="1">
            <a:spLocks noChangeArrowheads="1"/>
          </p:cNvSpPr>
          <p:nvPr/>
        </p:nvSpPr>
        <p:spPr bwMode="auto">
          <a:xfrm>
            <a:off x="443762" y="467922"/>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指标解释</a:t>
            </a:r>
            <a:endParaRPr lang="zh-CN" altLang="en-US" sz="3600" b="1" dirty="0">
              <a:solidFill>
                <a:srgbClr val="FF0000"/>
              </a:solidFill>
              <a:latin typeface="微软雅黑" pitchFamily="34" charset="-122"/>
              <a:ea typeface="微软雅黑" pitchFamily="34" charset="-122"/>
            </a:endParaRPr>
          </a:p>
        </p:txBody>
      </p:sp>
      <p:sp>
        <p:nvSpPr>
          <p:cNvPr id="4" name="标题 1"/>
          <p:cNvSpPr txBox="1">
            <a:spLocks/>
          </p:cNvSpPr>
          <p:nvPr/>
        </p:nvSpPr>
        <p:spPr>
          <a:xfrm>
            <a:off x="-3188" y="6130302"/>
            <a:ext cx="2123728" cy="7647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2800" dirty="0" smtClean="0">
                <a:solidFill>
                  <a:schemeClr val="bg1">
                    <a:lumMod val="85000"/>
                  </a:schemeClr>
                </a:solidFill>
                <a:ea typeface="黑体" pitchFamily="49" charset="-122"/>
              </a:rPr>
              <a:t>P127</a:t>
            </a:r>
            <a:r>
              <a:rPr lang="zh-CN" altLang="en-US" sz="2800" dirty="0" smtClean="0">
                <a:solidFill>
                  <a:schemeClr val="bg1">
                    <a:lumMod val="85000"/>
                  </a:schemeClr>
                </a:solidFill>
                <a:ea typeface="黑体" pitchFamily="49" charset="-122"/>
              </a:rPr>
              <a:t>、</a:t>
            </a:r>
            <a:r>
              <a:rPr lang="en-US" altLang="zh-CN" sz="2800" dirty="0" smtClean="0">
                <a:solidFill>
                  <a:schemeClr val="bg1">
                    <a:lumMod val="85000"/>
                  </a:schemeClr>
                </a:solidFill>
                <a:ea typeface="黑体" pitchFamily="49" charset="-122"/>
              </a:rPr>
              <a:t>128</a:t>
            </a:r>
            <a:endParaRPr lang="zh-CN" altLang="en-US" sz="2800" dirty="0" smtClean="0">
              <a:solidFill>
                <a:schemeClr val="bg1">
                  <a:lumMod val="85000"/>
                </a:schemeClr>
              </a:solidFill>
            </a:endParaRPr>
          </a:p>
        </p:txBody>
      </p:sp>
    </p:spTree>
    <p:extLst>
      <p:ext uri="{BB962C8B-B14F-4D97-AF65-F5344CB8AC3E}">
        <p14:creationId xmlns:p14="http://schemas.microsoft.com/office/powerpoint/2010/main" val="20259858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内容占位符 2"/>
          <p:cNvSpPr>
            <a:spLocks noGrp="1"/>
          </p:cNvSpPr>
          <p:nvPr>
            <p:ph idx="1"/>
          </p:nvPr>
        </p:nvSpPr>
        <p:spPr>
          <a:xfrm>
            <a:off x="611560" y="1628800"/>
            <a:ext cx="8229600" cy="4525963"/>
          </a:xfrm>
        </p:spPr>
        <p:txBody>
          <a:bodyPr>
            <a:normAutofit lnSpcReduction="10000"/>
          </a:bodyPr>
          <a:lstStyle/>
          <a:p>
            <a:pPr>
              <a:lnSpc>
                <a:spcPct val="170000"/>
              </a:lnSpc>
              <a:buFont typeface="Arial" charset="0"/>
              <a:buNone/>
            </a:pPr>
            <a:r>
              <a:rPr lang="zh-CN" altLang="en-US" sz="2800" b="1" dirty="0" smtClean="0">
                <a:solidFill>
                  <a:srgbClr val="FF0000"/>
                </a:solidFill>
                <a:latin typeface="微软雅黑" pitchFamily="34" charset="-122"/>
                <a:ea typeface="微软雅黑" pitchFamily="34" charset="-122"/>
              </a:rPr>
              <a:t>最终产品产值 </a:t>
            </a:r>
            <a:r>
              <a:rPr lang="zh-CN" altLang="en-US" sz="2800" b="1" dirty="0" smtClean="0">
                <a:latin typeface="微软雅黑" pitchFamily="34" charset="-122"/>
                <a:ea typeface="微软雅黑" pitchFamily="34" charset="-122"/>
              </a:rPr>
              <a:t>  </a:t>
            </a:r>
            <a:endParaRPr lang="en-US" altLang="zh-CN" sz="2800" b="1" dirty="0" smtClean="0">
              <a:latin typeface="微软雅黑" pitchFamily="34" charset="-122"/>
              <a:ea typeface="微软雅黑" pitchFamily="34" charset="-122"/>
            </a:endParaRPr>
          </a:p>
          <a:p>
            <a:pPr>
              <a:lnSpc>
                <a:spcPct val="170000"/>
              </a:lnSpc>
            </a:pPr>
            <a:r>
              <a:rPr lang="zh-CN" altLang="en-US" sz="2800" dirty="0" smtClean="0">
                <a:latin typeface="微软雅黑" pitchFamily="34" charset="-122"/>
                <a:ea typeface="微软雅黑" pitchFamily="34" charset="-122"/>
              </a:rPr>
              <a:t>仅包含最终产品价值，不包括自产自用产品价值</a:t>
            </a:r>
            <a:endParaRPr lang="en-US" altLang="zh-CN" sz="2800" dirty="0" smtClean="0">
              <a:latin typeface="微软雅黑" pitchFamily="34" charset="-122"/>
              <a:ea typeface="微软雅黑" pitchFamily="34" charset="-122"/>
            </a:endParaRPr>
          </a:p>
          <a:p>
            <a:pPr>
              <a:lnSpc>
                <a:spcPct val="170000"/>
              </a:lnSpc>
            </a:pPr>
            <a:r>
              <a:rPr lang="zh-CN" altLang="en-US" sz="2800" b="1" dirty="0" smtClean="0">
                <a:latin typeface="微软雅黑" pitchFamily="34" charset="-122"/>
                <a:ea typeface="微软雅黑" pitchFamily="34" charset="-122"/>
              </a:rPr>
              <a:t>最终产品产值</a:t>
            </a:r>
            <a:r>
              <a:rPr lang="en-US" altLang="zh-CN" sz="2800" b="1" dirty="0" smtClean="0">
                <a:latin typeface="微软雅黑" pitchFamily="34" charset="-122"/>
                <a:ea typeface="微软雅黑" pitchFamily="34" charset="-122"/>
              </a:rPr>
              <a:t>=</a:t>
            </a:r>
            <a:r>
              <a:rPr lang="zh-CN" altLang="en-US" sz="2800" dirty="0" smtClean="0">
                <a:latin typeface="微软雅黑" pitchFamily="34" charset="-122"/>
                <a:ea typeface="微软雅黑" pitchFamily="34" charset="-122"/>
              </a:rPr>
              <a:t>最终产品产量*产品实际销售平均单价</a:t>
            </a:r>
            <a:endParaRPr lang="en-US" altLang="zh-CN" sz="2800" dirty="0" smtClean="0">
              <a:latin typeface="微软雅黑" pitchFamily="34" charset="-122"/>
              <a:ea typeface="微软雅黑" pitchFamily="34" charset="-122"/>
            </a:endParaRPr>
          </a:p>
          <a:p>
            <a:pPr>
              <a:lnSpc>
                <a:spcPct val="170000"/>
              </a:lnSpc>
            </a:pPr>
            <a:r>
              <a:rPr lang="zh-CN" altLang="en-US" sz="2800" dirty="0" smtClean="0">
                <a:latin typeface="微软雅黑" pitchFamily="34" charset="-122"/>
                <a:ea typeface="微软雅黑" pitchFamily="34" charset="-122"/>
              </a:rPr>
              <a:t>产品实际销售平均单价不含应交增值税（销项税额）</a:t>
            </a:r>
          </a:p>
          <a:p>
            <a:endParaRPr lang="zh-CN" altLang="en-US" sz="2800" dirty="0" smtClean="0">
              <a:latin typeface="微软雅黑" pitchFamily="34" charset="-122"/>
              <a:ea typeface="微软雅黑" pitchFamily="34" charset="-122"/>
            </a:endParaRPr>
          </a:p>
          <a:p>
            <a:endParaRPr lang="zh-CN" altLang="en-US" sz="2800" dirty="0" smtClean="0">
              <a:latin typeface="微软雅黑" pitchFamily="34" charset="-122"/>
              <a:ea typeface="微软雅黑" pitchFamily="34" charset="-122"/>
            </a:endParaRPr>
          </a:p>
        </p:txBody>
      </p:sp>
      <p:sp>
        <p:nvSpPr>
          <p:cNvPr id="3" name="TextBox 2"/>
          <p:cNvSpPr txBox="1">
            <a:spLocks noChangeArrowheads="1"/>
          </p:cNvSpPr>
          <p:nvPr/>
        </p:nvSpPr>
        <p:spPr bwMode="auto">
          <a:xfrm>
            <a:off x="443762" y="467922"/>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指标解释</a:t>
            </a:r>
            <a:endParaRPr lang="zh-CN" altLang="en-US" sz="3600" b="1" dirty="0">
              <a:solidFill>
                <a:srgbClr val="FF0000"/>
              </a:solidFill>
              <a:latin typeface="微软雅黑" pitchFamily="34" charset="-122"/>
              <a:ea typeface="微软雅黑" pitchFamily="34" charset="-122"/>
            </a:endParaRPr>
          </a:p>
        </p:txBody>
      </p:sp>
      <p:sp>
        <p:nvSpPr>
          <p:cNvPr id="4" name="标题 1"/>
          <p:cNvSpPr txBox="1">
            <a:spLocks/>
          </p:cNvSpPr>
          <p:nvPr/>
        </p:nvSpPr>
        <p:spPr>
          <a:xfrm>
            <a:off x="-3188" y="6130302"/>
            <a:ext cx="2123728" cy="7647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2800" dirty="0" smtClean="0">
                <a:solidFill>
                  <a:schemeClr val="bg1">
                    <a:lumMod val="85000"/>
                  </a:schemeClr>
                </a:solidFill>
                <a:ea typeface="黑体" pitchFamily="49" charset="-122"/>
              </a:rPr>
              <a:t>P128</a:t>
            </a:r>
            <a:endParaRPr lang="zh-CN" altLang="en-US" sz="2800" dirty="0" smtClean="0">
              <a:solidFill>
                <a:schemeClr val="bg1">
                  <a:lumMod val="85000"/>
                </a:schemeClr>
              </a:solidFill>
            </a:endParaRPr>
          </a:p>
        </p:txBody>
      </p:sp>
    </p:spTree>
    <p:extLst>
      <p:ext uri="{BB962C8B-B14F-4D97-AF65-F5344CB8AC3E}">
        <p14:creationId xmlns:p14="http://schemas.microsoft.com/office/powerpoint/2010/main" val="22514348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p:cNvSpPr txBox="1">
            <a:spLocks noChangeArrowheads="1"/>
          </p:cNvSpPr>
          <p:nvPr/>
        </p:nvSpPr>
        <p:spPr>
          <a:xfrm>
            <a:off x="542173" y="1501353"/>
            <a:ext cx="7702550" cy="54022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20000"/>
              </a:lnSpc>
              <a:buFont typeface="Arial" charset="0"/>
              <a:buNone/>
            </a:pPr>
            <a:r>
              <a:rPr lang="zh-CN" altLang="en-US" sz="2800" dirty="0" smtClean="0">
                <a:latin typeface="微软雅黑" pitchFamily="34" charset="-122"/>
                <a:ea typeface="微软雅黑" pitchFamily="34" charset="-122"/>
              </a:rPr>
              <a:t>例：某钢铁企业购进生铁，先加工成粗钢，再进一步加工成钢材，应如何填报产值和产量？</a:t>
            </a:r>
            <a:endParaRPr lang="en-US" altLang="zh-CN" sz="2800" dirty="0" smtClean="0">
              <a:latin typeface="微软雅黑" pitchFamily="34" charset="-122"/>
              <a:ea typeface="微软雅黑" pitchFamily="34" charset="-122"/>
            </a:endParaRPr>
          </a:p>
          <a:p>
            <a:pPr marL="0" indent="0">
              <a:buFont typeface="Arial" charset="0"/>
              <a:buNone/>
            </a:pPr>
            <a:endParaRPr lang="zh-CN" altLang="en-US" dirty="0" smtClean="0">
              <a:latin typeface="华文楷体" pitchFamily="2" charset="-122"/>
              <a:ea typeface="华文楷体" pitchFamily="2" charset="-122"/>
            </a:endParaRPr>
          </a:p>
        </p:txBody>
      </p:sp>
      <p:sp>
        <p:nvSpPr>
          <p:cNvPr id="5" name="矩形 4"/>
          <p:cNvSpPr/>
          <p:nvPr/>
        </p:nvSpPr>
        <p:spPr>
          <a:xfrm>
            <a:off x="550486" y="2903116"/>
            <a:ext cx="7869238" cy="4000500"/>
          </a:xfrm>
          <a:prstGeom prst="rect">
            <a:avLst/>
          </a:prstGeom>
        </p:spPr>
        <p:txBody>
          <a:bodyPr>
            <a:spAutoFit/>
          </a:bodyPr>
          <a:lstStyle/>
          <a:p>
            <a:pPr fontAlgn="base">
              <a:lnSpc>
                <a:spcPct val="120000"/>
              </a:lnSpc>
              <a:spcBef>
                <a:spcPct val="0"/>
              </a:spcBef>
              <a:spcAft>
                <a:spcPct val="0"/>
              </a:spcAft>
              <a:buFont typeface="Arial" charset="0"/>
              <a:buNone/>
              <a:defRPr/>
            </a:pPr>
            <a:r>
              <a:rPr lang="zh-CN" altLang="en-US" sz="2400" dirty="0">
                <a:solidFill>
                  <a:prstClr val="black"/>
                </a:solidFill>
                <a:latin typeface="微软雅黑" pitchFamily="34" charset="-122"/>
                <a:ea typeface="微软雅黑" pitchFamily="34" charset="-122"/>
              </a:rPr>
              <a:t>分析：</a:t>
            </a:r>
            <a:endParaRPr lang="en-US" altLang="zh-CN" sz="2400" dirty="0">
              <a:solidFill>
                <a:prstClr val="black"/>
              </a:solidFill>
              <a:latin typeface="微软雅黑" pitchFamily="34" charset="-122"/>
              <a:ea typeface="微软雅黑" pitchFamily="34" charset="-122"/>
            </a:endParaRPr>
          </a:p>
          <a:p>
            <a:pPr fontAlgn="base">
              <a:lnSpc>
                <a:spcPct val="120000"/>
              </a:lnSpc>
              <a:spcBef>
                <a:spcPct val="0"/>
              </a:spcBef>
              <a:spcAft>
                <a:spcPct val="0"/>
              </a:spcAft>
              <a:buFont typeface="Arial" charset="0"/>
              <a:buNone/>
              <a:defRPr/>
            </a:pPr>
            <a:r>
              <a:rPr lang="zh-CN" altLang="en-US" sz="2400" dirty="0">
                <a:solidFill>
                  <a:prstClr val="black"/>
                </a:solidFill>
                <a:latin typeface="微软雅黑" pitchFamily="34" charset="-122"/>
                <a:ea typeface="微软雅黑" pitchFamily="34" charset="-122"/>
              </a:rPr>
              <a:t>购进的生铁作为原材料，既不应报产量，也不应报产值；</a:t>
            </a:r>
            <a:endParaRPr lang="en-US" altLang="zh-CN" sz="2400" dirty="0">
              <a:solidFill>
                <a:prstClr val="black"/>
              </a:solidFill>
              <a:latin typeface="微软雅黑" pitchFamily="34" charset="-122"/>
              <a:ea typeface="微软雅黑" pitchFamily="34" charset="-122"/>
            </a:endParaRPr>
          </a:p>
          <a:p>
            <a:pPr fontAlgn="base">
              <a:lnSpc>
                <a:spcPct val="120000"/>
              </a:lnSpc>
              <a:spcBef>
                <a:spcPct val="0"/>
              </a:spcBef>
              <a:spcAft>
                <a:spcPct val="0"/>
              </a:spcAft>
              <a:buFont typeface="Arial" charset="0"/>
              <a:buNone/>
              <a:defRPr/>
            </a:pPr>
            <a:r>
              <a:rPr lang="zh-CN" altLang="en-US" sz="2400" dirty="0">
                <a:solidFill>
                  <a:prstClr val="black"/>
                </a:solidFill>
                <a:latin typeface="微软雅黑" pitchFamily="34" charset="-122"/>
                <a:ea typeface="微软雅黑" pitchFamily="34" charset="-122"/>
              </a:rPr>
              <a:t>粗钢作为中间产品，应该报产量（而不应报产值）；</a:t>
            </a:r>
            <a:endParaRPr lang="en-US" altLang="zh-CN" sz="2400" dirty="0">
              <a:solidFill>
                <a:prstClr val="black"/>
              </a:solidFill>
              <a:latin typeface="微软雅黑" pitchFamily="34" charset="-122"/>
              <a:ea typeface="微软雅黑" pitchFamily="34" charset="-122"/>
            </a:endParaRPr>
          </a:p>
          <a:p>
            <a:pPr fontAlgn="base">
              <a:lnSpc>
                <a:spcPct val="120000"/>
              </a:lnSpc>
              <a:spcBef>
                <a:spcPct val="0"/>
              </a:spcBef>
              <a:spcAft>
                <a:spcPct val="0"/>
              </a:spcAft>
              <a:buFont typeface="Arial" charset="0"/>
              <a:buNone/>
              <a:defRPr/>
            </a:pPr>
            <a:r>
              <a:rPr lang="zh-CN" altLang="en-US" sz="2400" dirty="0">
                <a:solidFill>
                  <a:prstClr val="black"/>
                </a:solidFill>
                <a:latin typeface="微软雅黑" pitchFamily="34" charset="-122"/>
                <a:ea typeface="微软雅黑" pitchFamily="34" charset="-122"/>
              </a:rPr>
              <a:t>钢材作为最终产品，应该报产量，也应该报产值。</a:t>
            </a:r>
            <a:endParaRPr lang="en-US" altLang="zh-CN" sz="2400" dirty="0">
              <a:solidFill>
                <a:prstClr val="black"/>
              </a:solidFill>
              <a:latin typeface="微软雅黑" pitchFamily="34" charset="-122"/>
              <a:ea typeface="微软雅黑" pitchFamily="34" charset="-122"/>
            </a:endParaRPr>
          </a:p>
          <a:p>
            <a:pPr fontAlgn="base">
              <a:lnSpc>
                <a:spcPct val="120000"/>
              </a:lnSpc>
              <a:spcBef>
                <a:spcPct val="0"/>
              </a:spcBef>
              <a:spcAft>
                <a:spcPct val="0"/>
              </a:spcAft>
              <a:buFont typeface="Arial" charset="0"/>
              <a:buNone/>
              <a:defRPr/>
            </a:pPr>
            <a:r>
              <a:rPr lang="zh-CN" altLang="en-US" sz="2400" dirty="0">
                <a:solidFill>
                  <a:prstClr val="black"/>
                </a:solidFill>
                <a:latin typeface="微软雅黑" pitchFamily="34" charset="-122"/>
                <a:ea typeface="微软雅黑" pitchFamily="34" charset="-122"/>
              </a:rPr>
              <a:t>在计算工业总产值的时候，只算最终产品钢材的产值。</a:t>
            </a:r>
            <a:endParaRPr lang="en-US" altLang="zh-CN" sz="2400" dirty="0">
              <a:solidFill>
                <a:prstClr val="black"/>
              </a:solidFill>
              <a:latin typeface="微软雅黑" pitchFamily="34" charset="-122"/>
              <a:ea typeface="微软雅黑" pitchFamily="34" charset="-122"/>
            </a:endParaRPr>
          </a:p>
          <a:p>
            <a:pPr fontAlgn="base">
              <a:lnSpc>
                <a:spcPct val="120000"/>
              </a:lnSpc>
              <a:spcBef>
                <a:spcPct val="0"/>
              </a:spcBef>
              <a:spcAft>
                <a:spcPct val="0"/>
              </a:spcAft>
              <a:buFont typeface="Arial" charset="0"/>
              <a:buNone/>
              <a:defRPr/>
            </a:pPr>
            <a:r>
              <a:rPr lang="zh-CN" altLang="en-US" sz="2400" dirty="0">
                <a:solidFill>
                  <a:prstClr val="black"/>
                </a:solidFill>
                <a:latin typeface="微软雅黑" pitchFamily="34" charset="-122"/>
                <a:ea typeface="微软雅黑" pitchFamily="34" charset="-122"/>
              </a:rPr>
              <a:t>   </a:t>
            </a:r>
            <a:r>
              <a:rPr lang="zh-CN" altLang="en-US" sz="2800" b="1" dirty="0">
                <a:solidFill>
                  <a:prstClr val="black"/>
                </a:solidFill>
                <a:effectLst>
                  <a:outerShdw blurRad="38100" dist="38100" dir="2700000" algn="tl">
                    <a:srgbClr val="000000">
                      <a:alpha val="43137"/>
                    </a:srgbClr>
                  </a:outerShdw>
                </a:effectLst>
                <a:latin typeface="微软雅黑" pitchFamily="34" charset="-122"/>
                <a:ea typeface="微软雅黑" pitchFamily="34" charset="-122"/>
              </a:rPr>
              <a:t>   产量：最终销售的商品量</a:t>
            </a:r>
            <a:r>
              <a:rPr lang="en-US" altLang="zh-CN" sz="2800" b="1" dirty="0">
                <a:solidFill>
                  <a:prstClr val="black"/>
                </a:solidFill>
                <a:effectLst>
                  <a:outerShdw blurRad="38100" dist="38100" dir="2700000" algn="tl">
                    <a:srgbClr val="000000">
                      <a:alpha val="43137"/>
                    </a:srgbClr>
                  </a:outerShdw>
                </a:effectLst>
                <a:latin typeface="微软雅黑" pitchFamily="34" charset="-122"/>
                <a:ea typeface="微软雅黑" pitchFamily="34" charset="-122"/>
              </a:rPr>
              <a:t>+</a:t>
            </a:r>
            <a:r>
              <a:rPr lang="zh-CN" altLang="en-US" sz="2800" b="1" dirty="0">
                <a:solidFill>
                  <a:prstClr val="black"/>
                </a:solidFill>
                <a:effectLst>
                  <a:outerShdw blurRad="38100" dist="38100" dir="2700000" algn="tl">
                    <a:srgbClr val="000000">
                      <a:alpha val="43137"/>
                    </a:srgbClr>
                  </a:outerShdw>
                </a:effectLst>
                <a:latin typeface="微软雅黑" pitchFamily="34" charset="-122"/>
                <a:ea typeface="微软雅黑" pitchFamily="34" charset="-122"/>
              </a:rPr>
              <a:t>自用的中间产品</a:t>
            </a:r>
            <a:endParaRPr lang="en-US" altLang="zh-CN" sz="2800" b="1" dirty="0">
              <a:solidFill>
                <a:prstClr val="black"/>
              </a:solidFill>
              <a:effectLst>
                <a:outerShdw blurRad="38100" dist="38100" dir="2700000" algn="tl">
                  <a:srgbClr val="000000">
                    <a:alpha val="43137"/>
                  </a:srgbClr>
                </a:outerShdw>
              </a:effectLst>
              <a:latin typeface="微软雅黑" pitchFamily="34" charset="-122"/>
              <a:ea typeface="微软雅黑" pitchFamily="34" charset="-122"/>
            </a:endParaRPr>
          </a:p>
          <a:p>
            <a:pPr fontAlgn="base">
              <a:lnSpc>
                <a:spcPct val="120000"/>
              </a:lnSpc>
              <a:spcBef>
                <a:spcPct val="0"/>
              </a:spcBef>
              <a:spcAft>
                <a:spcPct val="0"/>
              </a:spcAft>
              <a:buFont typeface="Arial" charset="0"/>
              <a:buNone/>
              <a:defRPr/>
            </a:pPr>
            <a:r>
              <a:rPr lang="zh-CN" altLang="en-US" sz="2800" b="1" dirty="0">
                <a:solidFill>
                  <a:prstClr val="black"/>
                </a:solidFill>
                <a:effectLst>
                  <a:outerShdw blurRad="38100" dist="38100" dir="2700000" algn="tl">
                    <a:srgbClr val="000000">
                      <a:alpha val="43137"/>
                    </a:srgbClr>
                  </a:outerShdw>
                </a:effectLst>
                <a:latin typeface="微软雅黑" pitchFamily="34" charset="-122"/>
                <a:ea typeface="微软雅黑" pitchFamily="34" charset="-122"/>
              </a:rPr>
              <a:t>   最终产品产值：最终产品的价值</a:t>
            </a:r>
            <a:r>
              <a:rPr lang="zh-CN" altLang="en-US" sz="2400" dirty="0">
                <a:solidFill>
                  <a:prstClr val="black"/>
                </a:solidFill>
                <a:latin typeface="华文楷体" pitchFamily="2" charset="-122"/>
                <a:ea typeface="华文楷体" pitchFamily="2" charset="-122"/>
              </a:rPr>
              <a:t/>
            </a:r>
            <a:br>
              <a:rPr lang="zh-CN" altLang="en-US" sz="2400" dirty="0">
                <a:solidFill>
                  <a:prstClr val="black"/>
                </a:solidFill>
                <a:latin typeface="华文楷体" pitchFamily="2" charset="-122"/>
                <a:ea typeface="华文楷体" pitchFamily="2" charset="-122"/>
              </a:rPr>
            </a:br>
            <a:endParaRPr lang="zh-CN" altLang="en-US" sz="2400" dirty="0">
              <a:solidFill>
                <a:prstClr val="black"/>
              </a:solidFill>
              <a:latin typeface="华文楷体" pitchFamily="2" charset="-122"/>
              <a:ea typeface="华文楷体" pitchFamily="2" charset="-122"/>
            </a:endParaRPr>
          </a:p>
          <a:p>
            <a:pPr fontAlgn="base">
              <a:spcBef>
                <a:spcPct val="0"/>
              </a:spcBef>
              <a:spcAft>
                <a:spcPct val="0"/>
              </a:spcAft>
              <a:buFont typeface="Arial" charset="0"/>
              <a:buNone/>
              <a:defRPr/>
            </a:pPr>
            <a:endParaRPr lang="en-US" altLang="zh-CN" sz="1400" dirty="0">
              <a:solidFill>
                <a:prstClr val="black"/>
              </a:solidFill>
              <a:latin typeface="华文楷体" pitchFamily="2" charset="-122"/>
              <a:ea typeface="华文楷体" pitchFamily="2" charset="-122"/>
            </a:endParaRPr>
          </a:p>
        </p:txBody>
      </p:sp>
      <p:sp>
        <p:nvSpPr>
          <p:cNvPr id="6" name="TextBox 5"/>
          <p:cNvSpPr txBox="1">
            <a:spLocks noChangeArrowheads="1"/>
          </p:cNvSpPr>
          <p:nvPr/>
        </p:nvSpPr>
        <p:spPr bwMode="auto">
          <a:xfrm>
            <a:off x="458003" y="548680"/>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企业</a:t>
            </a:r>
            <a:r>
              <a:rPr lang="zh-CN" altLang="en-US" sz="3600" b="1" dirty="0">
                <a:solidFill>
                  <a:srgbClr val="FF0000"/>
                </a:solidFill>
                <a:latin typeface="微软雅黑" pitchFamily="34" charset="-122"/>
                <a:ea typeface="微软雅黑" pitchFamily="34" charset="-122"/>
              </a:rPr>
              <a:t>自用产品填报示例</a:t>
            </a:r>
          </a:p>
        </p:txBody>
      </p:sp>
    </p:spTree>
    <p:extLst>
      <p:ext uri="{BB962C8B-B14F-4D97-AF65-F5344CB8AC3E}">
        <p14:creationId xmlns:p14="http://schemas.microsoft.com/office/powerpoint/2010/main" val="105316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28650" y="1825625"/>
            <a:ext cx="4880611" cy="4351338"/>
          </a:xfrm>
          <a:ln>
            <a:miter lim="800000"/>
            <a:headEnd/>
            <a:tailEnd/>
          </a:ln>
        </p:spPr>
        <p:txBody>
          <a:bodyPr/>
          <a:lstStyle/>
          <a:p>
            <a:pPr marL="0" indent="0">
              <a:buFont typeface="Arial" charset="0"/>
              <a:buNone/>
              <a:defRPr/>
            </a:pPr>
            <a:endParaRPr lang="en-US" altLang="zh-CN" b="1" dirty="0">
              <a:ln w="6600">
                <a:solidFill>
                  <a:schemeClr val="accent2"/>
                </a:solidFill>
                <a:prstDash val="solid"/>
              </a:ln>
              <a:solidFill>
                <a:srgbClr val="FFFFFF"/>
              </a:solidFill>
              <a:effectLst>
                <a:outerShdw dist="38100" dir="2700000" algn="tl" rotWithShape="0">
                  <a:schemeClr val="accent2"/>
                </a:outerShdw>
              </a:effectLst>
            </a:endParaRPr>
          </a:p>
          <a:p>
            <a:pPr>
              <a:defRPr/>
            </a:pPr>
            <a:endParaRPr lang="en-US" altLang="zh-CN" dirty="0"/>
          </a:p>
          <a:p>
            <a:pPr>
              <a:defRPr/>
            </a:pPr>
            <a:endParaRPr lang="zh-CN" altLang="en-US" dirty="0"/>
          </a:p>
        </p:txBody>
      </p:sp>
      <p:sp>
        <p:nvSpPr>
          <p:cNvPr id="21508" name="内容占位符 2"/>
          <p:cNvSpPr txBox="1">
            <a:spLocks/>
          </p:cNvSpPr>
          <p:nvPr/>
        </p:nvSpPr>
        <p:spPr bwMode="auto">
          <a:xfrm>
            <a:off x="651916" y="2033808"/>
            <a:ext cx="4143375" cy="485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eaLnBrk="0" hangingPunct="0">
              <a:defRPr>
                <a:solidFill>
                  <a:schemeClr val="tx1"/>
                </a:solidFill>
                <a:latin typeface="Times New Roman" pitchFamily="18" charset="0"/>
                <a:ea typeface="宋体" pitchFamily="2" charset="-122"/>
              </a:defRPr>
            </a:lvl1pPr>
            <a:lvl2pPr marL="742950" indent="-285750" eaLnBrk="0" hangingPunct="0">
              <a:defRPr>
                <a:solidFill>
                  <a:schemeClr val="tx1"/>
                </a:solidFill>
                <a:latin typeface="Times New Roman" pitchFamily="18" charset="0"/>
                <a:ea typeface="宋体" pitchFamily="2" charset="-122"/>
              </a:defRPr>
            </a:lvl2pPr>
            <a:lvl3pPr marL="1143000" indent="-228600" eaLnBrk="0" hangingPunct="0">
              <a:defRPr>
                <a:solidFill>
                  <a:schemeClr val="tx1"/>
                </a:solidFill>
                <a:latin typeface="Times New Roman" pitchFamily="18" charset="0"/>
                <a:ea typeface="宋体" pitchFamily="2" charset="-122"/>
              </a:defRPr>
            </a:lvl3pPr>
            <a:lvl4pPr marL="1600200" indent="-228600" eaLnBrk="0" hangingPunct="0">
              <a:defRPr>
                <a:solidFill>
                  <a:schemeClr val="tx1"/>
                </a:solidFill>
                <a:latin typeface="Times New Roman" pitchFamily="18" charset="0"/>
                <a:ea typeface="宋体" pitchFamily="2" charset="-122"/>
              </a:defRPr>
            </a:lvl4pPr>
            <a:lvl5pPr marL="2057400" indent="-228600" eaLnBrk="0" hangingPunct="0">
              <a:defRPr>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9pPr>
          </a:lstStyle>
          <a:p>
            <a:pPr eaLnBrk="1" hangingPunct="1">
              <a:lnSpc>
                <a:spcPct val="90000"/>
              </a:lnSpc>
              <a:spcBef>
                <a:spcPts val="1000"/>
              </a:spcBef>
              <a:buFont typeface="Arial" charset="0"/>
              <a:buChar char="•"/>
            </a:pPr>
            <a:r>
              <a:rPr lang="zh-CN" altLang="en-US" sz="2600" dirty="0">
                <a:latin typeface="微软雅黑" pitchFamily="34" charset="-122"/>
                <a:ea typeface="微软雅黑" pitchFamily="34" charset="-122"/>
              </a:rPr>
              <a:t>在产品后面有符号，代表这个产品是总项</a:t>
            </a:r>
            <a:endParaRPr lang="en-US" altLang="zh-CN" sz="2600" dirty="0">
              <a:latin typeface="微软雅黑" pitchFamily="34" charset="-122"/>
              <a:ea typeface="微软雅黑" pitchFamily="34" charset="-122"/>
            </a:endParaRPr>
          </a:p>
          <a:p>
            <a:pPr eaLnBrk="1" hangingPunct="1">
              <a:lnSpc>
                <a:spcPct val="90000"/>
              </a:lnSpc>
              <a:spcBef>
                <a:spcPts val="1000"/>
              </a:spcBef>
              <a:buFont typeface="Arial" charset="0"/>
              <a:buChar char="•"/>
            </a:pPr>
            <a:r>
              <a:rPr lang="zh-CN" altLang="en-US" sz="2600" dirty="0">
                <a:latin typeface="微软雅黑" pitchFamily="34" charset="-122"/>
                <a:ea typeface="微软雅黑" pitchFamily="34" charset="-122"/>
              </a:rPr>
              <a:t>在产品前面有符号，代表这个产品是其中项</a:t>
            </a:r>
            <a:endParaRPr lang="en-US" altLang="zh-CN" sz="2600" dirty="0">
              <a:latin typeface="微软雅黑" pitchFamily="34" charset="-122"/>
              <a:ea typeface="微软雅黑" pitchFamily="34" charset="-122"/>
            </a:endParaRPr>
          </a:p>
          <a:p>
            <a:pPr eaLnBrk="1" hangingPunct="1">
              <a:lnSpc>
                <a:spcPct val="90000"/>
              </a:lnSpc>
              <a:spcBef>
                <a:spcPts val="1000"/>
              </a:spcBef>
              <a:buFont typeface="Arial" charset="0"/>
              <a:buChar char="•"/>
            </a:pPr>
            <a:r>
              <a:rPr lang="zh-CN" altLang="en-US" sz="2600" dirty="0">
                <a:latin typeface="微软雅黑" pitchFamily="34" charset="-122"/>
                <a:ea typeface="微软雅黑" pitchFamily="34" charset="-122"/>
              </a:rPr>
              <a:t>实心符号代表等式关系</a:t>
            </a:r>
            <a:endParaRPr lang="en-US" altLang="zh-CN" sz="2600" dirty="0">
              <a:latin typeface="微软雅黑" pitchFamily="34" charset="-122"/>
              <a:ea typeface="微软雅黑" pitchFamily="34" charset="-122"/>
            </a:endParaRPr>
          </a:p>
          <a:p>
            <a:pPr eaLnBrk="1" hangingPunct="1">
              <a:lnSpc>
                <a:spcPct val="90000"/>
              </a:lnSpc>
              <a:spcBef>
                <a:spcPts val="1000"/>
              </a:spcBef>
              <a:buFont typeface="Arial" charset="0"/>
              <a:buChar char="•"/>
            </a:pPr>
            <a:r>
              <a:rPr lang="zh-CN" altLang="en-US" sz="2600" dirty="0">
                <a:latin typeface="微软雅黑" pitchFamily="34" charset="-122"/>
                <a:ea typeface="微软雅黑" pitchFamily="34" charset="-122"/>
              </a:rPr>
              <a:t>空心符号代表不等式关系</a:t>
            </a:r>
            <a:endParaRPr lang="en-US" altLang="zh-CN" sz="2600" dirty="0">
              <a:latin typeface="微软雅黑" pitchFamily="34" charset="-122"/>
              <a:ea typeface="微软雅黑" pitchFamily="34" charset="-122"/>
            </a:endParaRPr>
          </a:p>
          <a:p>
            <a:pPr eaLnBrk="1" hangingPunct="1">
              <a:lnSpc>
                <a:spcPct val="90000"/>
              </a:lnSpc>
              <a:spcBef>
                <a:spcPts val="1000"/>
              </a:spcBef>
              <a:buFont typeface="Arial" charset="0"/>
              <a:buChar char="•"/>
            </a:pPr>
            <a:r>
              <a:rPr lang="zh-CN" altLang="en-US" sz="2600" dirty="0">
                <a:latin typeface="微软雅黑" pitchFamily="34" charset="-122"/>
                <a:ea typeface="微软雅黑" pitchFamily="34" charset="-122"/>
              </a:rPr>
              <a:t>有多个符号表明有多重关系</a:t>
            </a:r>
            <a:endParaRPr lang="en-US" altLang="zh-CN" sz="2600" dirty="0">
              <a:latin typeface="微软雅黑" pitchFamily="34" charset="-122"/>
              <a:ea typeface="微软雅黑" pitchFamily="34" charset="-122"/>
            </a:endParaRPr>
          </a:p>
          <a:p>
            <a:pPr eaLnBrk="1" hangingPunct="1">
              <a:lnSpc>
                <a:spcPct val="90000"/>
              </a:lnSpc>
              <a:spcBef>
                <a:spcPts val="1000"/>
              </a:spcBef>
              <a:buFont typeface="Arial" charset="0"/>
              <a:buChar char="•"/>
            </a:pPr>
            <a:r>
              <a:rPr lang="zh-CN" altLang="en-US" sz="2600" dirty="0">
                <a:latin typeface="微软雅黑" pitchFamily="34" charset="-122"/>
                <a:ea typeface="微软雅黑" pitchFamily="34" charset="-122"/>
              </a:rPr>
              <a:t>次第关系</a:t>
            </a:r>
          </a:p>
        </p:txBody>
      </p:sp>
      <p:sp>
        <p:nvSpPr>
          <p:cNvPr id="21509" name="矩形 5"/>
          <p:cNvSpPr>
            <a:spLocks noChangeArrowheads="1"/>
          </p:cNvSpPr>
          <p:nvPr/>
        </p:nvSpPr>
        <p:spPr bwMode="auto">
          <a:xfrm>
            <a:off x="6228184" y="2590800"/>
            <a:ext cx="2644775"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4400" dirty="0"/>
              <a:t>◆ ▲ ●</a:t>
            </a:r>
            <a:endParaRPr lang="en-US" altLang="zh-CN" sz="4400" dirty="0"/>
          </a:p>
          <a:p>
            <a:r>
              <a:rPr lang="zh-CN" altLang="en-US" sz="4400" dirty="0"/>
              <a:t>◇ △ ○</a:t>
            </a:r>
            <a:endParaRPr lang="en-US" altLang="zh-CN" sz="4400" dirty="0"/>
          </a:p>
          <a:p>
            <a:r>
              <a:rPr lang="zh-CN" altLang="en-US" sz="4400" dirty="0"/>
              <a:t>☆</a:t>
            </a:r>
          </a:p>
        </p:txBody>
      </p:sp>
      <p:sp>
        <p:nvSpPr>
          <p:cNvPr id="21510" name="文本框 9"/>
          <p:cNvSpPr txBox="1">
            <a:spLocks noChangeArrowheads="1"/>
          </p:cNvSpPr>
          <p:nvPr/>
        </p:nvSpPr>
        <p:spPr bwMode="auto">
          <a:xfrm>
            <a:off x="5739234" y="2808288"/>
            <a:ext cx="554038"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Times New Roman" pitchFamily="18" charset="0"/>
                <a:ea typeface="宋体" pitchFamily="2" charset="-122"/>
              </a:defRPr>
            </a:lvl1pPr>
            <a:lvl2pPr marL="742950" indent="-285750" eaLnBrk="0" hangingPunct="0">
              <a:defRPr>
                <a:solidFill>
                  <a:schemeClr val="tx1"/>
                </a:solidFill>
                <a:latin typeface="Times New Roman" pitchFamily="18" charset="0"/>
                <a:ea typeface="宋体" pitchFamily="2" charset="-122"/>
              </a:defRPr>
            </a:lvl2pPr>
            <a:lvl3pPr marL="1143000" indent="-228600" eaLnBrk="0" hangingPunct="0">
              <a:defRPr>
                <a:solidFill>
                  <a:schemeClr val="tx1"/>
                </a:solidFill>
                <a:latin typeface="Times New Roman" pitchFamily="18" charset="0"/>
                <a:ea typeface="宋体" pitchFamily="2" charset="-122"/>
              </a:defRPr>
            </a:lvl3pPr>
            <a:lvl4pPr marL="1600200" indent="-228600" eaLnBrk="0" hangingPunct="0">
              <a:defRPr>
                <a:solidFill>
                  <a:schemeClr val="tx1"/>
                </a:solidFill>
                <a:latin typeface="Times New Roman" pitchFamily="18" charset="0"/>
                <a:ea typeface="宋体" pitchFamily="2" charset="-122"/>
              </a:defRPr>
            </a:lvl4pPr>
            <a:lvl5pPr marL="2057400" indent="-228600" eaLnBrk="0" hangingPunct="0">
              <a:defRPr>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9pPr>
          </a:lstStyle>
          <a:p>
            <a:pPr eaLnBrk="1" hangingPunct="1"/>
            <a:r>
              <a:rPr lang="zh-CN" altLang="en-US" sz="2400" dirty="0">
                <a:solidFill>
                  <a:srgbClr val="C00000"/>
                </a:solidFill>
                <a:latin typeface="黑体" pitchFamily="2" charset="-122"/>
                <a:ea typeface="黑体" pitchFamily="2" charset="-122"/>
              </a:rPr>
              <a:t>第一层</a:t>
            </a:r>
          </a:p>
        </p:txBody>
      </p:sp>
      <p:sp>
        <p:nvSpPr>
          <p:cNvPr id="21511" name="文本框 10"/>
          <p:cNvSpPr txBox="1">
            <a:spLocks noChangeArrowheads="1"/>
          </p:cNvSpPr>
          <p:nvPr/>
        </p:nvSpPr>
        <p:spPr bwMode="auto">
          <a:xfrm>
            <a:off x="7087022" y="4084638"/>
            <a:ext cx="554037"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Times New Roman" pitchFamily="18" charset="0"/>
                <a:ea typeface="宋体" pitchFamily="2" charset="-122"/>
              </a:defRPr>
            </a:lvl1pPr>
            <a:lvl2pPr marL="742950" indent="-285750" eaLnBrk="0" hangingPunct="0">
              <a:defRPr>
                <a:solidFill>
                  <a:schemeClr val="tx1"/>
                </a:solidFill>
                <a:latin typeface="Times New Roman" pitchFamily="18" charset="0"/>
                <a:ea typeface="宋体" pitchFamily="2" charset="-122"/>
              </a:defRPr>
            </a:lvl2pPr>
            <a:lvl3pPr marL="1143000" indent="-228600" eaLnBrk="0" hangingPunct="0">
              <a:defRPr>
                <a:solidFill>
                  <a:schemeClr val="tx1"/>
                </a:solidFill>
                <a:latin typeface="Times New Roman" pitchFamily="18" charset="0"/>
                <a:ea typeface="宋体" pitchFamily="2" charset="-122"/>
              </a:defRPr>
            </a:lvl3pPr>
            <a:lvl4pPr marL="1600200" indent="-228600" eaLnBrk="0" hangingPunct="0">
              <a:defRPr>
                <a:solidFill>
                  <a:schemeClr val="tx1"/>
                </a:solidFill>
                <a:latin typeface="Times New Roman" pitchFamily="18" charset="0"/>
                <a:ea typeface="宋体" pitchFamily="2" charset="-122"/>
              </a:defRPr>
            </a:lvl4pPr>
            <a:lvl5pPr marL="2057400" indent="-228600" eaLnBrk="0" hangingPunct="0">
              <a:defRPr>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9pPr>
          </a:lstStyle>
          <a:p>
            <a:pPr eaLnBrk="1" hangingPunct="1"/>
            <a:r>
              <a:rPr lang="zh-CN" altLang="en-US" sz="2400">
                <a:solidFill>
                  <a:srgbClr val="C00000"/>
                </a:solidFill>
                <a:latin typeface="黑体" pitchFamily="2" charset="-122"/>
                <a:ea typeface="黑体" pitchFamily="2" charset="-122"/>
              </a:rPr>
              <a:t>第二层</a:t>
            </a:r>
          </a:p>
        </p:txBody>
      </p:sp>
      <p:sp>
        <p:nvSpPr>
          <p:cNvPr id="21512" name="文本框 11"/>
          <p:cNvSpPr txBox="1">
            <a:spLocks noChangeArrowheads="1"/>
          </p:cNvSpPr>
          <p:nvPr/>
        </p:nvSpPr>
        <p:spPr bwMode="auto">
          <a:xfrm>
            <a:off x="7801397" y="4084638"/>
            <a:ext cx="554037"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Times New Roman" pitchFamily="18" charset="0"/>
                <a:ea typeface="宋体" pitchFamily="2" charset="-122"/>
              </a:defRPr>
            </a:lvl1pPr>
            <a:lvl2pPr marL="742950" indent="-285750" eaLnBrk="0" hangingPunct="0">
              <a:defRPr>
                <a:solidFill>
                  <a:schemeClr val="tx1"/>
                </a:solidFill>
                <a:latin typeface="Times New Roman" pitchFamily="18" charset="0"/>
                <a:ea typeface="宋体" pitchFamily="2" charset="-122"/>
              </a:defRPr>
            </a:lvl2pPr>
            <a:lvl3pPr marL="1143000" indent="-228600" eaLnBrk="0" hangingPunct="0">
              <a:defRPr>
                <a:solidFill>
                  <a:schemeClr val="tx1"/>
                </a:solidFill>
                <a:latin typeface="Times New Roman" pitchFamily="18" charset="0"/>
                <a:ea typeface="宋体" pitchFamily="2" charset="-122"/>
              </a:defRPr>
            </a:lvl3pPr>
            <a:lvl4pPr marL="1600200" indent="-228600" eaLnBrk="0" hangingPunct="0">
              <a:defRPr>
                <a:solidFill>
                  <a:schemeClr val="tx1"/>
                </a:solidFill>
                <a:latin typeface="Times New Roman" pitchFamily="18" charset="0"/>
                <a:ea typeface="宋体" pitchFamily="2" charset="-122"/>
              </a:defRPr>
            </a:lvl4pPr>
            <a:lvl5pPr marL="2057400" indent="-228600" eaLnBrk="0" hangingPunct="0">
              <a:defRPr>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9pPr>
          </a:lstStyle>
          <a:p>
            <a:pPr eaLnBrk="1" hangingPunct="1"/>
            <a:r>
              <a:rPr lang="zh-CN" altLang="en-US" sz="2400">
                <a:solidFill>
                  <a:srgbClr val="C00000"/>
                </a:solidFill>
                <a:latin typeface="黑体" pitchFamily="2" charset="-122"/>
                <a:ea typeface="黑体" pitchFamily="2" charset="-122"/>
              </a:rPr>
              <a:t>第三层</a:t>
            </a:r>
          </a:p>
        </p:txBody>
      </p:sp>
      <p:sp>
        <p:nvSpPr>
          <p:cNvPr id="21513" name="文本框 13"/>
          <p:cNvSpPr txBox="1">
            <a:spLocks noChangeArrowheads="1"/>
          </p:cNvSpPr>
          <p:nvPr/>
        </p:nvSpPr>
        <p:spPr bwMode="auto">
          <a:xfrm>
            <a:off x="5761459" y="4014788"/>
            <a:ext cx="554038" cy="211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eaLnBrk="0" hangingPunct="0">
              <a:defRPr>
                <a:solidFill>
                  <a:schemeClr val="tx1"/>
                </a:solidFill>
                <a:latin typeface="Times New Roman" pitchFamily="18" charset="0"/>
                <a:ea typeface="宋体" pitchFamily="2" charset="-122"/>
              </a:defRPr>
            </a:lvl1pPr>
            <a:lvl2pPr marL="742950" indent="-285750" eaLnBrk="0" hangingPunct="0">
              <a:defRPr>
                <a:solidFill>
                  <a:schemeClr val="tx1"/>
                </a:solidFill>
                <a:latin typeface="Times New Roman" pitchFamily="18" charset="0"/>
                <a:ea typeface="宋体" pitchFamily="2" charset="-122"/>
              </a:defRPr>
            </a:lvl2pPr>
            <a:lvl3pPr marL="1143000" indent="-228600" eaLnBrk="0" hangingPunct="0">
              <a:defRPr>
                <a:solidFill>
                  <a:schemeClr val="tx1"/>
                </a:solidFill>
                <a:latin typeface="Times New Roman" pitchFamily="18" charset="0"/>
                <a:ea typeface="宋体" pitchFamily="2" charset="-122"/>
              </a:defRPr>
            </a:lvl3pPr>
            <a:lvl4pPr marL="1600200" indent="-228600" eaLnBrk="0" hangingPunct="0">
              <a:defRPr>
                <a:solidFill>
                  <a:schemeClr val="tx1"/>
                </a:solidFill>
                <a:latin typeface="Times New Roman" pitchFamily="18" charset="0"/>
                <a:ea typeface="宋体" pitchFamily="2" charset="-122"/>
              </a:defRPr>
            </a:lvl4pPr>
            <a:lvl5pPr marL="2057400" indent="-228600" eaLnBrk="0" hangingPunct="0">
              <a:defRPr>
                <a:solidFill>
                  <a:schemeClr val="tx1"/>
                </a:solidFill>
                <a:latin typeface="Times New Roman" pitchFamily="18" charset="0"/>
                <a:ea typeface="宋体" pitchFamily="2" charset="-122"/>
              </a:defRPr>
            </a:lvl5pPr>
            <a:lvl6pPr marL="25146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6pPr>
            <a:lvl7pPr marL="29718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7pPr>
            <a:lvl8pPr marL="34290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8pPr>
            <a:lvl9pPr marL="3886200" indent="-228600" eaLnBrk="0" fontAlgn="base" hangingPunct="0">
              <a:spcBef>
                <a:spcPct val="0"/>
              </a:spcBef>
              <a:spcAft>
                <a:spcPct val="0"/>
              </a:spcAft>
              <a:buFont typeface="Arial" charset="0"/>
              <a:defRPr>
                <a:solidFill>
                  <a:schemeClr val="tx1"/>
                </a:solidFill>
                <a:latin typeface="Times New Roman" pitchFamily="18" charset="0"/>
                <a:ea typeface="宋体" pitchFamily="2" charset="-122"/>
              </a:defRPr>
            </a:lvl9pPr>
          </a:lstStyle>
          <a:p>
            <a:pPr eaLnBrk="1" hangingPunct="1"/>
            <a:r>
              <a:rPr lang="zh-CN" altLang="en-US" sz="2400">
                <a:solidFill>
                  <a:srgbClr val="C00000"/>
                </a:solidFill>
                <a:latin typeface="黑体" pitchFamily="2" charset="-122"/>
                <a:ea typeface="黑体" pitchFamily="2" charset="-122"/>
              </a:rPr>
              <a:t>与第一层并列</a:t>
            </a:r>
          </a:p>
        </p:txBody>
      </p:sp>
      <p:sp>
        <p:nvSpPr>
          <p:cNvPr id="12" name="TextBox 11"/>
          <p:cNvSpPr txBox="1">
            <a:spLocks noChangeArrowheads="1"/>
          </p:cNvSpPr>
          <p:nvPr/>
        </p:nvSpPr>
        <p:spPr bwMode="auto">
          <a:xfrm>
            <a:off x="443762" y="404664"/>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a:solidFill>
                  <a:srgbClr val="FF0000"/>
                </a:solidFill>
                <a:latin typeface="微软雅黑" pitchFamily="34" charset="-122"/>
                <a:ea typeface="微软雅黑" pitchFamily="34" charset="-122"/>
              </a:rPr>
              <a:t>产量总项与其中</a:t>
            </a:r>
            <a:r>
              <a:rPr lang="zh-CN" altLang="en-US" sz="3600" b="1" dirty="0" smtClean="0">
                <a:solidFill>
                  <a:srgbClr val="FF0000"/>
                </a:solidFill>
                <a:latin typeface="微软雅黑" pitchFamily="34" charset="-122"/>
                <a:ea typeface="微软雅黑" pitchFamily="34" charset="-122"/>
              </a:rPr>
              <a:t>项填报示例</a:t>
            </a:r>
            <a:endParaRPr lang="zh-CN" altLang="en-US" sz="3600" b="1" dirty="0">
              <a:solidFill>
                <a:srgbClr val="FF0000"/>
              </a:solidFill>
              <a:latin typeface="微软雅黑" pitchFamily="34" charset="-122"/>
              <a:ea typeface="微软雅黑" pitchFamily="34" charset="-122"/>
            </a:endParaRPr>
          </a:p>
        </p:txBody>
      </p:sp>
      <p:sp>
        <p:nvSpPr>
          <p:cNvPr id="13" name="矩形 3"/>
          <p:cNvSpPr>
            <a:spLocks noChangeArrowheads="1"/>
          </p:cNvSpPr>
          <p:nvPr/>
        </p:nvSpPr>
        <p:spPr bwMode="auto">
          <a:xfrm>
            <a:off x="637089" y="1401434"/>
            <a:ext cx="377539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zh-CN" altLang="en-US" sz="2800" b="1" dirty="0" smtClean="0">
                <a:solidFill>
                  <a:srgbClr val="FF0000"/>
                </a:solidFill>
                <a:latin typeface="微软雅黑" pitchFamily="34" charset="-122"/>
                <a:ea typeface="微软雅黑" pitchFamily="34" charset="-122"/>
              </a:rPr>
              <a:t>产量</a:t>
            </a:r>
            <a:r>
              <a:rPr lang="zh-CN" altLang="en-US" sz="2800" b="1" dirty="0">
                <a:solidFill>
                  <a:srgbClr val="FF0000"/>
                </a:solidFill>
                <a:latin typeface="微软雅黑" pitchFamily="34" charset="-122"/>
                <a:ea typeface="微软雅黑" pitchFamily="34" charset="-122"/>
              </a:rPr>
              <a:t>总项与其中项关系</a:t>
            </a:r>
            <a:endParaRPr lang="zh-CN" altLang="en-US" sz="2800" b="1" dirty="0">
              <a:solidFill>
                <a:srgbClr val="FF0000"/>
              </a:solidFill>
            </a:endParaRPr>
          </a:p>
        </p:txBody>
      </p:sp>
    </p:spTree>
    <p:extLst>
      <p:ext uri="{BB962C8B-B14F-4D97-AF65-F5344CB8AC3E}">
        <p14:creationId xmlns:p14="http://schemas.microsoft.com/office/powerpoint/2010/main" val="27461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subTitle" idx="1"/>
          </p:nvPr>
        </p:nvSpPr>
        <p:spPr>
          <a:xfrm>
            <a:off x="1331640" y="2276872"/>
            <a:ext cx="6500812" cy="1000125"/>
          </a:xfrm>
        </p:spPr>
        <p:txBody>
          <a:bodyPr anchor="ctr">
            <a:normAutofit lnSpcReduction="10000"/>
          </a:bodyPr>
          <a:lstStyle/>
          <a:p>
            <a:pPr eaLnBrk="1" hangingPunct="1">
              <a:lnSpc>
                <a:spcPct val="130000"/>
              </a:lnSpc>
            </a:pPr>
            <a:r>
              <a:rPr lang="zh-CN" altLang="en-US" sz="4800" dirty="0" smtClean="0">
                <a:solidFill>
                  <a:schemeClr val="tx1"/>
                </a:solidFill>
                <a:latin typeface="华文楷体" pitchFamily="2" charset="-122"/>
                <a:ea typeface="华文彩云" pitchFamily="2" charset="-122"/>
              </a:rPr>
              <a:t>工业企业生产</a:t>
            </a:r>
            <a:endParaRPr lang="en-US" altLang="zh-CN" sz="4800" dirty="0" smtClean="0">
              <a:solidFill>
                <a:schemeClr val="tx2"/>
              </a:solidFill>
            </a:endParaRPr>
          </a:p>
        </p:txBody>
      </p:sp>
    </p:spTree>
    <p:extLst>
      <p:ext uri="{BB962C8B-B14F-4D97-AF65-F5344CB8AC3E}">
        <p14:creationId xmlns:p14="http://schemas.microsoft.com/office/powerpoint/2010/main" val="2666891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标题 1"/>
          <p:cNvSpPr>
            <a:spLocks noGrp="1"/>
          </p:cNvSpPr>
          <p:nvPr>
            <p:ph type="title"/>
          </p:nvPr>
        </p:nvSpPr>
        <p:spPr>
          <a:xfrm>
            <a:off x="755576" y="116632"/>
            <a:ext cx="7488832" cy="1080120"/>
          </a:xfrm>
        </p:spPr>
        <p:txBody>
          <a:bodyPr/>
          <a:lstStyle/>
          <a:p>
            <a:pPr algn="l"/>
            <a:r>
              <a:rPr lang="zh-CN" altLang="en-US" sz="3600" dirty="0" smtClean="0">
                <a:solidFill>
                  <a:srgbClr val="FF0000"/>
                </a:solidFill>
                <a:latin typeface="微软雅黑" pitchFamily="34" charset="-122"/>
                <a:ea typeface="微软雅黑" pitchFamily="34" charset="-122"/>
              </a:rPr>
              <a:t>总项</a:t>
            </a:r>
            <a:r>
              <a:rPr lang="en-US" altLang="zh-CN" sz="3600" dirty="0" smtClean="0">
                <a:solidFill>
                  <a:srgbClr val="FF0000"/>
                </a:solidFill>
                <a:latin typeface="微软雅黑" pitchFamily="34" charset="-122"/>
                <a:ea typeface="微软雅黑" pitchFamily="34" charset="-122"/>
              </a:rPr>
              <a:t>=∑</a:t>
            </a:r>
            <a:r>
              <a:rPr lang="zh-CN" altLang="en-US" sz="3600" dirty="0" smtClean="0">
                <a:solidFill>
                  <a:srgbClr val="FF0000"/>
                </a:solidFill>
                <a:latin typeface="微软雅黑" pitchFamily="34" charset="-122"/>
                <a:ea typeface="微软雅黑" pitchFamily="34" charset="-122"/>
              </a:rPr>
              <a:t>其中项之和（实心符号）</a:t>
            </a:r>
          </a:p>
        </p:txBody>
      </p:sp>
      <p:sp>
        <p:nvSpPr>
          <p:cNvPr id="3" name="内容占位符 2"/>
          <p:cNvSpPr>
            <a:spLocks noGrp="1"/>
          </p:cNvSpPr>
          <p:nvPr>
            <p:ph idx="1"/>
          </p:nvPr>
        </p:nvSpPr>
        <p:spPr>
          <a:xfrm>
            <a:off x="914400" y="1052736"/>
            <a:ext cx="8229600" cy="3096344"/>
          </a:xfrm>
        </p:spPr>
        <p:txBody>
          <a:bodyPr/>
          <a:lstStyle/>
          <a:p>
            <a:pPr marL="0" indent="0">
              <a:buFont typeface="Arial" charset="0"/>
              <a:buNone/>
              <a:defRPr/>
            </a:pPr>
            <a:r>
              <a:rPr lang="zh-CN" altLang="en-US" dirty="0"/>
              <a:t>鞋◆</a:t>
            </a:r>
          </a:p>
          <a:p>
            <a:pPr marL="0" indent="0">
              <a:buFont typeface="Arial" charset="0"/>
              <a:buNone/>
              <a:defRPr/>
            </a:pPr>
            <a:r>
              <a:rPr lang="zh-CN" altLang="en-US" dirty="0"/>
              <a:t>  其中：◆纺织面鞋</a:t>
            </a:r>
          </a:p>
          <a:p>
            <a:pPr marL="0" indent="0">
              <a:buFont typeface="Arial" charset="0"/>
              <a:buNone/>
              <a:defRPr/>
            </a:pPr>
            <a:r>
              <a:rPr lang="zh-CN" altLang="en-US" dirty="0"/>
              <a:t>               ◆皮革鞋靴</a:t>
            </a:r>
          </a:p>
          <a:p>
            <a:pPr marL="0" indent="0">
              <a:buFont typeface="Arial" charset="0"/>
              <a:buNone/>
              <a:defRPr/>
            </a:pPr>
            <a:r>
              <a:rPr lang="zh-CN" altLang="en-US" dirty="0"/>
              <a:t>               ◆胶鞋</a:t>
            </a:r>
          </a:p>
          <a:p>
            <a:pPr marL="0" indent="0">
              <a:buFont typeface="Arial" charset="0"/>
              <a:buNone/>
              <a:defRPr/>
            </a:pPr>
            <a:r>
              <a:rPr lang="zh-CN" altLang="en-US" dirty="0"/>
              <a:t>               ◆ 塑料鞋</a:t>
            </a:r>
          </a:p>
          <a:p>
            <a:pPr>
              <a:defRPr/>
            </a:pPr>
            <a:endParaRPr lang="zh-CN" altLang="en-US" dirty="0"/>
          </a:p>
        </p:txBody>
      </p:sp>
      <p:sp>
        <p:nvSpPr>
          <p:cNvPr id="4" name="标题 1"/>
          <p:cNvSpPr txBox="1">
            <a:spLocks/>
          </p:cNvSpPr>
          <p:nvPr/>
        </p:nvSpPr>
        <p:spPr>
          <a:xfrm>
            <a:off x="755576" y="3796302"/>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zh-CN" altLang="en-US" sz="3600" dirty="0" smtClean="0">
                <a:solidFill>
                  <a:srgbClr val="FF0000"/>
                </a:solidFill>
                <a:latin typeface="微软雅黑" pitchFamily="34" charset="-122"/>
                <a:ea typeface="微软雅黑" pitchFamily="34" charset="-122"/>
              </a:rPr>
              <a:t>总项≥∑其中项之和（空心符号）</a:t>
            </a:r>
          </a:p>
        </p:txBody>
      </p:sp>
      <p:sp>
        <p:nvSpPr>
          <p:cNvPr id="5" name="内容占位符 2"/>
          <p:cNvSpPr txBox="1">
            <a:spLocks/>
          </p:cNvSpPr>
          <p:nvPr/>
        </p:nvSpPr>
        <p:spPr>
          <a:xfrm>
            <a:off x="959981" y="4971091"/>
            <a:ext cx="8229600" cy="135731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defRPr/>
            </a:pPr>
            <a:r>
              <a:rPr lang="zh-CN" altLang="en-US" dirty="0" smtClean="0"/>
              <a:t>铁矿石成品矿◇</a:t>
            </a:r>
          </a:p>
          <a:p>
            <a:pPr marL="0" indent="0">
              <a:buFont typeface="Arial" charset="0"/>
              <a:buNone/>
              <a:defRPr/>
            </a:pPr>
            <a:r>
              <a:rPr lang="zh-CN" altLang="en-US" dirty="0" smtClean="0"/>
              <a:t>     其中：◇铁精矿</a:t>
            </a:r>
          </a:p>
          <a:p>
            <a:pPr>
              <a:defRPr/>
            </a:pPr>
            <a:endParaRPr lang="zh-CN" altLang="en-US" dirty="0"/>
          </a:p>
        </p:txBody>
      </p:sp>
    </p:spTree>
    <p:extLst>
      <p:ext uri="{BB962C8B-B14F-4D97-AF65-F5344CB8AC3E}">
        <p14:creationId xmlns:p14="http://schemas.microsoft.com/office/powerpoint/2010/main" val="10423311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28650" y="1825625"/>
            <a:ext cx="8329613" cy="4757738"/>
          </a:xfrm>
        </p:spPr>
        <p:txBody>
          <a:bodyPr>
            <a:normAutofit fontScale="77500" lnSpcReduction="20000"/>
          </a:bodyPr>
          <a:lstStyle/>
          <a:p>
            <a:pPr marL="0" indent="0">
              <a:buFont typeface="Arial" charset="0"/>
              <a:buNone/>
              <a:defRPr/>
            </a:pPr>
            <a:r>
              <a:rPr lang="zh-CN" altLang="en-US" dirty="0"/>
              <a:t>乳制品◆</a:t>
            </a:r>
          </a:p>
          <a:p>
            <a:pPr marL="0" indent="0">
              <a:buFont typeface="Arial" charset="0"/>
              <a:buNone/>
              <a:defRPr/>
            </a:pPr>
            <a:r>
              <a:rPr lang="zh-CN" altLang="en-US" dirty="0"/>
              <a:t>其中：◆液体乳▲</a:t>
            </a:r>
          </a:p>
          <a:p>
            <a:pPr marL="0" indent="0">
              <a:buFont typeface="Arial" charset="0"/>
              <a:buNone/>
              <a:defRPr/>
            </a:pPr>
            <a:r>
              <a:rPr lang="zh-CN" altLang="en-US" dirty="0"/>
              <a:t>    其中： ▲灭菌乳</a:t>
            </a:r>
          </a:p>
          <a:p>
            <a:pPr marL="0" indent="0">
              <a:buFont typeface="Arial" charset="0"/>
              <a:buNone/>
              <a:defRPr/>
            </a:pPr>
            <a:r>
              <a:rPr lang="zh-CN" altLang="en-US" dirty="0"/>
              <a:t>                  ▲巴氏杀菌乳</a:t>
            </a:r>
          </a:p>
          <a:p>
            <a:pPr marL="0" indent="0">
              <a:buFont typeface="Arial" charset="0"/>
              <a:buNone/>
              <a:defRPr/>
            </a:pPr>
            <a:r>
              <a:rPr lang="zh-CN" altLang="en-US" dirty="0"/>
              <a:t>                  ▲酸牛乳</a:t>
            </a:r>
          </a:p>
          <a:p>
            <a:pPr marL="0" indent="0">
              <a:buFont typeface="Arial" charset="0"/>
              <a:buNone/>
              <a:defRPr/>
            </a:pPr>
            <a:r>
              <a:rPr lang="zh-CN" altLang="en-US" dirty="0"/>
              <a:t>                  ▲其他液体乳</a:t>
            </a:r>
          </a:p>
          <a:p>
            <a:pPr marL="0" indent="0">
              <a:buFont typeface="Arial" charset="0"/>
              <a:buNone/>
              <a:defRPr/>
            </a:pPr>
            <a:r>
              <a:rPr lang="zh-CN" altLang="en-US" dirty="0"/>
              <a:t>             ◆固体及半固体乳制品△</a:t>
            </a:r>
          </a:p>
          <a:p>
            <a:pPr marL="0" indent="0">
              <a:buFont typeface="Arial" charset="0"/>
              <a:buNone/>
              <a:defRPr/>
            </a:pPr>
            <a:r>
              <a:rPr lang="zh-CN" altLang="en-US" dirty="0"/>
              <a:t>                   其中：△乳粉○</a:t>
            </a:r>
          </a:p>
          <a:p>
            <a:pPr marL="0" indent="0">
              <a:buFont typeface="Arial" charset="0"/>
              <a:buNone/>
              <a:defRPr/>
            </a:pPr>
            <a:r>
              <a:rPr lang="zh-CN" altLang="en-US" dirty="0"/>
              <a:t>                        其中：○婴幼儿配方乳粉</a:t>
            </a:r>
          </a:p>
          <a:p>
            <a:pPr marL="0" indent="0">
              <a:buFont typeface="Arial" charset="0"/>
              <a:buNone/>
              <a:defRPr/>
            </a:pPr>
            <a:r>
              <a:rPr lang="zh-CN" altLang="en-US" dirty="0"/>
              <a:t>                                △炼乳</a:t>
            </a:r>
          </a:p>
          <a:p>
            <a:pPr marL="0" indent="0">
              <a:buFont typeface="Arial" charset="0"/>
              <a:buNone/>
              <a:defRPr/>
            </a:pPr>
            <a:r>
              <a:rPr lang="zh-CN" altLang="en-US" dirty="0"/>
              <a:t>                                △ 奶油</a:t>
            </a:r>
          </a:p>
          <a:p>
            <a:pPr marL="0" indent="0">
              <a:buFont typeface="Arial" charset="0"/>
              <a:buNone/>
              <a:defRPr/>
            </a:pPr>
            <a:r>
              <a:rPr lang="zh-CN" altLang="en-US" dirty="0"/>
              <a:t>                                △ 干酪（奶酪）</a:t>
            </a:r>
          </a:p>
          <a:p>
            <a:pPr marL="0" indent="0">
              <a:buFont typeface="Arial" charset="0"/>
              <a:buNone/>
              <a:defRPr/>
            </a:pPr>
            <a:endParaRPr lang="zh-CN" altLang="en-US" dirty="0"/>
          </a:p>
        </p:txBody>
      </p:sp>
      <p:sp>
        <p:nvSpPr>
          <p:cNvPr id="5" name="TextBox 4"/>
          <p:cNvSpPr txBox="1">
            <a:spLocks noChangeArrowheads="1"/>
          </p:cNvSpPr>
          <p:nvPr/>
        </p:nvSpPr>
        <p:spPr bwMode="auto">
          <a:xfrm>
            <a:off x="179512" y="198067"/>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需要</a:t>
            </a:r>
            <a:r>
              <a:rPr lang="zh-CN" altLang="en-US" sz="3600" b="1" dirty="0">
                <a:solidFill>
                  <a:srgbClr val="FF0000"/>
                </a:solidFill>
                <a:latin typeface="微软雅黑" pitchFamily="34" charset="-122"/>
                <a:ea typeface="微软雅黑" pitchFamily="34" charset="-122"/>
              </a:rPr>
              <a:t>重点关注的问题</a:t>
            </a:r>
          </a:p>
        </p:txBody>
      </p:sp>
    </p:spTree>
    <p:extLst>
      <p:ext uri="{BB962C8B-B14F-4D97-AF65-F5344CB8AC3E}">
        <p14:creationId xmlns:p14="http://schemas.microsoft.com/office/powerpoint/2010/main" val="8335206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 calcmode="lin" valueType="num">
                                      <p:cBhvr additive="base">
                                        <p:cTn id="5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additive="base">
                                        <p:cTn id="5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additive="base">
                                        <p:cTn id="6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内容占位符 2"/>
          <p:cNvSpPr>
            <a:spLocks noGrp="1"/>
          </p:cNvSpPr>
          <p:nvPr>
            <p:ph idx="1"/>
          </p:nvPr>
        </p:nvSpPr>
        <p:spPr>
          <a:xfrm>
            <a:off x="428625" y="1357313"/>
            <a:ext cx="8229600" cy="4735984"/>
          </a:xfrm>
        </p:spPr>
        <p:txBody>
          <a:bodyPr>
            <a:normAutofit/>
          </a:bodyPr>
          <a:lstStyle/>
          <a:p>
            <a:pPr marL="0" indent="0">
              <a:lnSpc>
                <a:spcPct val="150000"/>
              </a:lnSpc>
              <a:buFont typeface="Arial" charset="0"/>
              <a:buNone/>
            </a:pPr>
            <a:r>
              <a:rPr lang="en-US" altLang="zh-CN" sz="2400" dirty="0" smtClean="0">
                <a:latin typeface="微软雅黑" pitchFamily="34" charset="-122"/>
                <a:ea typeface="微软雅黑" pitchFamily="34" charset="-122"/>
              </a:rPr>
              <a:t>1.</a:t>
            </a:r>
            <a:r>
              <a:rPr lang="zh-CN" altLang="en-US" sz="2400" dirty="0" smtClean="0">
                <a:latin typeface="微软雅黑" pitchFamily="34" charset="-122"/>
                <a:ea typeface="微软雅黑" pitchFamily="34" charset="-122"/>
              </a:rPr>
              <a:t>最终产品产值</a:t>
            </a:r>
            <a:r>
              <a:rPr lang="en-US" altLang="zh-CN" sz="2400" dirty="0" smtClean="0">
                <a:latin typeface="微软雅黑" pitchFamily="34" charset="-122"/>
                <a:ea typeface="微软雅黑" pitchFamily="34" charset="-122"/>
              </a:rPr>
              <a:t>&gt;0</a:t>
            </a:r>
            <a:r>
              <a:rPr lang="zh-CN" altLang="en-US" sz="2400" dirty="0" smtClean="0">
                <a:latin typeface="微软雅黑" pitchFamily="34" charset="-122"/>
                <a:ea typeface="微软雅黑" pitchFamily="34" charset="-122"/>
              </a:rPr>
              <a:t>，则 </a:t>
            </a:r>
            <a:r>
              <a:rPr lang="en-US" altLang="zh-CN" sz="2400" dirty="0" smtClean="0">
                <a:latin typeface="微软雅黑" pitchFamily="34" charset="-122"/>
                <a:ea typeface="微软雅黑" pitchFamily="34" charset="-122"/>
              </a:rPr>
              <a:t>(</a:t>
            </a:r>
            <a:r>
              <a:rPr lang="zh-CN" altLang="en-US" sz="2400" dirty="0" smtClean="0">
                <a:latin typeface="微软雅黑" pitchFamily="34" charset="-122"/>
                <a:ea typeface="微软雅黑" pitchFamily="34" charset="-122"/>
              </a:rPr>
              <a:t>本年产量</a:t>
            </a:r>
            <a:r>
              <a:rPr lang="en-US" altLang="zh-CN" sz="2400" dirty="0" smtClean="0">
                <a:latin typeface="微软雅黑" pitchFamily="34" charset="-122"/>
                <a:ea typeface="微软雅黑" pitchFamily="34" charset="-122"/>
              </a:rPr>
              <a:t>-</a:t>
            </a:r>
            <a:r>
              <a:rPr lang="zh-CN" altLang="en-US" sz="2400" dirty="0" smtClean="0">
                <a:latin typeface="微软雅黑" pitchFamily="34" charset="-122"/>
                <a:ea typeface="微软雅黑" pitchFamily="34" charset="-122"/>
              </a:rPr>
              <a:t>中间产品产量</a:t>
            </a:r>
            <a:r>
              <a:rPr lang="en-US" altLang="zh-CN" sz="2400" dirty="0" smtClean="0">
                <a:latin typeface="微软雅黑" pitchFamily="34" charset="-122"/>
                <a:ea typeface="微软雅黑" pitchFamily="34" charset="-122"/>
              </a:rPr>
              <a:t>)&gt;0</a:t>
            </a:r>
          </a:p>
          <a:p>
            <a:pPr marL="0" indent="0">
              <a:lnSpc>
                <a:spcPct val="150000"/>
              </a:lnSpc>
              <a:buFont typeface="Arial" charset="0"/>
              <a:buNone/>
            </a:pPr>
            <a:r>
              <a:rPr lang="en-US" altLang="zh-CN" sz="2400" dirty="0" smtClean="0">
                <a:latin typeface="微软雅黑" pitchFamily="34" charset="-122"/>
                <a:ea typeface="微软雅黑" pitchFamily="34" charset="-122"/>
              </a:rPr>
              <a:t>2.(</a:t>
            </a:r>
            <a:r>
              <a:rPr lang="zh-CN" altLang="zh-CN" sz="2400" dirty="0" smtClean="0">
                <a:latin typeface="微软雅黑" pitchFamily="34" charset="-122"/>
                <a:ea typeface="微软雅黑" pitchFamily="34" charset="-122"/>
              </a:rPr>
              <a:t>本年产量</a:t>
            </a:r>
            <a:r>
              <a:rPr lang="en-US" altLang="zh-CN" sz="2400" dirty="0" smtClean="0">
                <a:latin typeface="微软雅黑" pitchFamily="34" charset="-122"/>
                <a:ea typeface="微软雅黑" pitchFamily="34" charset="-122"/>
              </a:rPr>
              <a:t>-</a:t>
            </a:r>
            <a:r>
              <a:rPr lang="zh-CN" altLang="zh-CN" sz="2400" dirty="0" smtClean="0">
                <a:latin typeface="微软雅黑" pitchFamily="34" charset="-122"/>
                <a:ea typeface="微软雅黑" pitchFamily="34" charset="-122"/>
              </a:rPr>
              <a:t>中间产品产量</a:t>
            </a:r>
            <a:r>
              <a:rPr lang="en-US" altLang="zh-CN" sz="2400" dirty="0" smtClean="0">
                <a:latin typeface="微软雅黑" pitchFamily="34" charset="-122"/>
                <a:ea typeface="微软雅黑" pitchFamily="34" charset="-122"/>
              </a:rPr>
              <a:t>)&gt;0</a:t>
            </a:r>
            <a:r>
              <a:rPr lang="zh-CN" altLang="zh-CN" sz="2400" dirty="0" smtClean="0">
                <a:latin typeface="微软雅黑" pitchFamily="34" charset="-122"/>
                <a:ea typeface="微软雅黑" pitchFamily="34" charset="-122"/>
              </a:rPr>
              <a:t>，则最终产品产值</a:t>
            </a:r>
            <a:r>
              <a:rPr lang="en-US" altLang="zh-CN" sz="2400" dirty="0" smtClean="0">
                <a:latin typeface="微软雅黑" pitchFamily="34" charset="-122"/>
                <a:ea typeface="微软雅黑" pitchFamily="34" charset="-122"/>
              </a:rPr>
              <a:t>&gt;0</a:t>
            </a:r>
          </a:p>
          <a:p>
            <a:pPr marL="0" indent="0">
              <a:lnSpc>
                <a:spcPct val="150000"/>
              </a:lnSpc>
              <a:buFont typeface="Arial" charset="0"/>
              <a:buNone/>
            </a:pPr>
            <a:r>
              <a:rPr lang="en-US" altLang="zh-CN" sz="2400" dirty="0" smtClean="0">
                <a:latin typeface="微软雅黑" pitchFamily="34" charset="-122"/>
                <a:ea typeface="微软雅黑" pitchFamily="34" charset="-122"/>
              </a:rPr>
              <a:t>3.</a:t>
            </a:r>
            <a:r>
              <a:rPr lang="zh-CN" altLang="zh-CN" sz="2400" dirty="0" smtClean="0">
                <a:solidFill>
                  <a:srgbClr val="FF0000"/>
                </a:solidFill>
                <a:latin typeface="微软雅黑" pitchFamily="34" charset="-122"/>
                <a:ea typeface="微软雅黑" pitchFamily="34" charset="-122"/>
              </a:rPr>
              <a:t>总项</a:t>
            </a:r>
            <a:r>
              <a:rPr lang="zh-CN" altLang="zh-CN" sz="2400" dirty="0" smtClean="0">
                <a:latin typeface="微软雅黑" pitchFamily="34" charset="-122"/>
                <a:ea typeface="微软雅黑" pitchFamily="34" charset="-122"/>
              </a:rPr>
              <a:t>与</a:t>
            </a:r>
            <a:r>
              <a:rPr lang="zh-CN" altLang="zh-CN" sz="2400" dirty="0" smtClean="0">
                <a:solidFill>
                  <a:srgbClr val="FF0000"/>
                </a:solidFill>
                <a:latin typeface="微软雅黑" pitchFamily="34" charset="-122"/>
                <a:ea typeface="微软雅黑" pitchFamily="34" charset="-122"/>
              </a:rPr>
              <a:t>其中项之和</a:t>
            </a:r>
            <a:r>
              <a:rPr lang="zh-CN" altLang="en-US" sz="2400" dirty="0" smtClean="0">
                <a:solidFill>
                  <a:srgbClr val="FF0000"/>
                </a:solidFill>
                <a:latin typeface="微软雅黑" pitchFamily="34" charset="-122"/>
                <a:ea typeface="微软雅黑" pitchFamily="34" charset="-122"/>
              </a:rPr>
              <a:t>——大于等于关系：</a:t>
            </a:r>
          </a:p>
          <a:p>
            <a:pPr marL="0" indent="0">
              <a:lnSpc>
                <a:spcPct val="150000"/>
              </a:lnSpc>
              <a:buFont typeface="Arial" charset="0"/>
              <a:buNone/>
            </a:pPr>
            <a:r>
              <a:rPr lang="zh-CN" altLang="zh-CN" sz="2400" dirty="0" smtClean="0">
                <a:latin typeface="微软雅黑" pitchFamily="34" charset="-122"/>
                <a:ea typeface="微软雅黑" pitchFamily="34" charset="-122"/>
              </a:rPr>
              <a:t>总项的本年产量</a:t>
            </a:r>
            <a:r>
              <a:rPr lang="en-US" altLang="zh-CN" sz="2400" dirty="0" smtClean="0">
                <a:latin typeface="微软雅黑" pitchFamily="34" charset="-122"/>
                <a:ea typeface="微软雅黑" pitchFamily="34" charset="-122"/>
              </a:rPr>
              <a:t>≥</a:t>
            </a:r>
            <a:r>
              <a:rPr lang="zh-CN" altLang="zh-CN" sz="2400" dirty="0" smtClean="0">
                <a:latin typeface="微软雅黑" pitchFamily="34" charset="-122"/>
                <a:ea typeface="微软雅黑" pitchFamily="34" charset="-122"/>
              </a:rPr>
              <a:t>其中项的本年产量之和 ；</a:t>
            </a:r>
          </a:p>
          <a:p>
            <a:pPr marL="0" indent="0">
              <a:buFont typeface="Arial" charset="0"/>
              <a:buNone/>
            </a:pPr>
            <a:r>
              <a:rPr lang="zh-CN" altLang="zh-CN" sz="2400" dirty="0" smtClean="0">
                <a:latin typeface="微软雅黑" pitchFamily="34" charset="-122"/>
                <a:ea typeface="微软雅黑" pitchFamily="34" charset="-122"/>
              </a:rPr>
              <a:t>总项的中间产品产量</a:t>
            </a:r>
            <a:r>
              <a:rPr lang="en-US" altLang="zh-CN" sz="2400" dirty="0" smtClean="0">
                <a:latin typeface="微软雅黑" pitchFamily="34" charset="-122"/>
                <a:ea typeface="微软雅黑" pitchFamily="34" charset="-122"/>
              </a:rPr>
              <a:t>≥</a:t>
            </a:r>
            <a:r>
              <a:rPr lang="zh-CN" altLang="zh-CN" sz="2400" dirty="0" smtClean="0">
                <a:latin typeface="微软雅黑" pitchFamily="34" charset="-122"/>
                <a:ea typeface="微软雅黑" pitchFamily="34" charset="-122"/>
              </a:rPr>
              <a:t>其中项的中间产品产量之和 ；</a:t>
            </a:r>
            <a:r>
              <a:rPr lang="en-US" altLang="zh-CN" sz="2400" dirty="0" smtClean="0">
                <a:latin typeface="微软雅黑" pitchFamily="34" charset="-122"/>
                <a:ea typeface="微软雅黑" pitchFamily="34" charset="-122"/>
              </a:rPr>
              <a:t>     </a:t>
            </a:r>
            <a:endParaRPr lang="zh-CN" altLang="zh-CN" sz="2400" dirty="0" smtClean="0">
              <a:latin typeface="微软雅黑" pitchFamily="34" charset="-122"/>
              <a:ea typeface="微软雅黑" pitchFamily="34" charset="-122"/>
            </a:endParaRPr>
          </a:p>
          <a:p>
            <a:pPr marL="0" indent="0">
              <a:buFont typeface="Arial" charset="0"/>
              <a:buNone/>
            </a:pPr>
            <a:r>
              <a:rPr lang="zh-CN" altLang="zh-CN" sz="2400" dirty="0" smtClean="0">
                <a:latin typeface="微软雅黑" pitchFamily="34" charset="-122"/>
                <a:ea typeface="微软雅黑" pitchFamily="34" charset="-122"/>
              </a:rPr>
              <a:t>总项的最终产品产值</a:t>
            </a:r>
            <a:r>
              <a:rPr lang="en-US" altLang="zh-CN" sz="2400" dirty="0" smtClean="0">
                <a:latin typeface="微软雅黑" pitchFamily="34" charset="-122"/>
                <a:ea typeface="微软雅黑" pitchFamily="34" charset="-122"/>
              </a:rPr>
              <a:t>≥</a:t>
            </a:r>
            <a:r>
              <a:rPr lang="zh-CN" altLang="zh-CN" sz="2400" dirty="0" smtClean="0">
                <a:latin typeface="微软雅黑" pitchFamily="34" charset="-122"/>
                <a:ea typeface="微软雅黑" pitchFamily="34" charset="-122"/>
              </a:rPr>
              <a:t>其中项的最终产品产值之和；</a:t>
            </a:r>
            <a:endParaRPr lang="en-US" altLang="zh-CN" sz="2400" dirty="0" smtClean="0">
              <a:latin typeface="微软雅黑" pitchFamily="34" charset="-122"/>
              <a:ea typeface="微软雅黑" pitchFamily="34" charset="-122"/>
            </a:endParaRPr>
          </a:p>
          <a:p>
            <a:pPr marL="0" indent="0">
              <a:lnSpc>
                <a:spcPct val="150000"/>
              </a:lnSpc>
              <a:buFont typeface="Arial" charset="0"/>
              <a:buNone/>
            </a:pPr>
            <a:r>
              <a:rPr lang="en-US" altLang="zh-CN" sz="2400" dirty="0" smtClean="0">
                <a:latin typeface="微软雅黑" pitchFamily="34" charset="-122"/>
                <a:ea typeface="微软雅黑" pitchFamily="34" charset="-122"/>
              </a:rPr>
              <a:t>4.</a:t>
            </a:r>
            <a:r>
              <a:rPr lang="zh-CN" altLang="en-US" sz="2400" dirty="0" smtClean="0">
                <a:latin typeface="微软雅黑" pitchFamily="34" charset="-122"/>
                <a:ea typeface="微软雅黑" pitchFamily="34" charset="-122"/>
              </a:rPr>
              <a:t>单位为台、套、辆、座、艘、只、副、条、把、件的产品     不应该有小数；</a:t>
            </a:r>
            <a:endParaRPr lang="en-US" altLang="zh-CN" sz="2400" dirty="0" smtClean="0">
              <a:latin typeface="微软雅黑" pitchFamily="34" charset="-122"/>
              <a:ea typeface="微软雅黑" pitchFamily="34" charset="-122"/>
            </a:endParaRPr>
          </a:p>
        </p:txBody>
      </p:sp>
      <p:sp>
        <p:nvSpPr>
          <p:cNvPr id="4" name="TextBox 3"/>
          <p:cNvSpPr txBox="1">
            <a:spLocks noChangeArrowheads="1"/>
          </p:cNvSpPr>
          <p:nvPr/>
        </p:nvSpPr>
        <p:spPr bwMode="auto">
          <a:xfrm>
            <a:off x="454933" y="487365"/>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总结</a:t>
            </a:r>
            <a:endParaRPr lang="zh-CN" altLang="en-US" sz="3600" b="1" dirty="0">
              <a:solidFill>
                <a:srgbClr val="FF0000"/>
              </a:solidFill>
              <a:latin typeface="微软雅黑" pitchFamily="34" charset="-122"/>
              <a:ea typeface="微软雅黑" pitchFamily="34" charset="-122"/>
            </a:endParaRPr>
          </a:p>
        </p:txBody>
      </p:sp>
      <p:sp>
        <p:nvSpPr>
          <p:cNvPr id="5" name="标题 1"/>
          <p:cNvSpPr txBox="1">
            <a:spLocks/>
          </p:cNvSpPr>
          <p:nvPr/>
        </p:nvSpPr>
        <p:spPr>
          <a:xfrm>
            <a:off x="-3188" y="6130302"/>
            <a:ext cx="2123728" cy="7647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2800" dirty="0" smtClean="0">
                <a:solidFill>
                  <a:schemeClr val="bg1">
                    <a:lumMod val="85000"/>
                  </a:schemeClr>
                </a:solidFill>
                <a:ea typeface="黑体" pitchFamily="49" charset="-122"/>
              </a:rPr>
              <a:t>P29</a:t>
            </a:r>
            <a:endParaRPr lang="zh-CN" altLang="en-US" sz="2800" dirty="0" smtClean="0">
              <a:solidFill>
                <a:schemeClr val="bg1">
                  <a:lumMod val="85000"/>
                </a:schemeClr>
              </a:solidFill>
            </a:endParaRPr>
          </a:p>
        </p:txBody>
      </p:sp>
    </p:spTree>
    <p:extLst>
      <p:ext uri="{BB962C8B-B14F-4D97-AF65-F5344CB8AC3E}">
        <p14:creationId xmlns:p14="http://schemas.microsoft.com/office/powerpoint/2010/main" val="9056242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5"/>
          <p:cNvSpPr>
            <a:spLocks noGrp="1" noChangeArrowheads="1"/>
          </p:cNvSpPr>
          <p:nvPr>
            <p:ph type="subTitle" idx="1"/>
          </p:nvPr>
        </p:nvSpPr>
        <p:spPr>
          <a:xfrm>
            <a:off x="1475656" y="2276872"/>
            <a:ext cx="6500812" cy="1000125"/>
          </a:xfrm>
          <a:noFill/>
        </p:spPr>
        <p:txBody>
          <a:bodyPr anchor="ctr">
            <a:normAutofit lnSpcReduction="10000"/>
          </a:bodyPr>
          <a:lstStyle/>
          <a:p>
            <a:pPr eaLnBrk="1" hangingPunct="1">
              <a:lnSpc>
                <a:spcPct val="130000"/>
              </a:lnSpc>
            </a:pPr>
            <a:r>
              <a:rPr lang="zh-CN" altLang="en-US" sz="4800" dirty="0" smtClean="0">
                <a:solidFill>
                  <a:schemeClr val="tx1"/>
                </a:solidFill>
                <a:latin typeface="华文楷体" pitchFamily="2" charset="-122"/>
                <a:ea typeface="华文彩云" pitchFamily="2" charset="-122"/>
              </a:rPr>
              <a:t>工业战兴、景气状况</a:t>
            </a:r>
            <a:endParaRPr lang="en-US" altLang="zh-CN" sz="4800" dirty="0" smtClean="0">
              <a:solidFill>
                <a:schemeClr val="tx2"/>
              </a:solidFill>
            </a:endParaRPr>
          </a:p>
        </p:txBody>
      </p:sp>
    </p:spTree>
    <p:extLst>
      <p:ext uri="{BB962C8B-B14F-4D97-AF65-F5344CB8AC3E}">
        <p14:creationId xmlns:p14="http://schemas.microsoft.com/office/powerpoint/2010/main" val="2136588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nvPr>
        </p:nvGraphicFramePr>
        <p:xfrm>
          <a:off x="1500188" y="2428875"/>
          <a:ext cx="6500812" cy="3000375"/>
        </p:xfrm>
        <a:graphic>
          <a:graphicData uri="http://schemas.openxmlformats.org/drawingml/2006/table">
            <a:tbl>
              <a:tblPr firstRow="1" bandRow="1">
                <a:tableStyleId>{5C22544A-7EE6-4342-B048-85BDC9FD1C3A}</a:tableStyleId>
              </a:tblPr>
              <a:tblGrid>
                <a:gridCol w="1643883"/>
                <a:gridCol w="1569162"/>
                <a:gridCol w="3287767"/>
              </a:tblGrid>
              <a:tr h="932971">
                <a:tc>
                  <a:txBody>
                    <a:bodyPr/>
                    <a:lstStyle/>
                    <a:p>
                      <a:pPr algn="ctr"/>
                      <a:r>
                        <a:rPr lang="zh-CN" altLang="en-US" sz="2400" dirty="0" smtClean="0"/>
                        <a:t>报告期别</a:t>
                      </a:r>
                      <a:endParaRPr lang="zh-CN" altLang="en-US" sz="2400" dirty="0"/>
                    </a:p>
                  </a:txBody>
                  <a:tcPr marL="91439" marR="91439" anchor="ctr"/>
                </a:tc>
                <a:tc>
                  <a:txBody>
                    <a:bodyPr/>
                    <a:lstStyle/>
                    <a:p>
                      <a:pPr algn="ctr"/>
                      <a:r>
                        <a:rPr lang="zh-CN" altLang="en-US" sz="2400" dirty="0" smtClean="0"/>
                        <a:t>表号</a:t>
                      </a:r>
                      <a:endParaRPr lang="zh-CN" altLang="en-US" sz="2400" dirty="0"/>
                    </a:p>
                  </a:txBody>
                  <a:tcPr marL="91439" marR="91439" anchor="ctr"/>
                </a:tc>
                <a:tc>
                  <a:txBody>
                    <a:bodyPr/>
                    <a:lstStyle/>
                    <a:p>
                      <a:pPr algn="ctr"/>
                      <a:r>
                        <a:rPr lang="zh-CN" altLang="en-US" sz="2400" dirty="0" smtClean="0"/>
                        <a:t>报表名称</a:t>
                      </a:r>
                      <a:endParaRPr lang="zh-CN" altLang="en-US" sz="2400" dirty="0"/>
                    </a:p>
                  </a:txBody>
                  <a:tcPr marL="91439" marR="91439" anchor="ctr"/>
                </a:tc>
              </a:tr>
              <a:tr h="1033702">
                <a:tc>
                  <a:txBody>
                    <a:bodyPr/>
                    <a:lstStyle/>
                    <a:p>
                      <a:pPr algn="ctr"/>
                      <a:r>
                        <a:rPr lang="zh-CN" altLang="en-US" sz="2400" dirty="0" smtClean="0"/>
                        <a:t>年报</a:t>
                      </a:r>
                      <a:endParaRPr lang="zh-CN" altLang="en-US" sz="2400" dirty="0"/>
                    </a:p>
                  </a:txBody>
                  <a:tcPr marL="91439" marR="91439" anchor="ctr"/>
                </a:tc>
                <a:tc>
                  <a:txBody>
                    <a:bodyPr/>
                    <a:lstStyle/>
                    <a:p>
                      <a:pPr algn="ctr"/>
                      <a:r>
                        <a:rPr lang="en-US" altLang="zh-CN" sz="2400" dirty="0" smtClean="0"/>
                        <a:t>B604-3</a:t>
                      </a:r>
                      <a:endParaRPr lang="zh-CN" altLang="en-US" sz="2400" dirty="0"/>
                    </a:p>
                  </a:txBody>
                  <a:tcPr marL="91439" marR="91439" anchor="ctr"/>
                </a:tc>
                <a:tc>
                  <a:txBody>
                    <a:bodyPr/>
                    <a:lstStyle/>
                    <a:p>
                      <a:pPr algn="ctr"/>
                      <a:r>
                        <a:rPr lang="zh-CN" altLang="en-US" sz="2400" kern="1200" dirty="0" smtClean="0">
                          <a:solidFill>
                            <a:schemeClr val="dk1"/>
                          </a:solidFill>
                          <a:latin typeface="+mn-lt"/>
                          <a:ea typeface="+mn-ea"/>
                          <a:cs typeface="+mn-cs"/>
                        </a:rPr>
                        <a:t>工业企业战略性新兴</a:t>
                      </a:r>
                      <a:endParaRPr lang="en-US" altLang="zh-CN" sz="2400" kern="1200" dirty="0" smtClean="0">
                        <a:solidFill>
                          <a:schemeClr val="dk1"/>
                        </a:solidFill>
                        <a:latin typeface="+mn-lt"/>
                        <a:ea typeface="+mn-ea"/>
                        <a:cs typeface="+mn-cs"/>
                      </a:endParaRPr>
                    </a:p>
                    <a:p>
                      <a:pPr algn="ctr"/>
                      <a:r>
                        <a:rPr lang="zh-CN" altLang="en-US" sz="2400" kern="1200" dirty="0" smtClean="0">
                          <a:solidFill>
                            <a:schemeClr val="dk1"/>
                          </a:solidFill>
                          <a:latin typeface="+mn-lt"/>
                          <a:ea typeface="+mn-ea"/>
                          <a:cs typeface="+mn-cs"/>
                        </a:rPr>
                        <a:t>产业总产值</a:t>
                      </a:r>
                      <a:endParaRPr lang="zh-CN" altLang="en-US" sz="2400" dirty="0"/>
                    </a:p>
                  </a:txBody>
                  <a:tcPr marL="91439" marR="91439" anchor="ctr"/>
                </a:tc>
              </a:tr>
              <a:tr h="1033702">
                <a:tc>
                  <a:txBody>
                    <a:bodyPr/>
                    <a:lstStyle/>
                    <a:p>
                      <a:pPr algn="ctr"/>
                      <a:r>
                        <a:rPr lang="zh-CN" altLang="en-US" sz="2400" dirty="0" smtClean="0"/>
                        <a:t>季报</a:t>
                      </a:r>
                      <a:endParaRPr lang="zh-CN" altLang="en-US" sz="2400" dirty="0"/>
                    </a:p>
                  </a:txBody>
                  <a:tcPr marL="91439" marR="91439" anchor="ctr"/>
                </a:tc>
                <a:tc>
                  <a:txBody>
                    <a:bodyPr/>
                    <a:lstStyle/>
                    <a:p>
                      <a:pPr algn="ctr"/>
                      <a:r>
                        <a:rPr lang="en-US" altLang="zh-CN" sz="2400" kern="1200" dirty="0" smtClean="0">
                          <a:solidFill>
                            <a:schemeClr val="dk1"/>
                          </a:solidFill>
                          <a:latin typeface="+mn-lt"/>
                          <a:ea typeface="+mn-ea"/>
                          <a:cs typeface="+mn-cs"/>
                        </a:rPr>
                        <a:t>B210</a:t>
                      </a:r>
                      <a:endParaRPr lang="zh-CN" altLang="en-US" sz="2400" kern="1200" dirty="0">
                        <a:solidFill>
                          <a:schemeClr val="dk1"/>
                        </a:solidFill>
                        <a:latin typeface="+mn-lt"/>
                        <a:ea typeface="+mn-ea"/>
                        <a:cs typeface="+mn-cs"/>
                      </a:endParaRPr>
                    </a:p>
                  </a:txBody>
                  <a:tcPr marL="91439" marR="91439" anchor="ctr"/>
                </a:tc>
                <a:tc>
                  <a:txBody>
                    <a:bodyPr/>
                    <a:lstStyle/>
                    <a:p>
                      <a:pPr algn="ctr">
                        <a:lnSpc>
                          <a:spcPts val="1300"/>
                        </a:lnSpc>
                        <a:spcAft>
                          <a:spcPts val="0"/>
                        </a:spcAft>
                      </a:pPr>
                      <a:r>
                        <a:rPr lang="zh-CN" altLang="en-US" sz="2400" kern="1200" dirty="0" smtClean="0">
                          <a:solidFill>
                            <a:schemeClr val="dk1"/>
                          </a:solidFill>
                          <a:latin typeface="+mn-lt"/>
                          <a:ea typeface="+mn-ea"/>
                          <a:cs typeface="+mn-cs"/>
                        </a:rPr>
                        <a:t>生产经营景气状况</a:t>
                      </a:r>
                    </a:p>
                  </a:txBody>
                  <a:tcPr marL="68580" marR="68580" marT="0" marB="0" anchor="ctr"/>
                </a:tc>
              </a:tr>
            </a:tbl>
          </a:graphicData>
        </a:graphic>
      </p:graphicFrame>
      <p:sp>
        <p:nvSpPr>
          <p:cNvPr id="3092" name="TextBox 5"/>
          <p:cNvSpPr txBox="1">
            <a:spLocks noChangeArrowheads="1"/>
          </p:cNvSpPr>
          <p:nvPr/>
        </p:nvSpPr>
        <p:spPr bwMode="auto">
          <a:xfrm>
            <a:off x="2357438" y="1357313"/>
            <a:ext cx="47148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r>
              <a:rPr lang="zh-CN" altLang="en-US" sz="3600">
                <a:latin typeface="黑体" pitchFamily="2" charset="-122"/>
                <a:ea typeface="黑体" pitchFamily="2" charset="-122"/>
              </a:rPr>
              <a:t>涉及的报表</a:t>
            </a:r>
          </a:p>
        </p:txBody>
      </p:sp>
    </p:spTree>
    <p:extLst>
      <p:ext uri="{BB962C8B-B14F-4D97-AF65-F5344CB8AC3E}">
        <p14:creationId xmlns:p14="http://schemas.microsoft.com/office/powerpoint/2010/main" val="10353448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10740" y="-3814"/>
            <a:ext cx="6129338" cy="666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a:spLocks noChangeArrowheads="1"/>
          </p:cNvSpPr>
          <p:nvPr/>
        </p:nvSpPr>
        <p:spPr bwMode="auto">
          <a:xfrm>
            <a:off x="443762" y="467922"/>
            <a:ext cx="4714875" cy="646112"/>
          </a:xfrm>
          <a:prstGeom prst="rect">
            <a:avLst/>
          </a:prstGeom>
          <a:noFill/>
          <a:ln w="9525">
            <a:noFill/>
            <a:miter lim="800000"/>
            <a:headEnd/>
            <a:tailEnd/>
          </a:ln>
        </p:spPr>
        <p:txBody>
          <a:bodyPr>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年报表式</a:t>
            </a:r>
            <a:endParaRPr lang="zh-CN" altLang="en-US" sz="3600" b="1" dirty="0">
              <a:solidFill>
                <a:srgbClr val="FF0000"/>
              </a:solidFill>
              <a:latin typeface="微软雅黑" pitchFamily="34" charset="-122"/>
              <a:ea typeface="微软雅黑" pitchFamily="34" charset="-122"/>
            </a:endParaRPr>
          </a:p>
        </p:txBody>
      </p:sp>
      <p:sp>
        <p:nvSpPr>
          <p:cNvPr id="4" name="标题 1"/>
          <p:cNvSpPr txBox="1">
            <a:spLocks/>
          </p:cNvSpPr>
          <p:nvPr/>
        </p:nvSpPr>
        <p:spPr>
          <a:xfrm>
            <a:off x="-3188" y="6130302"/>
            <a:ext cx="2123728" cy="7647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2800" dirty="0" smtClean="0">
                <a:solidFill>
                  <a:schemeClr val="bg1">
                    <a:lumMod val="85000"/>
                  </a:schemeClr>
                </a:solidFill>
                <a:ea typeface="黑体" pitchFamily="49" charset="-122"/>
              </a:rPr>
              <a:t>P32</a:t>
            </a:r>
            <a:endParaRPr lang="zh-CN" altLang="en-US" sz="2800" dirty="0" smtClean="0">
              <a:solidFill>
                <a:schemeClr val="bg1">
                  <a:lumMod val="85000"/>
                </a:schemeClr>
              </a:solidFill>
            </a:endParaRPr>
          </a:p>
        </p:txBody>
      </p:sp>
    </p:spTree>
    <p:extLst>
      <p:ext uri="{BB962C8B-B14F-4D97-AF65-F5344CB8AC3E}">
        <p14:creationId xmlns:p14="http://schemas.microsoft.com/office/powerpoint/2010/main" val="191878569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内容占位符 2"/>
          <p:cNvSpPr>
            <a:spLocks noGrp="1"/>
          </p:cNvSpPr>
          <p:nvPr>
            <p:ph idx="1"/>
          </p:nvPr>
        </p:nvSpPr>
        <p:spPr>
          <a:xfrm>
            <a:off x="411312" y="1628800"/>
            <a:ext cx="7391400" cy="4320480"/>
          </a:xfrm>
        </p:spPr>
        <p:txBody>
          <a:bodyPr>
            <a:normAutofit/>
          </a:bodyPr>
          <a:lstStyle/>
          <a:p>
            <a:pPr>
              <a:lnSpc>
                <a:spcPct val="150000"/>
              </a:lnSpc>
              <a:buNone/>
            </a:pPr>
            <a:r>
              <a:rPr lang="zh-CN" altLang="en-US" sz="2800" b="1" dirty="0" smtClean="0">
                <a:latin typeface="微软雅黑" pitchFamily="34" charset="-122"/>
                <a:ea typeface="微软雅黑" pitchFamily="34" charset="-122"/>
              </a:rPr>
              <a:t>   按产品法原则进行填报：</a:t>
            </a:r>
            <a:r>
              <a:rPr lang="zh-CN" altLang="en-US" sz="2800" dirty="0" smtClean="0">
                <a:latin typeface="微软雅黑" pitchFamily="34" charset="-122"/>
                <a:ea typeface="微软雅黑" pitchFamily="34" charset="-122"/>
              </a:rPr>
              <a:t> 在填报报表时，不能仅仅根据行业小类简单的把战兴产值归入一个产业领域，而</a:t>
            </a:r>
            <a:r>
              <a:rPr lang="zh-CN" altLang="en-US" sz="2800" dirty="0" smtClean="0">
                <a:solidFill>
                  <a:srgbClr val="FF0000"/>
                </a:solidFill>
                <a:latin typeface="微软雅黑" pitchFamily="34" charset="-122"/>
                <a:ea typeface="微软雅黑" pitchFamily="34" charset="-122"/>
              </a:rPr>
              <a:t>需要根据实际生产的战新产品</a:t>
            </a:r>
            <a:r>
              <a:rPr lang="zh-CN" altLang="en-US" sz="2800" dirty="0" smtClean="0">
                <a:latin typeface="微软雅黑" pitchFamily="34" charset="-122"/>
                <a:ea typeface="微软雅黑" pitchFamily="34" charset="-122"/>
              </a:rPr>
              <a:t>，填报企业的战新产值。</a:t>
            </a:r>
            <a:endParaRPr lang="en-US" altLang="zh-CN" sz="2800" dirty="0" smtClean="0">
              <a:latin typeface="微软雅黑" pitchFamily="34" charset="-122"/>
              <a:ea typeface="微软雅黑" pitchFamily="34" charset="-122"/>
            </a:endParaRPr>
          </a:p>
          <a:p>
            <a:pPr>
              <a:buNone/>
            </a:pPr>
            <a:endParaRPr lang="en-US" altLang="zh-CN" dirty="0" smtClean="0">
              <a:latin typeface="微软雅黑" pitchFamily="34" charset="-122"/>
              <a:ea typeface="微软雅黑" pitchFamily="34" charset="-122"/>
            </a:endParaRPr>
          </a:p>
          <a:p>
            <a:pPr>
              <a:buNone/>
            </a:pPr>
            <a:r>
              <a:rPr lang="en-US" altLang="zh-CN" dirty="0">
                <a:latin typeface="微软雅黑" pitchFamily="34" charset="-122"/>
                <a:ea typeface="微软雅黑" pitchFamily="34" charset="-122"/>
              </a:rPr>
              <a:t> </a:t>
            </a:r>
            <a:r>
              <a:rPr lang="en-US" altLang="zh-CN" dirty="0" smtClean="0">
                <a:latin typeface="微软雅黑" pitchFamily="34" charset="-122"/>
                <a:ea typeface="微软雅黑" pitchFamily="34" charset="-122"/>
              </a:rPr>
              <a:t>   </a:t>
            </a:r>
            <a:endParaRPr lang="en-US" altLang="zh-CN" dirty="0">
              <a:latin typeface="微软雅黑" pitchFamily="34" charset="-122"/>
              <a:ea typeface="微软雅黑" pitchFamily="34" charset="-122"/>
            </a:endParaRPr>
          </a:p>
        </p:txBody>
      </p:sp>
      <p:sp>
        <p:nvSpPr>
          <p:cNvPr id="7" name="TextBox 6"/>
          <p:cNvSpPr txBox="1">
            <a:spLocks noChangeArrowheads="1"/>
          </p:cNvSpPr>
          <p:nvPr/>
        </p:nvSpPr>
        <p:spPr bwMode="auto">
          <a:xfrm>
            <a:off x="443762" y="467922"/>
            <a:ext cx="4714875" cy="646112"/>
          </a:xfrm>
          <a:prstGeom prst="rect">
            <a:avLst/>
          </a:prstGeom>
          <a:noFill/>
          <a:ln w="9525">
            <a:noFill/>
            <a:miter lim="800000"/>
            <a:headEnd/>
            <a:tailEnd/>
          </a:ln>
        </p:spPr>
        <p:txBody>
          <a:bodyPr>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填报说明</a:t>
            </a:r>
            <a:endParaRPr lang="zh-CN" altLang="en-US" sz="3600" b="1" dirty="0">
              <a:solidFill>
                <a:srgbClr val="FF0000"/>
              </a:solidFill>
              <a:latin typeface="微软雅黑" pitchFamily="34" charset="-122"/>
              <a:ea typeface="微软雅黑" pitchFamily="34" charset="-122"/>
            </a:endParaRPr>
          </a:p>
        </p:txBody>
      </p:sp>
    </p:spTree>
    <p:extLst>
      <p:ext uri="{BB962C8B-B14F-4D97-AF65-F5344CB8AC3E}">
        <p14:creationId xmlns:p14="http://schemas.microsoft.com/office/powerpoint/2010/main" val="714539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内容占位符 2"/>
          <p:cNvSpPr>
            <a:spLocks noGrp="1"/>
          </p:cNvSpPr>
          <p:nvPr>
            <p:ph idx="1"/>
          </p:nvPr>
        </p:nvSpPr>
        <p:spPr>
          <a:xfrm>
            <a:off x="827584" y="1412776"/>
            <a:ext cx="7560840" cy="4464496"/>
          </a:xfrm>
        </p:spPr>
        <p:txBody>
          <a:bodyPr>
            <a:normAutofit lnSpcReduction="10000"/>
          </a:bodyPr>
          <a:lstStyle/>
          <a:p>
            <a:pPr marL="0" indent="0">
              <a:lnSpc>
                <a:spcPct val="110000"/>
              </a:lnSpc>
              <a:buNone/>
              <a:defRPr/>
            </a:pPr>
            <a:r>
              <a:rPr kumimoji="1" lang="en-US" altLang="zh-CN" sz="2800" b="1" dirty="0" smtClean="0">
                <a:latin typeface="微软雅黑" pitchFamily="34" charset="-122"/>
                <a:ea typeface="微软雅黑" pitchFamily="34" charset="-122"/>
              </a:rPr>
              <a:t>1.</a:t>
            </a:r>
            <a:r>
              <a:rPr lang="zh-CN" altLang="en-US" sz="2800" dirty="0" smtClean="0">
                <a:latin typeface="微软雅黑" pitchFamily="34" charset="-122"/>
                <a:ea typeface="微软雅黑" pitchFamily="34" charset="-122"/>
              </a:rPr>
              <a:t>分行业产值应</a:t>
            </a:r>
            <a:r>
              <a:rPr lang="zh-CN" altLang="en-US" sz="2800" b="1" dirty="0" smtClean="0">
                <a:solidFill>
                  <a:srgbClr val="FF0000"/>
                </a:solidFill>
                <a:latin typeface="微软雅黑" pitchFamily="34" charset="-122"/>
                <a:ea typeface="微软雅黑" pitchFamily="34" charset="-122"/>
              </a:rPr>
              <a:t>小于等于</a:t>
            </a:r>
            <a:r>
              <a:rPr lang="en-US" altLang="zh-CN" sz="2800" dirty="0" smtClean="0">
                <a:latin typeface="微软雅黑" pitchFamily="34" charset="-122"/>
                <a:ea typeface="微软雅黑" pitchFamily="34" charset="-122"/>
              </a:rPr>
              <a:t>B604-1</a:t>
            </a:r>
            <a:r>
              <a:rPr lang="zh-CN" altLang="en-US" sz="2800" dirty="0" smtClean="0">
                <a:latin typeface="微软雅黑" pitchFamily="34" charset="-122"/>
                <a:ea typeface="微软雅黑" pitchFamily="34" charset="-122"/>
              </a:rPr>
              <a:t>表中相同行业的累计工业总产值。</a:t>
            </a:r>
            <a:endParaRPr lang="en-US" altLang="zh-CN" sz="2800" dirty="0" smtClean="0">
              <a:latin typeface="微软雅黑" pitchFamily="34" charset="-122"/>
              <a:ea typeface="微软雅黑" pitchFamily="34" charset="-122"/>
            </a:endParaRPr>
          </a:p>
          <a:p>
            <a:pPr marL="0" indent="0">
              <a:lnSpc>
                <a:spcPct val="110000"/>
              </a:lnSpc>
              <a:buNone/>
              <a:defRPr/>
            </a:pPr>
            <a:endParaRPr lang="en-US" altLang="zh-CN" sz="2800" dirty="0">
              <a:latin typeface="微软雅黑" pitchFamily="34" charset="-122"/>
              <a:ea typeface="微软雅黑" pitchFamily="34" charset="-122"/>
            </a:endParaRPr>
          </a:p>
          <a:p>
            <a:pPr marL="0" indent="0">
              <a:lnSpc>
                <a:spcPct val="110000"/>
              </a:lnSpc>
              <a:buNone/>
              <a:defRPr/>
            </a:pPr>
            <a:r>
              <a:rPr lang="zh-CN" altLang="en-US" sz="2800" dirty="0" smtClean="0">
                <a:solidFill>
                  <a:schemeClr val="bg1">
                    <a:lumMod val="50000"/>
                  </a:schemeClr>
                </a:solidFill>
                <a:latin typeface="微软雅黑" pitchFamily="34" charset="-122"/>
                <a:ea typeface="微软雅黑" pitchFamily="34" charset="-122"/>
              </a:rPr>
              <a:t>所</a:t>
            </a:r>
            <a:r>
              <a:rPr lang="zh-CN" altLang="en-US" sz="2800" dirty="0">
                <a:solidFill>
                  <a:schemeClr val="bg1">
                    <a:lumMod val="50000"/>
                  </a:schemeClr>
                </a:solidFill>
                <a:latin typeface="微软雅黑" pitchFamily="34" charset="-122"/>
                <a:ea typeface="微软雅黑" pitchFamily="34" charset="-122"/>
              </a:rPr>
              <a:t>填行业原则上应包含在</a:t>
            </a:r>
            <a:r>
              <a:rPr lang="en-US" altLang="zh-CN" sz="2800" dirty="0">
                <a:solidFill>
                  <a:schemeClr val="bg1">
                    <a:lumMod val="50000"/>
                  </a:schemeClr>
                </a:solidFill>
                <a:latin typeface="微软雅黑" pitchFamily="34" charset="-122"/>
                <a:ea typeface="微软雅黑" pitchFamily="34" charset="-122"/>
              </a:rPr>
              <a:t>《</a:t>
            </a:r>
            <a:r>
              <a:rPr lang="zh-CN" altLang="en-US" sz="2800" dirty="0">
                <a:solidFill>
                  <a:schemeClr val="bg1">
                    <a:lumMod val="50000"/>
                  </a:schemeClr>
                </a:solidFill>
                <a:latin typeface="微软雅黑" pitchFamily="34" charset="-122"/>
                <a:ea typeface="微软雅黑" pitchFamily="34" charset="-122"/>
              </a:rPr>
              <a:t>工业总产值、主要产品产量及产值</a:t>
            </a:r>
            <a:r>
              <a:rPr lang="en-US" altLang="zh-CN" sz="2800" dirty="0">
                <a:solidFill>
                  <a:schemeClr val="bg1">
                    <a:lumMod val="50000"/>
                  </a:schemeClr>
                </a:solidFill>
                <a:latin typeface="微软雅黑" pitchFamily="34" charset="-122"/>
                <a:ea typeface="微软雅黑" pitchFamily="34" charset="-122"/>
              </a:rPr>
              <a:t>》</a:t>
            </a:r>
            <a:r>
              <a:rPr lang="zh-CN" altLang="en-US" sz="2800" dirty="0">
                <a:solidFill>
                  <a:schemeClr val="bg1">
                    <a:lumMod val="50000"/>
                  </a:schemeClr>
                </a:solidFill>
                <a:latin typeface="微软雅黑" pitchFamily="34" charset="-122"/>
                <a:ea typeface="微软雅黑" pitchFamily="34" charset="-122"/>
              </a:rPr>
              <a:t>（</a:t>
            </a:r>
            <a:r>
              <a:rPr lang="en-US" altLang="zh-CN" sz="2800" dirty="0">
                <a:solidFill>
                  <a:schemeClr val="bg1">
                    <a:lumMod val="50000"/>
                  </a:schemeClr>
                </a:solidFill>
                <a:latin typeface="微软雅黑" pitchFamily="34" charset="-122"/>
                <a:ea typeface="微软雅黑" pitchFamily="34" charset="-122"/>
              </a:rPr>
              <a:t>B604-1</a:t>
            </a:r>
            <a:r>
              <a:rPr lang="zh-CN" altLang="en-US" sz="2800" dirty="0">
                <a:solidFill>
                  <a:schemeClr val="bg1">
                    <a:lumMod val="50000"/>
                  </a:schemeClr>
                </a:solidFill>
                <a:latin typeface="微软雅黑" pitchFamily="34" charset="-122"/>
                <a:ea typeface="微软雅黑" pitchFamily="34" charset="-122"/>
              </a:rPr>
              <a:t>表）本企业所填的工业行业中，数值应小于或等于同行业数据。</a:t>
            </a:r>
            <a:endParaRPr lang="en-US" altLang="zh-CN" sz="2800" dirty="0">
              <a:solidFill>
                <a:schemeClr val="bg1">
                  <a:lumMod val="50000"/>
                </a:schemeClr>
              </a:solidFill>
              <a:latin typeface="微软雅黑" pitchFamily="34" charset="-122"/>
              <a:ea typeface="微软雅黑" pitchFamily="34" charset="-122"/>
            </a:endParaRPr>
          </a:p>
          <a:p>
            <a:pPr marL="0" indent="0">
              <a:lnSpc>
                <a:spcPct val="110000"/>
              </a:lnSpc>
              <a:buNone/>
              <a:defRPr/>
            </a:pPr>
            <a:endParaRPr lang="en-US" altLang="zh-CN" sz="2800" dirty="0" smtClean="0">
              <a:latin typeface="微软雅黑" pitchFamily="34" charset="-122"/>
              <a:ea typeface="微软雅黑" pitchFamily="34" charset="-122"/>
            </a:endParaRPr>
          </a:p>
          <a:p>
            <a:pPr marL="0" indent="0">
              <a:lnSpc>
                <a:spcPct val="110000"/>
              </a:lnSpc>
              <a:buNone/>
            </a:pPr>
            <a:r>
              <a:rPr kumimoji="1" lang="en-US" altLang="zh-CN" sz="2800" b="1" dirty="0" smtClean="0">
                <a:latin typeface="微软雅黑" pitchFamily="34" charset="-122"/>
                <a:ea typeface="微软雅黑" pitchFamily="34" charset="-122"/>
              </a:rPr>
              <a:t>2.</a:t>
            </a:r>
            <a:r>
              <a:rPr lang="zh-CN" altLang="en-US" sz="2800" dirty="0" smtClean="0">
                <a:latin typeface="微软雅黑" pitchFamily="34" charset="-122"/>
                <a:ea typeface="微软雅黑" pitchFamily="34" charset="-122"/>
              </a:rPr>
              <a:t>本年战新年报战新</a:t>
            </a:r>
            <a:r>
              <a:rPr lang="zh-CN" altLang="en-US" sz="2800" dirty="0">
                <a:latin typeface="微软雅黑" pitchFamily="34" charset="-122"/>
                <a:ea typeface="微软雅黑" pitchFamily="34" charset="-122"/>
              </a:rPr>
              <a:t>总产值应</a:t>
            </a:r>
            <a:r>
              <a:rPr lang="zh-CN" altLang="en-US" sz="2800" b="1" dirty="0">
                <a:solidFill>
                  <a:srgbClr val="FF0000"/>
                </a:solidFill>
                <a:latin typeface="微软雅黑" pitchFamily="34" charset="-122"/>
                <a:ea typeface="微软雅黑" pitchFamily="34" charset="-122"/>
              </a:rPr>
              <a:t>小于等于</a:t>
            </a:r>
            <a:r>
              <a:rPr lang="en-US" altLang="zh-CN" sz="2800" dirty="0" smtClean="0">
                <a:latin typeface="微软雅黑" pitchFamily="34" charset="-122"/>
                <a:ea typeface="微软雅黑" pitchFamily="34" charset="-122"/>
              </a:rPr>
              <a:t>B604-1</a:t>
            </a:r>
            <a:r>
              <a:rPr lang="zh-CN" altLang="en-US" sz="2800" dirty="0" smtClean="0">
                <a:latin typeface="微软雅黑" pitchFamily="34" charset="-122"/>
                <a:ea typeface="微软雅黑" pitchFamily="34" charset="-122"/>
              </a:rPr>
              <a:t>中工业总产值。</a:t>
            </a:r>
            <a:endParaRPr kumimoji="1" lang="en-US" altLang="zh-CN" sz="2800" b="1" dirty="0" smtClean="0">
              <a:latin typeface="微软雅黑" pitchFamily="34" charset="-122"/>
              <a:ea typeface="微软雅黑" pitchFamily="34" charset="-122"/>
            </a:endParaRPr>
          </a:p>
          <a:p>
            <a:pPr>
              <a:lnSpc>
                <a:spcPct val="110000"/>
              </a:lnSpc>
              <a:buFontTx/>
              <a:buNone/>
            </a:pPr>
            <a:endParaRPr lang="en-US" altLang="zh-CN" sz="2800" dirty="0" smtClean="0">
              <a:latin typeface="微软雅黑" pitchFamily="34" charset="-122"/>
              <a:ea typeface="微软雅黑" pitchFamily="34" charset="-122"/>
            </a:endParaRPr>
          </a:p>
          <a:p>
            <a:pPr>
              <a:lnSpc>
                <a:spcPct val="110000"/>
              </a:lnSpc>
              <a:buFontTx/>
              <a:buNone/>
              <a:defRPr/>
            </a:pPr>
            <a:endParaRPr lang="zh-CN" altLang="en-US" sz="2800" dirty="0" smtClean="0">
              <a:latin typeface="微软雅黑" pitchFamily="34" charset="-122"/>
              <a:ea typeface="微软雅黑" pitchFamily="34" charset="-122"/>
            </a:endParaRPr>
          </a:p>
        </p:txBody>
      </p:sp>
      <p:sp>
        <p:nvSpPr>
          <p:cNvPr id="6" name="TextBox 5"/>
          <p:cNvSpPr txBox="1">
            <a:spLocks noChangeArrowheads="1"/>
          </p:cNvSpPr>
          <p:nvPr/>
        </p:nvSpPr>
        <p:spPr bwMode="auto">
          <a:xfrm>
            <a:off x="443762" y="194989"/>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需要</a:t>
            </a:r>
            <a:r>
              <a:rPr lang="zh-CN" altLang="en-US" sz="3600" b="1" dirty="0">
                <a:solidFill>
                  <a:srgbClr val="FF0000"/>
                </a:solidFill>
                <a:latin typeface="微软雅黑" pitchFamily="34" charset="-122"/>
                <a:ea typeface="微软雅黑" pitchFamily="34" charset="-122"/>
              </a:rPr>
              <a:t>重点关注的问题</a:t>
            </a:r>
          </a:p>
        </p:txBody>
      </p:sp>
    </p:spTree>
    <p:extLst>
      <p:ext uri="{BB962C8B-B14F-4D97-AF65-F5344CB8AC3E}">
        <p14:creationId xmlns:p14="http://schemas.microsoft.com/office/powerpoint/2010/main" val="25237891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683568" y="1196752"/>
            <a:ext cx="5568950" cy="492443"/>
          </a:xfrm>
          <a:prstGeom prst="rect">
            <a:avLst/>
          </a:prstGeom>
        </p:spPr>
        <p:txBody>
          <a:bodyPr>
            <a:spAutoFit/>
          </a:bodyPr>
          <a:lstStyle/>
          <a:p>
            <a:pPr>
              <a:defRPr/>
            </a:pPr>
            <a:r>
              <a:rPr lang="zh-CN" altLang="en-US" sz="2600" b="1" kern="0" dirty="0" smtClean="0">
                <a:solidFill>
                  <a:srgbClr val="FF0000"/>
                </a:solidFill>
                <a:latin typeface="微软雅黑" pitchFamily="34" charset="-122"/>
                <a:ea typeface="微软雅黑" pitchFamily="34" charset="-122"/>
                <a:cs typeface="+mj-cs"/>
              </a:rPr>
              <a:t>生产能力</a:t>
            </a:r>
            <a:r>
              <a:rPr lang="zh-CN" altLang="en-US" sz="2600" b="1" kern="0" dirty="0">
                <a:solidFill>
                  <a:srgbClr val="FF0000"/>
                </a:solidFill>
                <a:latin typeface="微软雅黑" pitchFamily="34" charset="-122"/>
                <a:ea typeface="微软雅黑" pitchFamily="34" charset="-122"/>
                <a:cs typeface="+mj-cs"/>
              </a:rPr>
              <a:t>利用情况部分</a:t>
            </a:r>
            <a:endParaRPr lang="zh-CN" altLang="en-US" sz="2600" b="1" dirty="0">
              <a:solidFill>
                <a:srgbClr val="FF0000"/>
              </a:solidFill>
              <a:latin typeface="微软雅黑" pitchFamily="34" charset="-122"/>
              <a:ea typeface="微软雅黑" pitchFamily="34" charset="-122"/>
            </a:endParaRPr>
          </a:p>
        </p:txBody>
      </p:sp>
      <p:pic>
        <p:nvPicPr>
          <p:cNvPr id="36868"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1928813"/>
            <a:ext cx="7607300" cy="341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a:spLocks noChangeArrowheads="1"/>
          </p:cNvSpPr>
          <p:nvPr/>
        </p:nvSpPr>
        <p:spPr bwMode="auto">
          <a:xfrm>
            <a:off x="443762" y="467922"/>
            <a:ext cx="4714875" cy="646112"/>
          </a:xfrm>
          <a:prstGeom prst="rect">
            <a:avLst/>
          </a:prstGeom>
          <a:noFill/>
          <a:ln w="9525">
            <a:noFill/>
            <a:miter lim="800000"/>
            <a:headEnd/>
            <a:tailEnd/>
          </a:ln>
        </p:spPr>
        <p:txBody>
          <a:bodyPr>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季报表式</a:t>
            </a:r>
            <a:endParaRPr lang="zh-CN" altLang="en-US" sz="3600" b="1" dirty="0">
              <a:solidFill>
                <a:srgbClr val="FF0000"/>
              </a:solidFill>
              <a:latin typeface="微软雅黑" pitchFamily="34" charset="-122"/>
              <a:ea typeface="微软雅黑" pitchFamily="34" charset="-122"/>
            </a:endParaRPr>
          </a:p>
        </p:txBody>
      </p:sp>
    </p:spTree>
    <p:extLst>
      <p:ext uri="{BB962C8B-B14F-4D97-AF65-F5344CB8AC3E}">
        <p14:creationId xmlns:p14="http://schemas.microsoft.com/office/powerpoint/2010/main" val="11201541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83568" y="1412776"/>
            <a:ext cx="7632848" cy="5256584"/>
          </a:xfrm>
        </p:spPr>
        <p:txBody>
          <a:bodyPr>
            <a:normAutofit fontScale="85000" lnSpcReduction="20000"/>
          </a:bodyPr>
          <a:lstStyle/>
          <a:p>
            <a:pPr>
              <a:defRPr/>
            </a:pPr>
            <a:r>
              <a:rPr lang="zh-CN" altLang="en-US" sz="3300" b="1" dirty="0" smtClean="0">
                <a:latin typeface="微软雅黑" pitchFamily="34" charset="-122"/>
                <a:ea typeface="微软雅黑" pitchFamily="34" charset="-122"/>
              </a:rPr>
              <a:t>产能比上期波动过大</a:t>
            </a:r>
            <a:endParaRPr lang="en-US" altLang="zh-CN" sz="2800" b="1" dirty="0" smtClean="0">
              <a:latin typeface="微软雅黑" pitchFamily="34" charset="-122"/>
              <a:ea typeface="微软雅黑" pitchFamily="34" charset="-122"/>
            </a:endParaRPr>
          </a:p>
          <a:p>
            <a:pPr>
              <a:buNone/>
              <a:defRPr/>
            </a:pPr>
            <a:r>
              <a:rPr kumimoji="1" lang="zh-CN" altLang="en-US" sz="2800" b="1" dirty="0">
                <a:solidFill>
                  <a:srgbClr val="FF0000"/>
                </a:solidFill>
                <a:latin typeface="微软雅黑" pitchFamily="34" charset="-122"/>
                <a:ea typeface="微软雅黑" pitchFamily="34" charset="-122"/>
              </a:rPr>
              <a:t> </a:t>
            </a:r>
            <a:endParaRPr kumimoji="1" lang="en-US" altLang="zh-CN" sz="2800" b="1" dirty="0" smtClean="0">
              <a:solidFill>
                <a:srgbClr val="FF0000"/>
              </a:solidFill>
              <a:latin typeface="微软雅黑" pitchFamily="34" charset="-122"/>
              <a:ea typeface="微软雅黑" pitchFamily="34" charset="-122"/>
            </a:endParaRPr>
          </a:p>
          <a:p>
            <a:pPr>
              <a:buNone/>
              <a:defRPr/>
            </a:pPr>
            <a:r>
              <a:rPr kumimoji="1" lang="zh-CN" altLang="en-US" sz="2800" dirty="0" smtClean="0">
                <a:solidFill>
                  <a:srgbClr val="FF0000"/>
                </a:solidFill>
                <a:latin typeface="微软雅黑" pitchFamily="34" charset="-122"/>
                <a:ea typeface="微软雅黑" pitchFamily="34" charset="-122"/>
              </a:rPr>
              <a:t>产</a:t>
            </a:r>
            <a:r>
              <a:rPr kumimoji="1" lang="zh-CN" altLang="en-US" sz="2800" dirty="0">
                <a:solidFill>
                  <a:srgbClr val="FF0000"/>
                </a:solidFill>
                <a:latin typeface="微软雅黑" pitchFamily="34" charset="-122"/>
                <a:ea typeface="微软雅黑" pitchFamily="34" charset="-122"/>
              </a:rPr>
              <a:t>能利用率</a:t>
            </a:r>
            <a:r>
              <a:rPr kumimoji="1" lang="en-US" altLang="zh-CN" sz="2800" dirty="0">
                <a:solidFill>
                  <a:srgbClr val="FF0000"/>
                </a:solidFill>
                <a:latin typeface="微软雅黑" pitchFamily="34" charset="-122"/>
                <a:ea typeface="微软雅黑" pitchFamily="34" charset="-122"/>
              </a:rPr>
              <a:t>=</a:t>
            </a:r>
            <a:r>
              <a:rPr kumimoji="1" lang="zh-CN" altLang="en-US" sz="2800" dirty="0">
                <a:solidFill>
                  <a:srgbClr val="FF0000"/>
                </a:solidFill>
                <a:latin typeface="微软雅黑" pitchFamily="34" charset="-122"/>
                <a:ea typeface="微软雅黑" pitchFamily="34" charset="-122"/>
              </a:rPr>
              <a:t>第</a:t>
            </a:r>
            <a:r>
              <a:rPr kumimoji="1" lang="en-US" altLang="zh-CN" sz="2800" dirty="0">
                <a:solidFill>
                  <a:srgbClr val="FF0000"/>
                </a:solidFill>
                <a:latin typeface="微软雅黑" pitchFamily="34" charset="-122"/>
                <a:ea typeface="微软雅黑" pitchFamily="34" charset="-122"/>
              </a:rPr>
              <a:t>3</a:t>
            </a:r>
            <a:r>
              <a:rPr kumimoji="1" lang="zh-CN" altLang="en-US" sz="2800" dirty="0">
                <a:solidFill>
                  <a:srgbClr val="FF0000"/>
                </a:solidFill>
                <a:latin typeface="微软雅黑" pitchFamily="34" charset="-122"/>
                <a:ea typeface="微软雅黑" pitchFamily="34" charset="-122"/>
              </a:rPr>
              <a:t>季度产值</a:t>
            </a:r>
            <a:r>
              <a:rPr kumimoji="1" lang="en-US" altLang="zh-CN" sz="2800" dirty="0">
                <a:solidFill>
                  <a:srgbClr val="FF0000"/>
                </a:solidFill>
                <a:latin typeface="微软雅黑" pitchFamily="34" charset="-122"/>
                <a:ea typeface="微软雅黑" pitchFamily="34" charset="-122"/>
              </a:rPr>
              <a:t>/</a:t>
            </a:r>
            <a:r>
              <a:rPr kumimoji="1" lang="zh-CN" altLang="en-US" sz="2800" dirty="0">
                <a:solidFill>
                  <a:srgbClr val="FF0000"/>
                </a:solidFill>
                <a:latin typeface="微软雅黑" pitchFamily="34" charset="-122"/>
                <a:ea typeface="微软雅黑" pitchFamily="34" charset="-122"/>
              </a:rPr>
              <a:t>第</a:t>
            </a:r>
            <a:r>
              <a:rPr kumimoji="1" lang="en-US" altLang="zh-CN" sz="2800" dirty="0">
                <a:solidFill>
                  <a:srgbClr val="FF0000"/>
                </a:solidFill>
                <a:latin typeface="微软雅黑" pitchFamily="34" charset="-122"/>
                <a:ea typeface="微软雅黑" pitchFamily="34" charset="-122"/>
              </a:rPr>
              <a:t>3</a:t>
            </a:r>
            <a:r>
              <a:rPr kumimoji="1" lang="zh-CN" altLang="en-US" sz="2800" dirty="0">
                <a:solidFill>
                  <a:srgbClr val="FF0000"/>
                </a:solidFill>
                <a:latin typeface="微软雅黑" pitchFamily="34" charset="-122"/>
                <a:ea typeface="微软雅黑" pitchFamily="34" charset="-122"/>
              </a:rPr>
              <a:t>季度产能</a:t>
            </a:r>
            <a:endParaRPr kumimoji="1" lang="en-US" altLang="zh-CN" sz="2800" dirty="0">
              <a:solidFill>
                <a:srgbClr val="FF0000"/>
              </a:solidFill>
              <a:latin typeface="微软雅黑" pitchFamily="34" charset="-122"/>
              <a:ea typeface="微软雅黑" pitchFamily="34" charset="-122"/>
            </a:endParaRPr>
          </a:p>
          <a:p>
            <a:pPr>
              <a:buFontTx/>
              <a:buNone/>
              <a:defRPr/>
            </a:pPr>
            <a:r>
              <a:rPr kumimoji="1" lang="en-US" altLang="zh-CN" sz="2800" b="1" dirty="0" smtClean="0">
                <a:latin typeface="微软雅黑" pitchFamily="34" charset="-122"/>
                <a:ea typeface="微软雅黑" pitchFamily="34" charset="-122"/>
              </a:rPr>
              <a:t>  </a:t>
            </a:r>
          </a:p>
          <a:p>
            <a:pPr>
              <a:buFontTx/>
              <a:buNone/>
              <a:defRPr/>
            </a:pPr>
            <a:endParaRPr kumimoji="1" lang="en-US" altLang="zh-CN" sz="2800" b="1" dirty="0" smtClean="0">
              <a:latin typeface="微软雅黑" pitchFamily="34" charset="-122"/>
              <a:ea typeface="微软雅黑" pitchFamily="34" charset="-122"/>
            </a:endParaRPr>
          </a:p>
          <a:p>
            <a:pPr>
              <a:buFontTx/>
              <a:buNone/>
              <a:defRPr/>
            </a:pPr>
            <a:endParaRPr kumimoji="1" lang="en-US" altLang="zh-CN" sz="2800" b="1" dirty="0">
              <a:latin typeface="微软雅黑" pitchFamily="34" charset="-122"/>
              <a:ea typeface="微软雅黑" pitchFamily="34" charset="-122"/>
            </a:endParaRPr>
          </a:p>
          <a:p>
            <a:pPr>
              <a:buFontTx/>
              <a:buNone/>
              <a:defRPr/>
            </a:pPr>
            <a:endParaRPr kumimoji="1" lang="en-US" altLang="zh-CN" sz="2800" b="1" dirty="0" smtClean="0">
              <a:latin typeface="微软雅黑" pitchFamily="34" charset="-122"/>
              <a:ea typeface="微软雅黑" pitchFamily="34" charset="-122"/>
            </a:endParaRPr>
          </a:p>
          <a:p>
            <a:pPr>
              <a:buFontTx/>
              <a:buNone/>
              <a:defRPr/>
            </a:pPr>
            <a:endParaRPr kumimoji="1" lang="en-US" altLang="zh-CN" sz="2800" b="1" dirty="0">
              <a:latin typeface="微软雅黑" pitchFamily="34" charset="-122"/>
              <a:ea typeface="微软雅黑" pitchFamily="34" charset="-122"/>
            </a:endParaRPr>
          </a:p>
          <a:p>
            <a:pPr>
              <a:buFontTx/>
              <a:buNone/>
              <a:defRPr/>
            </a:pPr>
            <a:endParaRPr kumimoji="1" lang="en-US" altLang="zh-CN" sz="2800" b="1" dirty="0" smtClean="0">
              <a:latin typeface="微软雅黑" pitchFamily="34" charset="-122"/>
              <a:ea typeface="微软雅黑" pitchFamily="34" charset="-122"/>
            </a:endParaRPr>
          </a:p>
          <a:p>
            <a:pPr>
              <a:buFontTx/>
              <a:buNone/>
              <a:defRPr/>
            </a:pPr>
            <a:endParaRPr kumimoji="1" lang="en-US" altLang="zh-CN" sz="2800" b="1" dirty="0">
              <a:latin typeface="微软雅黑" pitchFamily="34" charset="-122"/>
              <a:ea typeface="微软雅黑" pitchFamily="34" charset="-122"/>
            </a:endParaRPr>
          </a:p>
          <a:p>
            <a:pPr>
              <a:buFontTx/>
              <a:buNone/>
              <a:defRPr/>
            </a:pPr>
            <a:endParaRPr kumimoji="1" lang="en-US" altLang="zh-CN" sz="2800" b="1" dirty="0" smtClean="0">
              <a:latin typeface="微软雅黑" pitchFamily="34" charset="-122"/>
              <a:ea typeface="微软雅黑" pitchFamily="34" charset="-122"/>
            </a:endParaRPr>
          </a:p>
          <a:p>
            <a:pPr>
              <a:buFontTx/>
              <a:buNone/>
              <a:defRPr/>
            </a:pPr>
            <a:endParaRPr kumimoji="1" lang="en-US" altLang="zh-CN" sz="2800" b="1" dirty="0" smtClean="0">
              <a:latin typeface="微软雅黑" pitchFamily="34" charset="-122"/>
              <a:ea typeface="微软雅黑" pitchFamily="34" charset="-122"/>
            </a:endParaRPr>
          </a:p>
          <a:p>
            <a:pPr>
              <a:buFontTx/>
              <a:buNone/>
              <a:defRPr/>
            </a:pPr>
            <a:endParaRPr kumimoji="1" lang="en-US" altLang="zh-CN" sz="2800" b="1" dirty="0" smtClean="0">
              <a:latin typeface="微软雅黑" pitchFamily="34" charset="-122"/>
              <a:ea typeface="微软雅黑" pitchFamily="34" charset="-122"/>
            </a:endParaRPr>
          </a:p>
          <a:p>
            <a:pPr>
              <a:buFontTx/>
              <a:buNone/>
              <a:defRPr/>
            </a:pPr>
            <a:r>
              <a:rPr kumimoji="1" lang="zh-CN" altLang="en-US" sz="2800" dirty="0" smtClean="0">
                <a:latin typeface="微软雅黑" pitchFamily="34" charset="-122"/>
                <a:ea typeface="微软雅黑" pitchFamily="34" charset="-122"/>
              </a:rPr>
              <a:t>第</a:t>
            </a:r>
            <a:r>
              <a:rPr kumimoji="1" lang="en-US" altLang="zh-CN" sz="2800" dirty="0" smtClean="0">
                <a:latin typeface="微软雅黑" pitchFamily="34" charset="-122"/>
                <a:ea typeface="微软雅黑" pitchFamily="34" charset="-122"/>
              </a:rPr>
              <a:t>3</a:t>
            </a:r>
            <a:r>
              <a:rPr kumimoji="1" lang="zh-CN" altLang="en-US" sz="2800" dirty="0" smtClean="0">
                <a:latin typeface="微软雅黑" pitchFamily="34" charset="-122"/>
                <a:ea typeface="微软雅黑" pitchFamily="34" charset="-122"/>
              </a:rPr>
              <a:t>季度产能</a:t>
            </a:r>
            <a:r>
              <a:rPr kumimoji="1" lang="en-US" altLang="zh-CN" sz="2800" dirty="0" smtClean="0">
                <a:latin typeface="微软雅黑" pitchFamily="34" charset="-122"/>
                <a:ea typeface="微软雅黑" pitchFamily="34" charset="-122"/>
              </a:rPr>
              <a:t>=</a:t>
            </a:r>
            <a:r>
              <a:rPr kumimoji="1" lang="zh-CN" altLang="en-US" sz="2800" dirty="0">
                <a:latin typeface="微软雅黑" pitchFamily="34" charset="-122"/>
                <a:ea typeface="微软雅黑" pitchFamily="34" charset="-122"/>
              </a:rPr>
              <a:t>第</a:t>
            </a:r>
            <a:r>
              <a:rPr kumimoji="1" lang="en-US" altLang="zh-CN" sz="2800" dirty="0" smtClean="0">
                <a:latin typeface="微软雅黑" pitchFamily="34" charset="-122"/>
                <a:ea typeface="微软雅黑" pitchFamily="34" charset="-122"/>
              </a:rPr>
              <a:t>3</a:t>
            </a:r>
            <a:r>
              <a:rPr kumimoji="1" lang="zh-CN" altLang="en-US" sz="2800" dirty="0" smtClean="0">
                <a:latin typeface="微软雅黑" pitchFamily="34" charset="-122"/>
                <a:ea typeface="微软雅黑" pitchFamily="34" charset="-122"/>
              </a:rPr>
              <a:t>季度产值</a:t>
            </a:r>
            <a:r>
              <a:rPr kumimoji="1" lang="en-US" altLang="zh-CN" sz="2800" dirty="0" smtClean="0">
                <a:latin typeface="微软雅黑" pitchFamily="34" charset="-122"/>
                <a:ea typeface="微软雅黑" pitchFamily="34" charset="-122"/>
              </a:rPr>
              <a:t>/</a:t>
            </a:r>
            <a:r>
              <a:rPr kumimoji="1" lang="zh-CN" altLang="en-US" sz="2800" dirty="0" smtClean="0">
                <a:latin typeface="微软雅黑" pitchFamily="34" charset="-122"/>
                <a:ea typeface="微软雅黑" pitchFamily="34" charset="-122"/>
              </a:rPr>
              <a:t>产能利用率</a:t>
            </a:r>
            <a:endParaRPr kumimoji="1" lang="en-US" altLang="zh-CN" sz="2800" dirty="0">
              <a:solidFill>
                <a:srgbClr val="FF0000"/>
              </a:solidFill>
              <a:latin typeface="微软雅黑" pitchFamily="34" charset="-122"/>
              <a:ea typeface="微软雅黑" pitchFamily="34" charset="-122"/>
            </a:endParaRPr>
          </a:p>
          <a:p>
            <a:pPr>
              <a:buNone/>
              <a:defRPr/>
            </a:pPr>
            <a:endParaRPr kumimoji="1" lang="en-US" altLang="zh-CN" sz="2800" b="1" dirty="0" smtClean="0">
              <a:solidFill>
                <a:srgbClr val="FF0000"/>
              </a:solidFill>
              <a:latin typeface="微软雅黑" pitchFamily="34" charset="-122"/>
              <a:ea typeface="微软雅黑" pitchFamily="34" charset="-122"/>
            </a:endParaRPr>
          </a:p>
          <a:p>
            <a:pPr>
              <a:buNone/>
              <a:defRPr/>
            </a:pPr>
            <a:endParaRPr kumimoji="1" lang="en-US" altLang="zh-CN" sz="2800" b="1" dirty="0">
              <a:solidFill>
                <a:srgbClr val="FF0000"/>
              </a:solidFill>
              <a:latin typeface="微软雅黑" pitchFamily="34" charset="-122"/>
              <a:ea typeface="微软雅黑" pitchFamily="34" charset="-122"/>
            </a:endParaRPr>
          </a:p>
          <a:p>
            <a:pPr>
              <a:buFontTx/>
              <a:buNone/>
              <a:defRPr/>
            </a:pPr>
            <a:endParaRPr kumimoji="1" lang="en-US" altLang="zh-CN" sz="2800" b="1" dirty="0" smtClean="0">
              <a:latin typeface="微软雅黑" pitchFamily="34" charset="-122"/>
              <a:ea typeface="微软雅黑" pitchFamily="34" charset="-122"/>
            </a:endParaRPr>
          </a:p>
          <a:p>
            <a:pPr>
              <a:defRPr/>
            </a:pPr>
            <a:endParaRPr lang="zh-CN" altLang="en-US" dirty="0">
              <a:latin typeface="微软雅黑" pitchFamily="34" charset="-122"/>
              <a:ea typeface="微软雅黑" pitchFamily="34" charset="-122"/>
            </a:endParaRPr>
          </a:p>
        </p:txBody>
      </p:sp>
      <p:pic>
        <p:nvPicPr>
          <p:cNvPr id="4710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25500" y="2780928"/>
            <a:ext cx="4464496" cy="315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a:spLocks noChangeArrowheads="1"/>
          </p:cNvSpPr>
          <p:nvPr/>
        </p:nvSpPr>
        <p:spPr bwMode="auto">
          <a:xfrm>
            <a:off x="432686" y="404664"/>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需要</a:t>
            </a:r>
            <a:r>
              <a:rPr lang="zh-CN" altLang="en-US" sz="3600" b="1" dirty="0">
                <a:solidFill>
                  <a:srgbClr val="FF0000"/>
                </a:solidFill>
                <a:latin typeface="微软雅黑" pitchFamily="34" charset="-122"/>
                <a:ea typeface="微软雅黑" pitchFamily="34" charset="-122"/>
              </a:rPr>
              <a:t>重点关注的问题</a:t>
            </a:r>
          </a:p>
        </p:txBody>
      </p:sp>
    </p:spTree>
    <p:extLst>
      <p:ext uri="{BB962C8B-B14F-4D97-AF65-F5344CB8AC3E}">
        <p14:creationId xmlns:p14="http://schemas.microsoft.com/office/powerpoint/2010/main" val="342827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extLst>
              <p:ext uri="{D42A27DB-BD31-4B8C-83A1-F6EECF244321}">
                <p14:modId xmlns:p14="http://schemas.microsoft.com/office/powerpoint/2010/main" val="3669722789"/>
              </p:ext>
            </p:extLst>
          </p:nvPr>
        </p:nvGraphicFramePr>
        <p:xfrm>
          <a:off x="1259632" y="1916832"/>
          <a:ext cx="6500858" cy="3000395"/>
        </p:xfrm>
        <a:graphic>
          <a:graphicData uri="http://schemas.openxmlformats.org/drawingml/2006/table">
            <a:tbl>
              <a:tblPr firstRow="1" bandRow="1">
                <a:tableStyleId>{5C22544A-7EE6-4342-B048-85BDC9FD1C3A}</a:tableStyleId>
              </a:tblPr>
              <a:tblGrid>
                <a:gridCol w="1643895"/>
                <a:gridCol w="1569173"/>
                <a:gridCol w="3287790"/>
              </a:tblGrid>
              <a:tr h="932977">
                <a:tc>
                  <a:txBody>
                    <a:bodyPr/>
                    <a:lstStyle/>
                    <a:p>
                      <a:pPr algn="ctr"/>
                      <a:r>
                        <a:rPr lang="zh-CN" altLang="en-US" sz="2400" dirty="0" smtClean="0"/>
                        <a:t>报告期别</a:t>
                      </a:r>
                      <a:endParaRPr lang="zh-CN" altLang="en-US" sz="2400" dirty="0"/>
                    </a:p>
                  </a:txBody>
                  <a:tcPr anchor="ctr"/>
                </a:tc>
                <a:tc>
                  <a:txBody>
                    <a:bodyPr/>
                    <a:lstStyle/>
                    <a:p>
                      <a:pPr algn="ctr"/>
                      <a:r>
                        <a:rPr lang="zh-CN" altLang="en-US" sz="2400" dirty="0" smtClean="0"/>
                        <a:t>表号</a:t>
                      </a:r>
                      <a:endParaRPr lang="zh-CN" altLang="en-US" sz="2400" dirty="0"/>
                    </a:p>
                  </a:txBody>
                  <a:tcPr anchor="ctr"/>
                </a:tc>
                <a:tc>
                  <a:txBody>
                    <a:bodyPr/>
                    <a:lstStyle/>
                    <a:p>
                      <a:pPr algn="ctr"/>
                      <a:r>
                        <a:rPr lang="zh-CN" altLang="en-US" sz="2400" dirty="0" smtClean="0"/>
                        <a:t>报表名称</a:t>
                      </a:r>
                      <a:endParaRPr lang="zh-CN" altLang="en-US" sz="2400" dirty="0"/>
                    </a:p>
                  </a:txBody>
                  <a:tcPr anchor="ctr"/>
                </a:tc>
              </a:tr>
              <a:tr h="1033709">
                <a:tc>
                  <a:txBody>
                    <a:bodyPr/>
                    <a:lstStyle/>
                    <a:p>
                      <a:pPr algn="ctr"/>
                      <a:r>
                        <a:rPr lang="zh-CN" altLang="en-US" sz="2400" dirty="0" smtClean="0"/>
                        <a:t>年报</a:t>
                      </a:r>
                      <a:endParaRPr lang="zh-CN" altLang="en-US" sz="2400" dirty="0"/>
                    </a:p>
                  </a:txBody>
                  <a:tcPr anchor="ctr"/>
                </a:tc>
                <a:tc>
                  <a:txBody>
                    <a:bodyPr/>
                    <a:lstStyle/>
                    <a:p>
                      <a:pPr algn="ctr"/>
                      <a:r>
                        <a:rPr lang="en-US" altLang="zh-CN" sz="2400" dirty="0" smtClean="0"/>
                        <a:t>B604-1</a:t>
                      </a:r>
                      <a:endParaRPr lang="zh-CN" altLang="en-US" sz="2400" dirty="0"/>
                    </a:p>
                  </a:txBody>
                  <a:tcPr anchor="ctr"/>
                </a:tc>
                <a:tc>
                  <a:txBody>
                    <a:bodyPr/>
                    <a:lstStyle/>
                    <a:p>
                      <a:pPr algn="ctr"/>
                      <a:r>
                        <a:rPr lang="zh-CN" altLang="en-US" sz="2400" kern="1200" dirty="0" smtClean="0">
                          <a:solidFill>
                            <a:schemeClr val="dk1"/>
                          </a:solidFill>
                          <a:latin typeface="+mn-lt"/>
                          <a:ea typeface="+mn-ea"/>
                          <a:cs typeface="+mn-cs"/>
                        </a:rPr>
                        <a:t>工业总产值、产品产量及产值</a:t>
                      </a:r>
                      <a:endParaRPr lang="zh-CN" altLang="en-US" sz="2400" dirty="0"/>
                    </a:p>
                  </a:txBody>
                  <a:tcPr anchor="ctr"/>
                </a:tc>
              </a:tr>
              <a:tr h="1033709">
                <a:tc>
                  <a:txBody>
                    <a:bodyPr/>
                    <a:lstStyle/>
                    <a:p>
                      <a:pPr algn="ctr"/>
                      <a:r>
                        <a:rPr lang="zh-CN" altLang="en-US" sz="2400" dirty="0" smtClean="0"/>
                        <a:t>定报</a:t>
                      </a:r>
                      <a:endParaRPr lang="zh-CN" altLang="en-US" sz="2400" dirty="0"/>
                    </a:p>
                  </a:txBody>
                  <a:tcPr anchor="ctr"/>
                </a:tc>
                <a:tc>
                  <a:txBody>
                    <a:bodyPr/>
                    <a:lstStyle/>
                    <a:p>
                      <a:pPr algn="ctr"/>
                      <a:r>
                        <a:rPr lang="en-US" altLang="zh-CN" sz="2400" dirty="0" smtClean="0"/>
                        <a:t>B204-1</a:t>
                      </a:r>
                      <a:endParaRPr lang="zh-CN" altLang="en-US" sz="2400" dirty="0"/>
                    </a:p>
                  </a:txBody>
                  <a:tcPr anchor="ctr"/>
                </a:tc>
                <a:tc>
                  <a:txBody>
                    <a:bodyPr/>
                    <a:lstStyle/>
                    <a:p>
                      <a:pPr algn="ctr"/>
                      <a:r>
                        <a:rPr lang="zh-CN" altLang="en-US" sz="2400" kern="1200" dirty="0" smtClean="0">
                          <a:solidFill>
                            <a:schemeClr val="dk1"/>
                          </a:solidFill>
                          <a:latin typeface="+mn-lt"/>
                          <a:ea typeface="+mn-ea"/>
                          <a:cs typeface="+mn-cs"/>
                        </a:rPr>
                        <a:t>工业产销总值及</a:t>
                      </a:r>
                      <a:endParaRPr lang="en-US" altLang="zh-CN" sz="2400" kern="1200" dirty="0" smtClean="0">
                        <a:solidFill>
                          <a:schemeClr val="dk1"/>
                        </a:solidFill>
                        <a:latin typeface="+mn-lt"/>
                        <a:ea typeface="+mn-ea"/>
                        <a:cs typeface="+mn-cs"/>
                      </a:endParaRPr>
                    </a:p>
                    <a:p>
                      <a:pPr algn="ctr"/>
                      <a:r>
                        <a:rPr lang="zh-CN" altLang="en-US" sz="2400" kern="1200" dirty="0" smtClean="0">
                          <a:solidFill>
                            <a:schemeClr val="dk1"/>
                          </a:solidFill>
                          <a:latin typeface="+mn-lt"/>
                          <a:ea typeface="+mn-ea"/>
                          <a:cs typeface="+mn-cs"/>
                        </a:rPr>
                        <a:t>主要产品产量</a:t>
                      </a:r>
                      <a:endParaRPr lang="zh-CN" altLang="en-US" sz="2400" dirty="0"/>
                    </a:p>
                  </a:txBody>
                  <a:tcPr anchor="ctr"/>
                </a:tc>
              </a:tr>
            </a:tbl>
          </a:graphicData>
        </a:graphic>
      </p:graphicFrame>
      <p:sp>
        <p:nvSpPr>
          <p:cNvPr id="4116" name="TextBox 5"/>
          <p:cNvSpPr txBox="1">
            <a:spLocks noChangeArrowheads="1"/>
          </p:cNvSpPr>
          <p:nvPr/>
        </p:nvSpPr>
        <p:spPr bwMode="auto">
          <a:xfrm>
            <a:off x="443762" y="476672"/>
            <a:ext cx="4714875" cy="646112"/>
          </a:xfrm>
          <a:prstGeom prst="rect">
            <a:avLst/>
          </a:prstGeom>
          <a:noFill/>
          <a:ln w="9525">
            <a:noFill/>
            <a:miter lim="800000"/>
            <a:headEnd/>
            <a:tailEnd/>
          </a:ln>
        </p:spPr>
        <p:txBody>
          <a:bodyPr>
            <a:spAutoFit/>
          </a:bodyPr>
          <a:lstStyle/>
          <a:p>
            <a:pPr algn="ctr"/>
            <a:r>
              <a:rPr lang="en-US" altLang="zh-CN" sz="3600" b="1" dirty="0" smtClean="0">
                <a:solidFill>
                  <a:srgbClr val="FF0000"/>
                </a:solidFill>
                <a:latin typeface="微软雅黑" pitchFamily="34" charset="-122"/>
                <a:ea typeface="微软雅黑" pitchFamily="34" charset="-122"/>
              </a:rPr>
              <a:t>·</a:t>
            </a:r>
            <a:r>
              <a:rPr lang="zh-CN" altLang="en-US" sz="3600" b="1" dirty="0">
                <a:solidFill>
                  <a:srgbClr val="FF0000"/>
                </a:solidFill>
                <a:latin typeface="微软雅黑" pitchFamily="34" charset="-122"/>
                <a:ea typeface="微软雅黑" pitchFamily="34" charset="-122"/>
              </a:rPr>
              <a:t>工业生产涉及的报表</a:t>
            </a:r>
          </a:p>
        </p:txBody>
      </p:sp>
      <p:sp>
        <p:nvSpPr>
          <p:cNvPr id="5" name="标题 1"/>
          <p:cNvSpPr txBox="1">
            <a:spLocks/>
          </p:cNvSpPr>
          <p:nvPr/>
        </p:nvSpPr>
        <p:spPr>
          <a:xfrm>
            <a:off x="-213970" y="6121718"/>
            <a:ext cx="2123728" cy="7647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2800" dirty="0" smtClean="0">
                <a:solidFill>
                  <a:schemeClr val="bg1">
                    <a:lumMod val="85000"/>
                  </a:schemeClr>
                </a:solidFill>
                <a:ea typeface="黑体" pitchFamily="49" charset="-122"/>
              </a:rPr>
              <a:t>P29</a:t>
            </a:r>
            <a:r>
              <a:rPr lang="zh-CN" altLang="en-US" sz="2800" dirty="0" smtClean="0">
                <a:solidFill>
                  <a:schemeClr val="bg1">
                    <a:lumMod val="85000"/>
                  </a:schemeClr>
                </a:solidFill>
                <a:ea typeface="黑体" pitchFamily="49" charset="-122"/>
              </a:rPr>
              <a:t>、</a:t>
            </a:r>
            <a:r>
              <a:rPr lang="en-US" altLang="zh-CN" sz="2800" dirty="0" smtClean="0">
                <a:solidFill>
                  <a:schemeClr val="bg1">
                    <a:lumMod val="85000"/>
                  </a:schemeClr>
                </a:solidFill>
                <a:ea typeface="黑体" pitchFamily="49" charset="-122"/>
              </a:rPr>
              <a:t>69</a:t>
            </a:r>
            <a:endParaRPr lang="zh-CN" altLang="en-US" sz="2800" dirty="0" smtClean="0">
              <a:solidFill>
                <a:schemeClr val="bg1">
                  <a:lumMod val="85000"/>
                </a:schemeClr>
              </a:solidFill>
            </a:endParaRPr>
          </a:p>
        </p:txBody>
      </p:sp>
    </p:spTree>
    <p:extLst>
      <p:ext uri="{BB962C8B-B14F-4D97-AF65-F5344CB8AC3E}">
        <p14:creationId xmlns:p14="http://schemas.microsoft.com/office/powerpoint/2010/main" val="28714232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2"/>
          <p:cNvPicPr>
            <a:picLocks noChangeAspect="1" noChangeArrowheads="1"/>
          </p:cNvPicPr>
          <p:nvPr/>
        </p:nvPicPr>
        <p:blipFill>
          <a:blip r:embed="rId2" cstate="print"/>
          <a:srcRect/>
          <a:stretch>
            <a:fillRect/>
          </a:stretch>
        </p:blipFill>
        <p:spPr bwMode="auto">
          <a:xfrm>
            <a:off x="3000375" y="142875"/>
            <a:ext cx="5715000" cy="6557963"/>
          </a:xfrm>
          <a:prstGeom prst="rect">
            <a:avLst/>
          </a:prstGeom>
          <a:noFill/>
          <a:ln w="9525">
            <a:noFill/>
            <a:miter lim="800000"/>
            <a:headEnd/>
            <a:tailEnd/>
          </a:ln>
        </p:spPr>
      </p:pic>
      <p:sp>
        <p:nvSpPr>
          <p:cNvPr id="4" name="圆角矩形 3"/>
          <p:cNvSpPr/>
          <p:nvPr/>
        </p:nvSpPr>
        <p:spPr>
          <a:xfrm>
            <a:off x="3214688" y="1285875"/>
            <a:ext cx="5500687" cy="32861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5" name="内容占位符 2"/>
          <p:cNvSpPr>
            <a:spLocks noGrp="1"/>
          </p:cNvSpPr>
          <p:nvPr>
            <p:ph idx="1"/>
          </p:nvPr>
        </p:nvSpPr>
        <p:spPr>
          <a:xfrm>
            <a:off x="251520" y="1844824"/>
            <a:ext cx="2843808" cy="2551758"/>
          </a:xfrm>
        </p:spPr>
        <p:txBody>
          <a:bodyPr>
            <a:noAutofit/>
          </a:bodyPr>
          <a:lstStyle/>
          <a:p>
            <a:pPr marL="0" indent="0">
              <a:lnSpc>
                <a:spcPct val="150000"/>
              </a:lnSpc>
              <a:buFont typeface="Arial" pitchFamily="34" charset="0"/>
              <a:buNone/>
              <a:defRPr/>
            </a:pPr>
            <a:r>
              <a:rPr lang="zh-CN" altLang="en-US" sz="2000" b="1" dirty="0" smtClean="0">
                <a:solidFill>
                  <a:srgbClr val="FF0000"/>
                </a:solidFill>
                <a:latin typeface="微软雅黑" pitchFamily="34" charset="-122"/>
                <a:ea typeface="微软雅黑" pitchFamily="34" charset="-122"/>
              </a:rPr>
              <a:t>表式</a:t>
            </a:r>
            <a:r>
              <a:rPr lang="zh-CN" altLang="en-US" sz="2000" b="1" dirty="0">
                <a:solidFill>
                  <a:srgbClr val="FF0000"/>
                </a:solidFill>
                <a:latin typeface="微软雅黑" pitchFamily="34" charset="-122"/>
                <a:ea typeface="微软雅黑" pitchFamily="34" charset="-122"/>
              </a:rPr>
              <a:t>主要</a:t>
            </a:r>
            <a:r>
              <a:rPr lang="zh-CN" altLang="en-US" sz="2000" b="1" dirty="0" smtClean="0">
                <a:solidFill>
                  <a:srgbClr val="FF0000"/>
                </a:solidFill>
                <a:latin typeface="微软雅黑" pitchFamily="34" charset="-122"/>
                <a:ea typeface="微软雅黑" pitchFamily="34" charset="-122"/>
              </a:rPr>
              <a:t>变化</a:t>
            </a:r>
            <a:endParaRPr lang="zh-CN" altLang="en-US" sz="2000" b="1" dirty="0">
              <a:solidFill>
                <a:srgbClr val="FF0000"/>
              </a:solidFill>
              <a:latin typeface="微软雅黑" pitchFamily="34" charset="-122"/>
              <a:ea typeface="微软雅黑" pitchFamily="34" charset="-122"/>
            </a:endParaRPr>
          </a:p>
          <a:p>
            <a:pPr marL="0" indent="0">
              <a:lnSpc>
                <a:spcPct val="150000"/>
              </a:lnSpc>
              <a:buFont typeface="Arial" pitchFamily="34" charset="0"/>
              <a:buNone/>
              <a:defRPr/>
            </a:pPr>
            <a:r>
              <a:rPr lang="en-US" altLang="zh-CN" sz="2000" dirty="0">
                <a:latin typeface="微软雅黑" pitchFamily="34" charset="-122"/>
                <a:ea typeface="微软雅黑" pitchFamily="34" charset="-122"/>
              </a:rPr>
              <a:t>1</a:t>
            </a:r>
            <a:r>
              <a:rPr lang="zh-CN" altLang="en-US" sz="2000" dirty="0" smtClean="0">
                <a:latin typeface="微软雅黑" pitchFamily="34" charset="-122"/>
                <a:ea typeface="微软雅黑" pitchFamily="34" charset="-122"/>
              </a:rPr>
              <a:t>、增加外省市实现的工业总产值</a:t>
            </a:r>
            <a:endParaRPr lang="en-US" altLang="zh-CN" sz="2000" dirty="0" smtClean="0">
              <a:latin typeface="微软雅黑" pitchFamily="34" charset="-122"/>
              <a:ea typeface="微软雅黑" pitchFamily="34" charset="-122"/>
            </a:endParaRPr>
          </a:p>
          <a:p>
            <a:pPr marL="0" indent="0">
              <a:lnSpc>
                <a:spcPct val="150000"/>
              </a:lnSpc>
              <a:buFont typeface="Arial" pitchFamily="34" charset="0"/>
              <a:buNone/>
              <a:defRPr/>
            </a:pPr>
            <a:r>
              <a:rPr lang="en-US" altLang="zh-CN" sz="2000" dirty="0" smtClean="0">
                <a:latin typeface="微软雅黑" pitchFamily="34" charset="-122"/>
                <a:ea typeface="微软雅黑" pitchFamily="34" charset="-122"/>
              </a:rPr>
              <a:t>2</a:t>
            </a:r>
            <a:r>
              <a:rPr lang="zh-CN" altLang="en-US" sz="2000" dirty="0">
                <a:latin typeface="微软雅黑" pitchFamily="34" charset="-122"/>
                <a:ea typeface="微软雅黑" pitchFamily="34" charset="-122"/>
              </a:rPr>
              <a:t>、</a:t>
            </a:r>
            <a:r>
              <a:rPr lang="zh-CN" altLang="en-US" sz="2000" dirty="0" smtClean="0">
                <a:latin typeface="微软雅黑" pitchFamily="34" charset="-122"/>
                <a:ea typeface="微软雅黑" pitchFamily="34" charset="-122"/>
              </a:rPr>
              <a:t>增加一带一路沿线国家的出口交货值</a:t>
            </a:r>
            <a:endParaRPr lang="zh-CN" altLang="en-US" sz="2000" dirty="0">
              <a:latin typeface="微软雅黑" pitchFamily="34" charset="-122"/>
              <a:ea typeface="微软雅黑" pitchFamily="34" charset="-122"/>
            </a:endParaRPr>
          </a:p>
          <a:p>
            <a:pPr marL="0" indent="0">
              <a:lnSpc>
                <a:spcPct val="150000"/>
              </a:lnSpc>
              <a:buFont typeface="Arial" pitchFamily="34" charset="0"/>
              <a:buNone/>
              <a:defRPr/>
            </a:pPr>
            <a:r>
              <a:rPr lang="zh-CN" altLang="en-US" sz="2000" b="1" dirty="0" smtClean="0">
                <a:latin typeface="+mn-ea"/>
              </a:rPr>
              <a:t> </a:t>
            </a:r>
            <a:endParaRPr lang="zh-CN" altLang="en-US" sz="2000" b="1" dirty="0">
              <a:latin typeface="+mn-ea"/>
            </a:endParaRPr>
          </a:p>
        </p:txBody>
      </p:sp>
      <p:sp>
        <p:nvSpPr>
          <p:cNvPr id="6" name="TextBox 5"/>
          <p:cNvSpPr txBox="1">
            <a:spLocks noChangeArrowheads="1"/>
          </p:cNvSpPr>
          <p:nvPr/>
        </p:nvSpPr>
        <p:spPr bwMode="auto">
          <a:xfrm>
            <a:off x="395536" y="467922"/>
            <a:ext cx="4714875" cy="646112"/>
          </a:xfrm>
          <a:prstGeom prst="rect">
            <a:avLst/>
          </a:prstGeom>
          <a:noFill/>
          <a:ln w="9525">
            <a:noFill/>
            <a:miter lim="800000"/>
            <a:headEnd/>
            <a:tailEnd/>
          </a:ln>
        </p:spPr>
        <p:txBody>
          <a:bodyPr>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a:solidFill>
                  <a:srgbClr val="FF0000"/>
                </a:solidFill>
                <a:latin typeface="微软雅黑" pitchFamily="34" charset="-122"/>
                <a:ea typeface="微软雅黑" pitchFamily="34" charset="-122"/>
              </a:rPr>
              <a:t>年报表式</a:t>
            </a:r>
          </a:p>
        </p:txBody>
      </p:sp>
      <p:sp>
        <p:nvSpPr>
          <p:cNvPr id="8" name="标题 1"/>
          <p:cNvSpPr txBox="1">
            <a:spLocks/>
          </p:cNvSpPr>
          <p:nvPr/>
        </p:nvSpPr>
        <p:spPr>
          <a:xfrm>
            <a:off x="-213970" y="6121718"/>
            <a:ext cx="2123728" cy="7647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2800" dirty="0" smtClean="0">
                <a:solidFill>
                  <a:schemeClr val="bg1">
                    <a:lumMod val="85000"/>
                  </a:schemeClr>
                </a:solidFill>
                <a:ea typeface="黑体" pitchFamily="49" charset="-122"/>
              </a:rPr>
              <a:t>P29</a:t>
            </a:r>
            <a:endParaRPr lang="zh-CN" altLang="en-US" sz="2800" dirty="0" smtClean="0">
              <a:solidFill>
                <a:schemeClr val="bg1">
                  <a:lumMod val="85000"/>
                </a:schemeClr>
              </a:solidFill>
            </a:endParaRPr>
          </a:p>
        </p:txBody>
      </p:sp>
    </p:spTree>
    <p:extLst>
      <p:ext uri="{BB962C8B-B14F-4D97-AF65-F5344CB8AC3E}">
        <p14:creationId xmlns:p14="http://schemas.microsoft.com/office/powerpoint/2010/main" val="315395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43762" y="1772816"/>
            <a:ext cx="8229600" cy="3312368"/>
          </a:xfrm>
        </p:spPr>
        <p:txBody>
          <a:bodyPr>
            <a:normAutofit/>
          </a:bodyPr>
          <a:lstStyle/>
          <a:p>
            <a:pPr marL="0" indent="0">
              <a:lnSpc>
                <a:spcPts val="3640"/>
              </a:lnSpc>
              <a:buNone/>
              <a:defRPr/>
            </a:pPr>
            <a:r>
              <a:rPr lang="en-US" altLang="zh-CN" sz="2800" dirty="0" smtClean="0">
                <a:latin typeface="微软雅黑" pitchFamily="34" charset="-122"/>
                <a:ea typeface="微软雅黑" pitchFamily="34" charset="-122"/>
              </a:rPr>
              <a:t>1</a:t>
            </a:r>
            <a:r>
              <a:rPr lang="zh-CN" altLang="en-US" sz="2800" dirty="0" smtClean="0">
                <a:latin typeface="微软雅黑" pitchFamily="34" charset="-122"/>
                <a:ea typeface="微软雅黑" pitchFamily="34" charset="-122"/>
              </a:rPr>
              <a:t>、外省市实现的工业总产值是指包括</a:t>
            </a:r>
            <a:r>
              <a:rPr lang="zh-CN" altLang="en-US" sz="2800" dirty="0" smtClean="0">
                <a:solidFill>
                  <a:srgbClr val="FF0000"/>
                </a:solidFill>
                <a:latin typeface="微软雅黑" pitchFamily="34" charset="-122"/>
                <a:ea typeface="微软雅黑" pitchFamily="34" charset="-122"/>
              </a:rPr>
              <a:t>分公司</a:t>
            </a:r>
            <a:r>
              <a:rPr lang="zh-CN" altLang="en-US" sz="2800" dirty="0" smtClean="0">
                <a:latin typeface="微软雅黑" pitchFamily="34" charset="-122"/>
                <a:ea typeface="微软雅黑" pitchFamily="34" charset="-122"/>
              </a:rPr>
              <a:t>、</a:t>
            </a:r>
            <a:r>
              <a:rPr lang="zh-CN" altLang="en-US" sz="2800" dirty="0" smtClean="0">
                <a:solidFill>
                  <a:srgbClr val="FF0000"/>
                </a:solidFill>
                <a:latin typeface="微软雅黑" pitchFamily="34" charset="-122"/>
                <a:ea typeface="微软雅黑" pitchFamily="34" charset="-122"/>
              </a:rPr>
              <a:t>委托加工</a:t>
            </a:r>
            <a:r>
              <a:rPr lang="zh-CN" altLang="en-US" sz="2800" dirty="0" smtClean="0">
                <a:latin typeface="微软雅黑" pitchFamily="34" charset="-122"/>
                <a:ea typeface="微软雅黑" pitchFamily="34" charset="-122"/>
              </a:rPr>
              <a:t>等形式在外省有工业生产环节的总产值。</a:t>
            </a:r>
            <a:endParaRPr lang="en-US" altLang="zh-CN" sz="2800" dirty="0" smtClean="0">
              <a:latin typeface="微软雅黑" pitchFamily="34" charset="-122"/>
              <a:ea typeface="微软雅黑" pitchFamily="34" charset="-122"/>
            </a:endParaRPr>
          </a:p>
          <a:p>
            <a:pPr marL="0" indent="0">
              <a:lnSpc>
                <a:spcPts val="3640"/>
              </a:lnSpc>
              <a:buNone/>
              <a:defRPr/>
            </a:pPr>
            <a:endParaRPr lang="en-US" altLang="zh-CN" sz="2800" dirty="0" smtClean="0">
              <a:latin typeface="微软雅黑" pitchFamily="34" charset="-122"/>
              <a:ea typeface="微软雅黑" pitchFamily="34" charset="-122"/>
            </a:endParaRPr>
          </a:p>
          <a:p>
            <a:pPr marL="0" indent="0">
              <a:lnSpc>
                <a:spcPts val="3640"/>
              </a:lnSpc>
              <a:buFont typeface="Arial" pitchFamily="34" charset="0"/>
              <a:buNone/>
              <a:defRPr/>
            </a:pPr>
            <a:r>
              <a:rPr lang="en-US" altLang="zh-CN" sz="2800" dirty="0" smtClean="0">
                <a:latin typeface="微软雅黑" pitchFamily="34" charset="-122"/>
                <a:ea typeface="微软雅黑" pitchFamily="34" charset="-122"/>
              </a:rPr>
              <a:t>2</a:t>
            </a:r>
            <a:r>
              <a:rPr lang="zh-CN" altLang="en-US" sz="2800" dirty="0" smtClean="0">
                <a:latin typeface="微软雅黑" pitchFamily="34" charset="-122"/>
                <a:ea typeface="微软雅黑" pitchFamily="34" charset="-122"/>
              </a:rPr>
              <a:t>、一带一路沿线国家是指包括东亚、西亚、南亚、中亚、独联体、中东欧等涉及“丝绸之路经济带”的国家。</a:t>
            </a:r>
            <a:endParaRPr lang="zh-CN" altLang="en-US" sz="2800" dirty="0">
              <a:latin typeface="微软雅黑" pitchFamily="34" charset="-122"/>
              <a:ea typeface="微软雅黑" pitchFamily="34" charset="-122"/>
            </a:endParaRPr>
          </a:p>
          <a:p>
            <a:pPr>
              <a:lnSpc>
                <a:spcPts val="3640"/>
              </a:lnSpc>
              <a:defRPr/>
            </a:pPr>
            <a:endParaRPr lang="zh-CN" altLang="en-US" dirty="0"/>
          </a:p>
        </p:txBody>
      </p:sp>
      <p:sp>
        <p:nvSpPr>
          <p:cNvPr id="4" name="TextBox 3"/>
          <p:cNvSpPr txBox="1">
            <a:spLocks noChangeArrowheads="1"/>
          </p:cNvSpPr>
          <p:nvPr/>
        </p:nvSpPr>
        <p:spPr bwMode="auto">
          <a:xfrm>
            <a:off x="443762" y="791087"/>
            <a:ext cx="9744862" cy="646331"/>
          </a:xfrm>
          <a:prstGeom prst="rect">
            <a:avLst/>
          </a:prstGeom>
          <a:noFill/>
          <a:ln w="9525">
            <a:noFill/>
            <a:miter lim="800000"/>
            <a:headEnd/>
            <a:tailEnd/>
          </a:ln>
        </p:spPr>
        <p:txBody>
          <a:bodyPr wrap="square">
            <a:spAutoFit/>
          </a:bodyPr>
          <a:lstStyle/>
          <a:p>
            <a:r>
              <a:rPr lang="zh-CN" altLang="en-US" sz="3600" b="1" dirty="0" smtClean="0">
                <a:solidFill>
                  <a:srgbClr val="FF0000"/>
                </a:solidFill>
                <a:latin typeface="微软雅黑" pitchFamily="34" charset="-122"/>
                <a:ea typeface="微软雅黑" pitchFamily="34" charset="-122"/>
              </a:rPr>
              <a:t>填报说明</a:t>
            </a:r>
            <a:endParaRPr lang="zh-CN" altLang="en-US" sz="3600" b="1" dirty="0">
              <a:solidFill>
                <a:srgbClr val="FF0000"/>
              </a:solidFill>
              <a:latin typeface="微软雅黑" pitchFamily="34" charset="-122"/>
              <a:ea typeface="微软雅黑" pitchFamily="34" charset="-122"/>
            </a:endParaRPr>
          </a:p>
        </p:txBody>
      </p:sp>
      <p:sp>
        <p:nvSpPr>
          <p:cNvPr id="5" name="标题 1"/>
          <p:cNvSpPr txBox="1">
            <a:spLocks/>
          </p:cNvSpPr>
          <p:nvPr/>
        </p:nvSpPr>
        <p:spPr>
          <a:xfrm>
            <a:off x="-3188" y="6130302"/>
            <a:ext cx="2123728" cy="7647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2800" dirty="0" smtClean="0">
                <a:solidFill>
                  <a:schemeClr val="bg1">
                    <a:lumMod val="85000"/>
                  </a:schemeClr>
                </a:solidFill>
                <a:ea typeface="黑体" pitchFamily="49" charset="-122"/>
              </a:rPr>
              <a:t>P126</a:t>
            </a:r>
            <a:r>
              <a:rPr lang="zh-CN" altLang="en-US" sz="2800" dirty="0" smtClean="0">
                <a:solidFill>
                  <a:schemeClr val="bg1">
                    <a:lumMod val="85000"/>
                  </a:schemeClr>
                </a:solidFill>
                <a:ea typeface="黑体" pitchFamily="49" charset="-122"/>
              </a:rPr>
              <a:t>、</a:t>
            </a:r>
            <a:r>
              <a:rPr lang="en-US" altLang="zh-CN" sz="2800" dirty="0" smtClean="0">
                <a:solidFill>
                  <a:schemeClr val="bg1">
                    <a:lumMod val="85000"/>
                  </a:schemeClr>
                </a:solidFill>
                <a:ea typeface="黑体" pitchFamily="49" charset="-122"/>
              </a:rPr>
              <a:t>127</a:t>
            </a:r>
            <a:endParaRPr lang="zh-CN" altLang="en-US" sz="2800" dirty="0" smtClean="0">
              <a:solidFill>
                <a:schemeClr val="bg1">
                  <a:lumMod val="85000"/>
                </a:schemeClr>
              </a:solidFill>
            </a:endParaRPr>
          </a:p>
        </p:txBody>
      </p:sp>
    </p:spTree>
    <p:extLst>
      <p:ext uri="{BB962C8B-B14F-4D97-AF65-F5344CB8AC3E}">
        <p14:creationId xmlns:p14="http://schemas.microsoft.com/office/powerpoint/2010/main" val="40628060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Rot="1" noChangeArrowheads="1"/>
          </p:cNvSpPr>
          <p:nvPr>
            <p:ph type="body" idx="4294967295"/>
          </p:nvPr>
        </p:nvSpPr>
        <p:spPr>
          <a:xfrm>
            <a:off x="0" y="1125341"/>
            <a:ext cx="9144000" cy="5400675"/>
          </a:xfrm>
        </p:spPr>
        <p:txBody>
          <a:bodyPr>
            <a:normAutofit fontScale="92500"/>
          </a:bodyPr>
          <a:lstStyle/>
          <a:p>
            <a:pPr eaLnBrk="1" hangingPunct="1">
              <a:lnSpc>
                <a:spcPct val="90000"/>
              </a:lnSpc>
              <a:buFontTx/>
              <a:buNone/>
              <a:defRPr/>
            </a:pPr>
            <a:r>
              <a:rPr lang="en-US" altLang="zh-CN" sz="3600" b="1" dirty="0" smtClean="0">
                <a:solidFill>
                  <a:srgbClr val="000099"/>
                </a:solidFill>
                <a:latin typeface="微软雅黑" pitchFamily="34" charset="-122"/>
                <a:ea typeface="微软雅黑" pitchFamily="34" charset="-122"/>
              </a:rPr>
              <a:t>  </a:t>
            </a:r>
          </a:p>
          <a:p>
            <a:pPr eaLnBrk="1" hangingPunct="1">
              <a:lnSpc>
                <a:spcPct val="150000"/>
              </a:lnSpc>
              <a:spcBef>
                <a:spcPts val="600"/>
              </a:spcBef>
              <a:spcAft>
                <a:spcPts val="1800"/>
              </a:spcAft>
              <a:buFontTx/>
              <a:buNone/>
              <a:defRPr/>
            </a:pPr>
            <a:r>
              <a:rPr lang="zh-CN" altLang="en-US" sz="3500" b="1" dirty="0" smtClean="0">
                <a:solidFill>
                  <a:srgbClr val="000099"/>
                </a:solidFill>
                <a:latin typeface="微软雅黑" pitchFamily="34" charset="-122"/>
                <a:ea typeface="微软雅黑" pitchFamily="34" charset="-122"/>
              </a:rPr>
              <a:t>    工业总产值</a:t>
            </a:r>
          </a:p>
          <a:p>
            <a:pPr marL="2247900" indent="-2247900" eaLnBrk="1" hangingPunct="1">
              <a:lnSpc>
                <a:spcPct val="150000"/>
              </a:lnSpc>
              <a:spcBef>
                <a:spcPts val="0"/>
              </a:spcBef>
              <a:buFontTx/>
              <a:buNone/>
              <a:defRPr/>
            </a:pPr>
            <a:r>
              <a:rPr lang="zh-CN" altLang="en-US" sz="3400" b="1" dirty="0" smtClean="0">
                <a:solidFill>
                  <a:srgbClr val="800000"/>
                </a:solidFill>
                <a:latin typeface="微软雅黑" pitchFamily="34" charset="-122"/>
                <a:ea typeface="微软雅黑" pitchFamily="34" charset="-122"/>
              </a:rPr>
              <a:t>    </a:t>
            </a:r>
            <a:r>
              <a:rPr lang="zh-CN" altLang="en-US" sz="3000" b="1" dirty="0" smtClean="0">
                <a:solidFill>
                  <a:srgbClr val="800000"/>
                </a:solidFill>
                <a:latin typeface="微软雅黑" pitchFamily="34" charset="-122"/>
                <a:ea typeface="微软雅黑" pitchFamily="34" charset="-122"/>
              </a:rPr>
              <a:t>定义：</a:t>
            </a:r>
            <a:r>
              <a:rPr lang="zh-CN" altLang="en-US" sz="3000" dirty="0" smtClean="0">
                <a:latin typeface="微软雅黑" pitchFamily="34" charset="-122"/>
                <a:ea typeface="微软雅黑" pitchFamily="34" charset="-122"/>
              </a:rPr>
              <a:t>工业企业在报告期内生产的以货币形式表</a:t>
            </a:r>
            <a:endParaRPr lang="en-US" altLang="zh-CN" sz="3000" dirty="0" smtClean="0">
              <a:latin typeface="微软雅黑" pitchFamily="34" charset="-122"/>
              <a:ea typeface="微软雅黑" pitchFamily="34" charset="-122"/>
            </a:endParaRPr>
          </a:p>
          <a:p>
            <a:pPr marL="2247900" indent="-2247900" eaLnBrk="1" hangingPunct="1">
              <a:lnSpc>
                <a:spcPct val="150000"/>
              </a:lnSpc>
              <a:spcBef>
                <a:spcPts val="0"/>
              </a:spcBef>
              <a:buFontTx/>
              <a:buNone/>
              <a:defRPr/>
            </a:pPr>
            <a:r>
              <a:rPr lang="en-US" altLang="zh-CN" sz="3000" dirty="0">
                <a:latin typeface="微软雅黑" pitchFamily="34" charset="-122"/>
                <a:ea typeface="微软雅黑" pitchFamily="34" charset="-122"/>
              </a:rPr>
              <a:t> </a:t>
            </a:r>
            <a:r>
              <a:rPr lang="en-US" altLang="zh-CN" sz="3000" dirty="0" smtClean="0">
                <a:latin typeface="微软雅黑" pitchFamily="34" charset="-122"/>
                <a:ea typeface="微软雅黑" pitchFamily="34" charset="-122"/>
              </a:rPr>
              <a:t>             </a:t>
            </a:r>
            <a:r>
              <a:rPr lang="zh-CN" altLang="en-US" sz="3000" dirty="0" smtClean="0">
                <a:latin typeface="微软雅黑" pitchFamily="34" charset="-122"/>
                <a:ea typeface="微软雅黑" pitchFamily="34" charset="-122"/>
              </a:rPr>
              <a:t>的</a:t>
            </a:r>
            <a:r>
              <a:rPr lang="zh-CN" altLang="en-US" sz="3000" dirty="0" smtClean="0">
                <a:solidFill>
                  <a:srgbClr val="FF0000"/>
                </a:solidFill>
                <a:latin typeface="微软雅黑" pitchFamily="34" charset="-122"/>
                <a:ea typeface="微软雅黑" pitchFamily="34" charset="-122"/>
              </a:rPr>
              <a:t>工业最终产品和提供工业劳务活动</a:t>
            </a:r>
            <a:r>
              <a:rPr lang="zh-CN" altLang="en-US" sz="3000" dirty="0" smtClean="0">
                <a:latin typeface="微软雅黑" pitchFamily="34" charset="-122"/>
                <a:ea typeface="微软雅黑" pitchFamily="34" charset="-122"/>
              </a:rPr>
              <a:t>的总价</a:t>
            </a:r>
            <a:endParaRPr lang="en-US" altLang="zh-CN" sz="3000" dirty="0" smtClean="0">
              <a:latin typeface="微软雅黑" pitchFamily="34" charset="-122"/>
              <a:ea typeface="微软雅黑" pitchFamily="34" charset="-122"/>
            </a:endParaRPr>
          </a:p>
          <a:p>
            <a:pPr marL="2247900" indent="-2247900" eaLnBrk="1" hangingPunct="1">
              <a:lnSpc>
                <a:spcPct val="150000"/>
              </a:lnSpc>
              <a:spcBef>
                <a:spcPts val="0"/>
              </a:spcBef>
              <a:buFontTx/>
              <a:buNone/>
              <a:defRPr/>
            </a:pPr>
            <a:r>
              <a:rPr lang="en-US" altLang="zh-CN" sz="3000" dirty="0">
                <a:latin typeface="微软雅黑" pitchFamily="34" charset="-122"/>
                <a:ea typeface="微软雅黑" pitchFamily="34" charset="-122"/>
              </a:rPr>
              <a:t> </a:t>
            </a:r>
            <a:r>
              <a:rPr lang="en-US" altLang="zh-CN" sz="3000" dirty="0" smtClean="0">
                <a:latin typeface="微软雅黑" pitchFamily="34" charset="-122"/>
                <a:ea typeface="微软雅黑" pitchFamily="34" charset="-122"/>
              </a:rPr>
              <a:t>             </a:t>
            </a:r>
            <a:r>
              <a:rPr lang="zh-CN" altLang="en-US" sz="3000" dirty="0" smtClean="0">
                <a:latin typeface="微软雅黑" pitchFamily="34" charset="-122"/>
                <a:ea typeface="微软雅黑" pitchFamily="34" charset="-122"/>
              </a:rPr>
              <a:t>值量。</a:t>
            </a:r>
            <a:endParaRPr lang="en-US" altLang="zh-CN" sz="3000" dirty="0" smtClean="0">
              <a:latin typeface="微软雅黑" pitchFamily="34" charset="-122"/>
              <a:ea typeface="微软雅黑" pitchFamily="34" charset="-122"/>
            </a:endParaRPr>
          </a:p>
          <a:p>
            <a:pPr marL="2247900" indent="-2247900" eaLnBrk="1" hangingPunct="1">
              <a:lnSpc>
                <a:spcPct val="150000"/>
              </a:lnSpc>
              <a:spcBef>
                <a:spcPts val="0"/>
              </a:spcBef>
              <a:buFontTx/>
              <a:buNone/>
              <a:defRPr/>
            </a:pPr>
            <a:endParaRPr lang="zh-CN" altLang="en-US" sz="3000" b="1" dirty="0" smtClean="0">
              <a:solidFill>
                <a:srgbClr val="000099"/>
              </a:solidFill>
              <a:latin typeface="微软雅黑" pitchFamily="34" charset="-122"/>
              <a:ea typeface="微软雅黑" pitchFamily="34" charset="-122"/>
            </a:endParaRPr>
          </a:p>
          <a:p>
            <a:pPr eaLnBrk="1" hangingPunct="1">
              <a:lnSpc>
                <a:spcPct val="150000"/>
              </a:lnSpc>
              <a:spcBef>
                <a:spcPts val="0"/>
              </a:spcBef>
              <a:buFontTx/>
              <a:buNone/>
              <a:defRPr/>
            </a:pPr>
            <a:r>
              <a:rPr lang="zh-CN" altLang="en-US" sz="3000" dirty="0" smtClean="0">
                <a:latin typeface="微软雅黑" pitchFamily="34" charset="-122"/>
                <a:ea typeface="微软雅黑" pitchFamily="34" charset="-122"/>
              </a:rPr>
              <a:t>    </a:t>
            </a:r>
            <a:r>
              <a:rPr lang="zh-CN" altLang="en-US" sz="3000" b="1" dirty="0" smtClean="0">
                <a:solidFill>
                  <a:srgbClr val="800000"/>
                </a:solidFill>
                <a:latin typeface="微软雅黑" pitchFamily="34" charset="-122"/>
                <a:ea typeface="微软雅黑" pitchFamily="34" charset="-122"/>
              </a:rPr>
              <a:t>作用：</a:t>
            </a:r>
            <a:r>
              <a:rPr lang="zh-CN" altLang="en-US" sz="3000" dirty="0" smtClean="0">
                <a:latin typeface="微软雅黑" pitchFamily="34" charset="-122"/>
                <a:ea typeface="微软雅黑" pitchFamily="34" charset="-122"/>
              </a:rPr>
              <a:t>反映报告期工业生产的总规模计算工业增加值</a:t>
            </a:r>
          </a:p>
        </p:txBody>
      </p:sp>
      <p:sp>
        <p:nvSpPr>
          <p:cNvPr id="5" name="TextBox 4"/>
          <p:cNvSpPr txBox="1">
            <a:spLocks noChangeArrowheads="1"/>
          </p:cNvSpPr>
          <p:nvPr/>
        </p:nvSpPr>
        <p:spPr bwMode="auto">
          <a:xfrm>
            <a:off x="443762" y="467922"/>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指标解释</a:t>
            </a:r>
            <a:endParaRPr lang="zh-CN" altLang="en-US" sz="3600" b="1" dirty="0">
              <a:solidFill>
                <a:srgbClr val="FF0000"/>
              </a:solidFill>
              <a:latin typeface="微软雅黑" pitchFamily="34" charset="-122"/>
              <a:ea typeface="微软雅黑" pitchFamily="34" charset="-122"/>
            </a:endParaRPr>
          </a:p>
        </p:txBody>
      </p:sp>
      <p:sp>
        <p:nvSpPr>
          <p:cNvPr id="4" name="标题 1"/>
          <p:cNvSpPr txBox="1">
            <a:spLocks/>
          </p:cNvSpPr>
          <p:nvPr/>
        </p:nvSpPr>
        <p:spPr>
          <a:xfrm>
            <a:off x="-3188" y="6130302"/>
            <a:ext cx="2123728" cy="76470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2800" dirty="0" smtClean="0">
                <a:solidFill>
                  <a:schemeClr val="bg1">
                    <a:lumMod val="85000"/>
                  </a:schemeClr>
                </a:solidFill>
                <a:ea typeface="黑体" pitchFamily="49" charset="-122"/>
              </a:rPr>
              <a:t>P125</a:t>
            </a:r>
            <a:endParaRPr lang="zh-CN" altLang="en-US" sz="2800" dirty="0" smtClean="0">
              <a:solidFill>
                <a:schemeClr val="bg1">
                  <a:lumMod val="85000"/>
                </a:schemeClr>
              </a:solidFill>
            </a:endParaRPr>
          </a:p>
        </p:txBody>
      </p:sp>
    </p:spTree>
    <p:extLst>
      <p:ext uri="{BB962C8B-B14F-4D97-AF65-F5344CB8AC3E}">
        <p14:creationId xmlns:p14="http://schemas.microsoft.com/office/powerpoint/2010/main" val="22257627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ChangeArrowheads="1"/>
          </p:cNvSpPr>
          <p:nvPr/>
        </p:nvSpPr>
        <p:spPr bwMode="auto">
          <a:xfrm>
            <a:off x="606425" y="3367088"/>
            <a:ext cx="1795463" cy="1152525"/>
          </a:xfrm>
          <a:prstGeom prst="upArrow">
            <a:avLst>
              <a:gd name="adj1" fmla="val 50000"/>
              <a:gd name="adj2" fmla="val 25000"/>
            </a:avLst>
          </a:prstGeom>
          <a:noFill/>
          <a:ln w="9525">
            <a:noFill/>
            <a:miter lim="800000"/>
            <a:headEnd/>
            <a:tailEnd/>
          </a:ln>
        </p:spPr>
        <p:txBody>
          <a:bodyPr vert="eaVert" anchor="ctr">
            <a:spAutoFit/>
          </a:bodyPr>
          <a:lstStyle/>
          <a:p>
            <a:pPr algn="ctr"/>
            <a:endParaRPr lang="zh-CN" altLang="en-US"/>
          </a:p>
        </p:txBody>
      </p:sp>
      <p:grpSp>
        <p:nvGrpSpPr>
          <p:cNvPr id="2" name="Group 3"/>
          <p:cNvGrpSpPr>
            <a:grpSpLocks/>
          </p:cNvGrpSpPr>
          <p:nvPr/>
        </p:nvGrpSpPr>
        <p:grpSpPr bwMode="auto">
          <a:xfrm>
            <a:off x="306388" y="3000375"/>
            <a:ext cx="2622550" cy="1290638"/>
            <a:chOff x="0" y="0"/>
            <a:chExt cx="2127" cy="992"/>
          </a:xfrm>
        </p:grpSpPr>
        <p:sp>
          <p:nvSpPr>
            <p:cNvPr id="26647" name="AutoShape 4"/>
            <p:cNvSpPr>
              <a:spLocks noChangeArrowheads="1"/>
            </p:cNvSpPr>
            <p:nvPr/>
          </p:nvSpPr>
          <p:spPr bwMode="auto">
            <a:xfrm>
              <a:off x="0" y="0"/>
              <a:ext cx="2127" cy="992"/>
            </a:xfrm>
            <a:prstGeom prst="cube">
              <a:avLst>
                <a:gd name="adj" fmla="val 8662"/>
              </a:avLst>
            </a:prstGeom>
            <a:solidFill>
              <a:srgbClr val="CCECFF"/>
            </a:solidFill>
            <a:ln w="9525">
              <a:noFill/>
              <a:miter lim="800000"/>
              <a:headEnd/>
              <a:tailEnd/>
            </a:ln>
          </p:spPr>
          <p:txBody>
            <a:bodyPr vert="eaVert" anchor="ctr">
              <a:spAutoFit/>
            </a:bodyPr>
            <a:lstStyle/>
            <a:p>
              <a:pPr algn="ctr"/>
              <a:endParaRPr lang="zh-CN" altLang="en-US"/>
            </a:p>
          </p:txBody>
        </p:sp>
        <p:sp>
          <p:nvSpPr>
            <p:cNvPr id="26648" name="Text Box 5">
              <a:hlinkClick r:id="rId3" action="ppaction://hlinksldjump"/>
            </p:cNvPr>
            <p:cNvSpPr txBox="1">
              <a:spLocks noChangeArrowheads="1"/>
            </p:cNvSpPr>
            <p:nvPr/>
          </p:nvSpPr>
          <p:spPr bwMode="auto">
            <a:xfrm>
              <a:off x="57" y="196"/>
              <a:ext cx="1910" cy="683"/>
            </a:xfrm>
            <a:prstGeom prst="rect">
              <a:avLst/>
            </a:prstGeom>
            <a:noFill/>
            <a:ln w="9525">
              <a:noFill/>
              <a:miter lim="800000"/>
              <a:headEnd/>
              <a:tailEnd/>
            </a:ln>
          </p:spPr>
          <p:txBody>
            <a:bodyPr wrap="none" lIns="91435" tIns="45717" rIns="91435" bIns="45717"/>
            <a:lstStyle/>
            <a:p>
              <a:pPr>
                <a:lnSpc>
                  <a:spcPct val="80000"/>
                </a:lnSpc>
                <a:spcBef>
                  <a:spcPct val="50000"/>
                </a:spcBef>
              </a:pPr>
              <a:r>
                <a:rPr lang="zh-CN" altLang="en-US" b="1" dirty="0">
                  <a:latin typeface="Arial Black" pitchFamily="34" charset="0"/>
                </a:rPr>
                <a:t>对外：产量*</a:t>
              </a:r>
              <a:r>
                <a:rPr lang="zh-CN" altLang="en-US" b="1" dirty="0">
                  <a:solidFill>
                    <a:srgbClr val="000099"/>
                  </a:solidFill>
                  <a:latin typeface="Arial Black" pitchFamily="34" charset="0"/>
                  <a:ea typeface="黑体" pitchFamily="2" charset="-122"/>
                </a:rPr>
                <a:t>不含税</a:t>
              </a:r>
            </a:p>
            <a:p>
              <a:pPr>
                <a:lnSpc>
                  <a:spcPct val="80000"/>
                </a:lnSpc>
                <a:spcBef>
                  <a:spcPct val="50000"/>
                </a:spcBef>
              </a:pPr>
              <a:r>
                <a:rPr lang="zh-CN" altLang="en-US" b="1" dirty="0">
                  <a:solidFill>
                    <a:srgbClr val="000099"/>
                  </a:solidFill>
                  <a:latin typeface="Arial Black" pitchFamily="34" charset="0"/>
                  <a:ea typeface="黑体" pitchFamily="2" charset="-122"/>
                </a:rPr>
                <a:t>实际销售平均单价</a:t>
              </a:r>
            </a:p>
            <a:p>
              <a:pPr>
                <a:lnSpc>
                  <a:spcPct val="80000"/>
                </a:lnSpc>
                <a:spcBef>
                  <a:spcPct val="50000"/>
                </a:spcBef>
              </a:pPr>
              <a:endParaRPr lang="en-US" altLang="zh-CN" sz="2000" b="1" dirty="0">
                <a:solidFill>
                  <a:srgbClr val="FF0000"/>
                </a:solidFill>
                <a:latin typeface="Arial Black" pitchFamily="34" charset="0"/>
                <a:ea typeface="黑体" pitchFamily="2" charset="-122"/>
              </a:endParaRPr>
            </a:p>
          </p:txBody>
        </p:sp>
      </p:grpSp>
      <p:grpSp>
        <p:nvGrpSpPr>
          <p:cNvPr id="3" name="Group 6"/>
          <p:cNvGrpSpPr>
            <a:grpSpLocks/>
          </p:cNvGrpSpPr>
          <p:nvPr/>
        </p:nvGrpSpPr>
        <p:grpSpPr bwMode="auto">
          <a:xfrm>
            <a:off x="266700" y="5072063"/>
            <a:ext cx="3090863" cy="1428750"/>
            <a:chOff x="0" y="17"/>
            <a:chExt cx="2580" cy="1173"/>
          </a:xfrm>
        </p:grpSpPr>
        <p:sp>
          <p:nvSpPr>
            <p:cNvPr id="26645" name="AutoShape 7"/>
            <p:cNvSpPr>
              <a:spLocks noChangeArrowheads="1"/>
            </p:cNvSpPr>
            <p:nvPr/>
          </p:nvSpPr>
          <p:spPr bwMode="auto">
            <a:xfrm>
              <a:off x="76" y="17"/>
              <a:ext cx="2183" cy="1105"/>
            </a:xfrm>
            <a:prstGeom prst="cube">
              <a:avLst>
                <a:gd name="adj" fmla="val 8505"/>
              </a:avLst>
            </a:prstGeom>
            <a:solidFill>
              <a:srgbClr val="CCECFF"/>
            </a:solidFill>
            <a:ln w="9525">
              <a:noFill/>
              <a:miter lim="800000"/>
              <a:headEnd/>
              <a:tailEnd/>
            </a:ln>
          </p:spPr>
          <p:txBody>
            <a:bodyPr vert="eaVert" anchor="ctr">
              <a:spAutoFit/>
            </a:bodyPr>
            <a:lstStyle/>
            <a:p>
              <a:pPr algn="ctr"/>
              <a:endParaRPr lang="zh-CN" altLang="en-US"/>
            </a:p>
          </p:txBody>
        </p:sp>
        <p:sp>
          <p:nvSpPr>
            <p:cNvPr id="26646" name="Text Box 8"/>
            <p:cNvSpPr txBox="1">
              <a:spLocks noChangeArrowheads="1"/>
            </p:cNvSpPr>
            <p:nvPr/>
          </p:nvSpPr>
          <p:spPr bwMode="auto">
            <a:xfrm>
              <a:off x="0" y="226"/>
              <a:ext cx="2580" cy="964"/>
            </a:xfrm>
            <a:prstGeom prst="rect">
              <a:avLst/>
            </a:prstGeom>
            <a:noFill/>
            <a:ln w="9525">
              <a:noFill/>
              <a:miter lim="800000"/>
              <a:headEnd/>
              <a:tailEnd/>
            </a:ln>
          </p:spPr>
          <p:txBody>
            <a:bodyPr wrap="none" lIns="91435" tIns="45717" rIns="91435" bIns="45717"/>
            <a:lstStyle/>
            <a:p>
              <a:pPr>
                <a:lnSpc>
                  <a:spcPct val="80000"/>
                </a:lnSpc>
                <a:spcBef>
                  <a:spcPct val="50000"/>
                </a:spcBef>
              </a:pPr>
              <a:r>
                <a:rPr lang="zh-CN" altLang="en-US" b="1">
                  <a:latin typeface="Arial Black" pitchFamily="34" charset="0"/>
                </a:rPr>
                <a:t>对内：自制设备、</a:t>
              </a:r>
            </a:p>
            <a:p>
              <a:pPr>
                <a:lnSpc>
                  <a:spcPct val="80000"/>
                </a:lnSpc>
                <a:spcBef>
                  <a:spcPct val="50000"/>
                </a:spcBef>
              </a:pPr>
              <a:r>
                <a:rPr lang="zh-CN" altLang="en-US" b="1">
                  <a:latin typeface="Arial Black" pitchFamily="34" charset="0"/>
                </a:rPr>
                <a:t>自用成品的</a:t>
              </a:r>
              <a:r>
                <a:rPr lang="zh-CN" altLang="en-US" b="1">
                  <a:solidFill>
                    <a:srgbClr val="FF0000"/>
                  </a:solidFill>
                  <a:latin typeface="Arial Black" pitchFamily="34" charset="0"/>
                </a:rPr>
                <a:t>成本价值</a:t>
              </a:r>
            </a:p>
          </p:txBody>
        </p:sp>
      </p:grpSp>
      <p:sp>
        <p:nvSpPr>
          <p:cNvPr id="465929" name="AutoShape 9"/>
          <p:cNvSpPr>
            <a:spLocks noChangeArrowheads="1"/>
          </p:cNvSpPr>
          <p:nvPr/>
        </p:nvSpPr>
        <p:spPr bwMode="auto">
          <a:xfrm>
            <a:off x="1357313" y="2428875"/>
            <a:ext cx="531812" cy="514350"/>
          </a:xfrm>
          <a:prstGeom prst="upArrow">
            <a:avLst>
              <a:gd name="adj1" fmla="val 50000"/>
              <a:gd name="adj2" fmla="val 25000"/>
            </a:avLst>
          </a:prstGeom>
          <a:gradFill rotWithShape="1">
            <a:gsLst>
              <a:gs pos="0">
                <a:srgbClr val="FFE1CD"/>
              </a:gs>
              <a:gs pos="50000">
                <a:srgbClr val="FF6600"/>
              </a:gs>
              <a:gs pos="100000">
                <a:srgbClr val="FFE1CD"/>
              </a:gs>
            </a:gsLst>
            <a:lin ang="0" scaled="1"/>
          </a:gradFill>
          <a:ln w="9525">
            <a:noFill/>
            <a:miter lim="800000"/>
            <a:headEnd/>
            <a:tailEnd/>
          </a:ln>
        </p:spPr>
        <p:txBody>
          <a:bodyPr vert="eaVert" anchor="ctr">
            <a:spAutoFit/>
          </a:bodyPr>
          <a:lstStyle/>
          <a:p>
            <a:pPr algn="ctr"/>
            <a:endParaRPr lang="zh-CN" altLang="en-US"/>
          </a:p>
        </p:txBody>
      </p:sp>
      <p:sp>
        <p:nvSpPr>
          <p:cNvPr id="465930" name="AutoShape 10"/>
          <p:cNvSpPr>
            <a:spLocks noChangeArrowheads="1"/>
          </p:cNvSpPr>
          <p:nvPr/>
        </p:nvSpPr>
        <p:spPr bwMode="auto">
          <a:xfrm>
            <a:off x="5929313" y="3000375"/>
            <a:ext cx="3000375" cy="3308350"/>
          </a:xfrm>
          <a:prstGeom prst="bevel">
            <a:avLst>
              <a:gd name="adj" fmla="val 5370"/>
            </a:avLst>
          </a:prstGeom>
          <a:solidFill>
            <a:srgbClr val="CCECFF"/>
          </a:solidFill>
          <a:ln w="9525">
            <a:noFill/>
            <a:miter lim="800000"/>
            <a:headEnd/>
            <a:tailEnd/>
          </a:ln>
        </p:spPr>
        <p:txBody>
          <a:bodyPr wrap="none" lIns="91435" tIns="45717" rIns="91435" bIns="45717" anchor="ctr"/>
          <a:lstStyle/>
          <a:p>
            <a:endParaRPr lang="en-US" altLang="zh-CN" sz="1600" b="1"/>
          </a:p>
          <a:p>
            <a:pPr>
              <a:lnSpc>
                <a:spcPct val="150000"/>
              </a:lnSpc>
            </a:pPr>
            <a:r>
              <a:rPr lang="zh-CN" altLang="en-US" b="1"/>
              <a:t>标准：若财务成本核算</a:t>
            </a:r>
          </a:p>
          <a:p>
            <a:pPr>
              <a:lnSpc>
                <a:spcPct val="150000"/>
              </a:lnSpc>
            </a:pPr>
            <a:r>
              <a:rPr lang="zh-CN" altLang="en-US" b="1"/>
              <a:t>核算半成品、在制品成</a:t>
            </a:r>
          </a:p>
          <a:p>
            <a:pPr>
              <a:lnSpc>
                <a:spcPct val="150000"/>
              </a:lnSpc>
            </a:pPr>
            <a:r>
              <a:rPr lang="zh-CN" altLang="en-US" b="1"/>
              <a:t>本，则算差额；</a:t>
            </a:r>
            <a:r>
              <a:rPr lang="zh-CN" altLang="en-US" b="1">
                <a:solidFill>
                  <a:srgbClr val="FF0000"/>
                </a:solidFill>
              </a:rPr>
              <a:t>否则</a:t>
            </a:r>
            <a:r>
              <a:rPr lang="zh-CN" altLang="en-US" b="1"/>
              <a:t>不</a:t>
            </a:r>
          </a:p>
          <a:p>
            <a:pPr>
              <a:lnSpc>
                <a:spcPct val="150000"/>
              </a:lnSpc>
            </a:pPr>
            <a:r>
              <a:rPr lang="zh-CN" altLang="en-US" b="1"/>
              <a:t>包括。</a:t>
            </a:r>
          </a:p>
          <a:p>
            <a:pPr>
              <a:lnSpc>
                <a:spcPct val="150000"/>
              </a:lnSpc>
            </a:pPr>
            <a:r>
              <a:rPr lang="zh-CN" altLang="en-US" b="1"/>
              <a:t>计算：</a:t>
            </a:r>
          </a:p>
          <a:p>
            <a:pPr>
              <a:lnSpc>
                <a:spcPct val="150000"/>
              </a:lnSpc>
            </a:pPr>
            <a:r>
              <a:rPr lang="zh-CN" altLang="en-US" b="1">
                <a:solidFill>
                  <a:srgbClr val="FF0000"/>
                </a:solidFill>
              </a:rPr>
              <a:t>差额</a:t>
            </a:r>
            <a:r>
              <a:rPr lang="en-US" altLang="zh-CN" b="1"/>
              <a:t>=</a:t>
            </a:r>
            <a:r>
              <a:rPr lang="zh-CN" altLang="en-US" b="1"/>
              <a:t>期末价值</a:t>
            </a:r>
            <a:r>
              <a:rPr lang="en-US" altLang="zh-CN" b="1"/>
              <a:t>—</a:t>
            </a:r>
            <a:r>
              <a:rPr lang="zh-CN" altLang="en-US" b="1"/>
              <a:t>期初价值</a:t>
            </a:r>
          </a:p>
          <a:p>
            <a:pPr>
              <a:lnSpc>
                <a:spcPct val="80000"/>
              </a:lnSpc>
              <a:spcBef>
                <a:spcPct val="50000"/>
              </a:spcBef>
            </a:pPr>
            <a:endParaRPr lang="en-US" altLang="zh-CN" sz="2000" b="1">
              <a:latin typeface="Arial Black" pitchFamily="34" charset="0"/>
            </a:endParaRPr>
          </a:p>
        </p:txBody>
      </p:sp>
      <p:sp>
        <p:nvSpPr>
          <p:cNvPr id="465931" name="AutoShape 11"/>
          <p:cNvSpPr>
            <a:spLocks noChangeArrowheads="1"/>
          </p:cNvSpPr>
          <p:nvPr/>
        </p:nvSpPr>
        <p:spPr bwMode="auto">
          <a:xfrm>
            <a:off x="3165475" y="5056188"/>
            <a:ext cx="2620963" cy="1301750"/>
          </a:xfrm>
          <a:prstGeom prst="cube">
            <a:avLst>
              <a:gd name="adj" fmla="val 9449"/>
            </a:avLst>
          </a:prstGeom>
          <a:solidFill>
            <a:srgbClr val="CCECFF"/>
          </a:solidFill>
          <a:ln w="9525">
            <a:noFill/>
            <a:miter lim="800000"/>
            <a:headEnd/>
            <a:tailEnd/>
          </a:ln>
        </p:spPr>
        <p:txBody>
          <a:bodyPr wrap="none" lIns="91435" tIns="45717" rIns="91435" bIns="45717" anchor="ctr"/>
          <a:lstStyle/>
          <a:p>
            <a:pPr>
              <a:lnSpc>
                <a:spcPct val="80000"/>
              </a:lnSpc>
              <a:spcBef>
                <a:spcPct val="50000"/>
              </a:spcBef>
            </a:pPr>
            <a:r>
              <a:rPr lang="zh-CN" altLang="en-US" b="1">
                <a:latin typeface="Arial Black" pitchFamily="34" charset="0"/>
              </a:rPr>
              <a:t>对内非工业部门加工</a:t>
            </a:r>
          </a:p>
          <a:p>
            <a:pPr>
              <a:lnSpc>
                <a:spcPct val="80000"/>
              </a:lnSpc>
              <a:spcBef>
                <a:spcPct val="50000"/>
              </a:spcBef>
            </a:pPr>
            <a:r>
              <a:rPr lang="zh-CN" altLang="en-US" b="1">
                <a:latin typeface="Arial Black" pitchFamily="34" charset="0"/>
              </a:rPr>
              <a:t>按</a:t>
            </a:r>
            <a:r>
              <a:rPr lang="zh-CN" altLang="en-US" b="1">
                <a:solidFill>
                  <a:srgbClr val="FF0000"/>
                </a:solidFill>
                <a:latin typeface="Arial Black" pitchFamily="34" charset="0"/>
              </a:rPr>
              <a:t>成本价格</a:t>
            </a:r>
            <a:r>
              <a:rPr lang="zh-CN" altLang="en-US" b="1">
                <a:latin typeface="Arial Black" pitchFamily="34" charset="0"/>
              </a:rPr>
              <a:t>核算收入</a:t>
            </a:r>
          </a:p>
        </p:txBody>
      </p:sp>
      <p:grpSp>
        <p:nvGrpSpPr>
          <p:cNvPr id="4" name="Group 12"/>
          <p:cNvGrpSpPr>
            <a:grpSpLocks/>
          </p:cNvGrpSpPr>
          <p:nvPr/>
        </p:nvGrpSpPr>
        <p:grpSpPr bwMode="auto">
          <a:xfrm>
            <a:off x="3214688" y="2928938"/>
            <a:ext cx="2557462" cy="1439862"/>
            <a:chOff x="357" y="1"/>
            <a:chExt cx="2693" cy="1020"/>
          </a:xfrm>
        </p:grpSpPr>
        <p:sp>
          <p:nvSpPr>
            <p:cNvPr id="26643" name="AutoShape 13"/>
            <p:cNvSpPr>
              <a:spLocks noChangeArrowheads="1"/>
            </p:cNvSpPr>
            <p:nvPr/>
          </p:nvSpPr>
          <p:spPr bwMode="auto">
            <a:xfrm>
              <a:off x="357" y="1"/>
              <a:ext cx="2693" cy="1020"/>
            </a:xfrm>
            <a:prstGeom prst="cube">
              <a:avLst>
                <a:gd name="adj" fmla="val 9134"/>
              </a:avLst>
            </a:prstGeom>
            <a:solidFill>
              <a:srgbClr val="CCECFF"/>
            </a:solidFill>
            <a:ln w="9525">
              <a:noFill/>
              <a:miter lim="800000"/>
              <a:headEnd/>
              <a:tailEnd/>
            </a:ln>
          </p:spPr>
          <p:txBody>
            <a:bodyPr vert="eaVert" anchor="ctr">
              <a:spAutoFit/>
            </a:bodyPr>
            <a:lstStyle/>
            <a:p>
              <a:pPr algn="ctr"/>
              <a:endParaRPr lang="zh-CN" altLang="en-US"/>
            </a:p>
          </p:txBody>
        </p:sp>
        <p:sp>
          <p:nvSpPr>
            <p:cNvPr id="26644" name="Text Box 14"/>
            <p:cNvSpPr txBox="1">
              <a:spLocks noChangeArrowheads="1"/>
            </p:cNvSpPr>
            <p:nvPr/>
          </p:nvSpPr>
          <p:spPr bwMode="auto">
            <a:xfrm>
              <a:off x="357" y="52"/>
              <a:ext cx="2210" cy="766"/>
            </a:xfrm>
            <a:prstGeom prst="rect">
              <a:avLst/>
            </a:prstGeom>
            <a:solidFill>
              <a:srgbClr val="CCECFF"/>
            </a:solidFill>
            <a:ln w="9525">
              <a:noFill/>
              <a:miter lim="800000"/>
              <a:headEnd/>
              <a:tailEnd/>
            </a:ln>
          </p:spPr>
          <p:txBody>
            <a:bodyPr wrap="none" lIns="91435" tIns="45717" rIns="91435" bIns="45717" anchor="b"/>
            <a:lstStyle/>
            <a:p>
              <a:pPr>
                <a:spcBef>
                  <a:spcPct val="20000"/>
                </a:spcBef>
              </a:pPr>
              <a:r>
                <a:rPr lang="en-US" altLang="zh-CN" b="1">
                  <a:latin typeface="Arial Black" pitchFamily="34" charset="0"/>
                </a:rPr>
                <a:t>  </a:t>
              </a:r>
              <a:r>
                <a:rPr lang="zh-CN" altLang="en-US" b="1">
                  <a:latin typeface="Arial Black" pitchFamily="34" charset="0"/>
                </a:rPr>
                <a:t>对外加工</a:t>
              </a:r>
              <a:r>
                <a:rPr lang="zh-CN" altLang="en-US" b="1"/>
                <a:t>的</a:t>
              </a:r>
              <a:r>
                <a:rPr lang="zh-CN" altLang="en-US" b="1">
                  <a:solidFill>
                    <a:srgbClr val="FF0000"/>
                  </a:solidFill>
                </a:rPr>
                <a:t>不</a:t>
              </a:r>
              <a:r>
                <a:rPr lang="zh-CN" altLang="en-US" b="1">
                  <a:solidFill>
                    <a:srgbClr val="FF0000"/>
                  </a:solidFill>
                  <a:latin typeface="Arial Black" pitchFamily="34" charset="0"/>
                </a:rPr>
                <a:t>含税</a:t>
              </a:r>
            </a:p>
            <a:p>
              <a:pPr>
                <a:spcBef>
                  <a:spcPct val="20000"/>
                </a:spcBef>
              </a:pPr>
              <a:r>
                <a:rPr lang="zh-CN" altLang="en-US" b="1">
                  <a:solidFill>
                    <a:srgbClr val="FF0000"/>
                  </a:solidFill>
                </a:rPr>
                <a:t>   实际收入</a:t>
              </a:r>
            </a:p>
          </p:txBody>
        </p:sp>
      </p:grpSp>
      <p:sp>
        <p:nvSpPr>
          <p:cNvPr id="465935" name="AutoShape 15"/>
          <p:cNvSpPr>
            <a:spLocks noChangeArrowheads="1"/>
          </p:cNvSpPr>
          <p:nvPr/>
        </p:nvSpPr>
        <p:spPr bwMode="auto">
          <a:xfrm>
            <a:off x="4017963" y="2374900"/>
            <a:ext cx="533400" cy="531813"/>
          </a:xfrm>
          <a:prstGeom prst="upArrow">
            <a:avLst>
              <a:gd name="adj1" fmla="val 50000"/>
              <a:gd name="adj2" fmla="val 25000"/>
            </a:avLst>
          </a:prstGeom>
          <a:gradFill rotWithShape="1">
            <a:gsLst>
              <a:gs pos="0">
                <a:srgbClr val="FFE1CD"/>
              </a:gs>
              <a:gs pos="50000">
                <a:srgbClr val="FF6600"/>
              </a:gs>
              <a:gs pos="100000">
                <a:srgbClr val="FFE1CD"/>
              </a:gs>
            </a:gsLst>
            <a:lin ang="0" scaled="1"/>
          </a:gradFill>
          <a:ln w="9525">
            <a:noFill/>
            <a:miter lim="800000"/>
            <a:headEnd/>
            <a:tailEnd/>
          </a:ln>
        </p:spPr>
        <p:txBody>
          <a:bodyPr vert="eaVert" anchor="ctr">
            <a:spAutoFit/>
          </a:bodyPr>
          <a:lstStyle/>
          <a:p>
            <a:pPr algn="ctr"/>
            <a:endParaRPr lang="zh-CN" altLang="en-US"/>
          </a:p>
        </p:txBody>
      </p:sp>
      <p:sp>
        <p:nvSpPr>
          <p:cNvPr id="465936" name="AutoShape 16"/>
          <p:cNvSpPr>
            <a:spLocks noChangeArrowheads="1"/>
          </p:cNvSpPr>
          <p:nvPr/>
        </p:nvSpPr>
        <p:spPr bwMode="auto">
          <a:xfrm>
            <a:off x="7273925" y="2400300"/>
            <a:ext cx="531813" cy="514350"/>
          </a:xfrm>
          <a:prstGeom prst="upArrow">
            <a:avLst>
              <a:gd name="adj1" fmla="val 50000"/>
              <a:gd name="adj2" fmla="val 25000"/>
            </a:avLst>
          </a:prstGeom>
          <a:gradFill rotWithShape="1">
            <a:gsLst>
              <a:gs pos="0">
                <a:srgbClr val="FFE1CD"/>
              </a:gs>
              <a:gs pos="50000">
                <a:srgbClr val="FF6600"/>
              </a:gs>
              <a:gs pos="100000">
                <a:srgbClr val="FFE1CD"/>
              </a:gs>
            </a:gsLst>
            <a:lin ang="0" scaled="1"/>
          </a:gradFill>
          <a:ln w="9525">
            <a:noFill/>
            <a:miter lim="800000"/>
            <a:headEnd/>
            <a:tailEnd/>
          </a:ln>
        </p:spPr>
        <p:txBody>
          <a:bodyPr vert="eaVert" anchor="ctr">
            <a:spAutoFit/>
          </a:bodyPr>
          <a:lstStyle/>
          <a:p>
            <a:pPr algn="ctr"/>
            <a:endParaRPr lang="zh-CN" altLang="en-US"/>
          </a:p>
        </p:txBody>
      </p:sp>
      <p:sp>
        <p:nvSpPr>
          <p:cNvPr id="26635" name="Rectangle 17"/>
          <p:cNvSpPr>
            <a:spLocks noGrp="1" noRot="1" noChangeArrowheads="1"/>
          </p:cNvSpPr>
          <p:nvPr>
            <p:ph type="body" idx="4294967295"/>
          </p:nvPr>
        </p:nvSpPr>
        <p:spPr>
          <a:xfrm>
            <a:off x="107504" y="908720"/>
            <a:ext cx="9756576" cy="6485136"/>
          </a:xfrm>
        </p:spPr>
        <p:txBody>
          <a:bodyPr/>
          <a:lstStyle/>
          <a:p>
            <a:pPr eaLnBrk="1" hangingPunct="1">
              <a:lnSpc>
                <a:spcPct val="150000"/>
              </a:lnSpc>
              <a:buFontTx/>
              <a:buNone/>
            </a:pPr>
            <a:r>
              <a:rPr lang="zh-CN" altLang="en-US" b="1" dirty="0" smtClean="0">
                <a:latin typeface="微软雅黑" pitchFamily="34" charset="-122"/>
                <a:ea typeface="微软雅黑" pitchFamily="34" charset="-122"/>
              </a:rPr>
              <a:t>工业总产值</a:t>
            </a:r>
            <a:r>
              <a:rPr lang="en-US" altLang="zh-CN" b="1" dirty="0" smtClean="0">
                <a:latin typeface="微软雅黑" pitchFamily="34" charset="-122"/>
                <a:ea typeface="微软雅黑" pitchFamily="34" charset="-122"/>
              </a:rPr>
              <a:t>=</a:t>
            </a:r>
          </a:p>
          <a:p>
            <a:pPr eaLnBrk="1" hangingPunct="1">
              <a:lnSpc>
                <a:spcPct val="150000"/>
              </a:lnSpc>
              <a:buFontTx/>
              <a:buNone/>
            </a:pPr>
            <a:r>
              <a:rPr lang="zh-CN" altLang="en-US" sz="2200" b="1" dirty="0" smtClean="0">
                <a:latin typeface="微软雅黑" pitchFamily="34" charset="-122"/>
                <a:ea typeface="微软雅黑" pitchFamily="34" charset="-122"/>
              </a:rPr>
              <a:t>本期生产成品价值 </a:t>
            </a:r>
            <a:r>
              <a:rPr lang="en-US" altLang="zh-CN" sz="2200" b="1" dirty="0" smtClean="0">
                <a:latin typeface="微软雅黑" pitchFamily="34" charset="-122"/>
                <a:ea typeface="微软雅黑" pitchFamily="34" charset="-122"/>
              </a:rPr>
              <a:t>+ </a:t>
            </a:r>
            <a:r>
              <a:rPr lang="zh-CN" altLang="en-US" sz="2200" b="1" dirty="0" smtClean="0">
                <a:latin typeface="微软雅黑" pitchFamily="34" charset="-122"/>
                <a:ea typeface="微软雅黑" pitchFamily="34" charset="-122"/>
              </a:rPr>
              <a:t>对外加工费收入 </a:t>
            </a:r>
            <a:r>
              <a:rPr lang="en-US" altLang="zh-CN" sz="2200" b="1" dirty="0" smtClean="0">
                <a:latin typeface="微软雅黑" pitchFamily="34" charset="-122"/>
                <a:ea typeface="微软雅黑" pitchFamily="34" charset="-122"/>
              </a:rPr>
              <a:t>+</a:t>
            </a:r>
            <a:r>
              <a:rPr lang="zh-CN" altLang="en-US" sz="2200" b="1" dirty="0" smtClean="0">
                <a:latin typeface="微软雅黑" pitchFamily="34" charset="-122"/>
                <a:ea typeface="微软雅黑" pitchFamily="34" charset="-122"/>
              </a:rPr>
              <a:t>半成品、在制品期末期初差额</a:t>
            </a:r>
            <a:endParaRPr lang="en-US" altLang="zh-CN" sz="2200" b="1" dirty="0" smtClean="0">
              <a:latin typeface="微软雅黑" pitchFamily="34" charset="-122"/>
              <a:ea typeface="微软雅黑" pitchFamily="34" charset="-122"/>
            </a:endParaRPr>
          </a:p>
          <a:p>
            <a:pPr eaLnBrk="1" hangingPunct="1">
              <a:lnSpc>
                <a:spcPct val="150000"/>
              </a:lnSpc>
              <a:buFontTx/>
              <a:buNone/>
            </a:pPr>
            <a:endParaRPr lang="en-US" altLang="zh-CN" sz="2200" b="1" dirty="0" smtClean="0">
              <a:latin typeface="微软雅黑" pitchFamily="34" charset="-122"/>
              <a:ea typeface="微软雅黑" pitchFamily="34" charset="-122"/>
            </a:endParaRPr>
          </a:p>
          <a:p>
            <a:pPr eaLnBrk="1" hangingPunct="1">
              <a:lnSpc>
                <a:spcPct val="150000"/>
              </a:lnSpc>
              <a:buFontTx/>
              <a:buNone/>
            </a:pPr>
            <a:endParaRPr lang="en-US" altLang="zh-CN" sz="2200" b="1" dirty="0">
              <a:latin typeface="微软雅黑" pitchFamily="34" charset="-122"/>
              <a:ea typeface="微软雅黑" pitchFamily="34" charset="-122"/>
            </a:endParaRPr>
          </a:p>
          <a:p>
            <a:pPr eaLnBrk="1" hangingPunct="1">
              <a:lnSpc>
                <a:spcPct val="150000"/>
              </a:lnSpc>
              <a:buFontTx/>
              <a:buNone/>
            </a:pPr>
            <a:endParaRPr lang="en-US" altLang="zh-CN" sz="2200" b="1" dirty="0" smtClean="0">
              <a:latin typeface="微软雅黑" pitchFamily="34" charset="-122"/>
              <a:ea typeface="微软雅黑" pitchFamily="34" charset="-122"/>
            </a:endParaRPr>
          </a:p>
          <a:p>
            <a:pPr eaLnBrk="1" hangingPunct="1">
              <a:lnSpc>
                <a:spcPct val="150000"/>
              </a:lnSpc>
              <a:buFontTx/>
              <a:buNone/>
            </a:pPr>
            <a:endParaRPr lang="en-US" altLang="zh-CN" sz="2200" b="1" dirty="0">
              <a:latin typeface="微软雅黑" pitchFamily="34" charset="-122"/>
              <a:ea typeface="微软雅黑" pitchFamily="34" charset="-122"/>
            </a:endParaRPr>
          </a:p>
          <a:p>
            <a:pPr eaLnBrk="1" hangingPunct="1">
              <a:lnSpc>
                <a:spcPct val="150000"/>
              </a:lnSpc>
              <a:buFontTx/>
              <a:buNone/>
            </a:pPr>
            <a:endParaRPr lang="en-US" altLang="zh-CN" sz="2200" b="1" dirty="0" smtClean="0">
              <a:latin typeface="微软雅黑" pitchFamily="34" charset="-122"/>
              <a:ea typeface="微软雅黑" pitchFamily="34" charset="-122"/>
            </a:endParaRPr>
          </a:p>
          <a:p>
            <a:pPr eaLnBrk="1" hangingPunct="1">
              <a:lnSpc>
                <a:spcPct val="150000"/>
              </a:lnSpc>
              <a:buFontTx/>
              <a:buNone/>
            </a:pPr>
            <a:endParaRPr lang="en-US" altLang="zh-CN" sz="2200" b="1" dirty="0">
              <a:latin typeface="微软雅黑" pitchFamily="34" charset="-122"/>
              <a:ea typeface="微软雅黑" pitchFamily="34" charset="-122"/>
            </a:endParaRPr>
          </a:p>
          <a:p>
            <a:pPr eaLnBrk="1" hangingPunct="1">
              <a:lnSpc>
                <a:spcPct val="150000"/>
              </a:lnSpc>
              <a:buFontTx/>
              <a:buNone/>
            </a:pPr>
            <a:endParaRPr lang="en-US" altLang="zh-CN" sz="2200" b="1" dirty="0" smtClean="0">
              <a:latin typeface="微软雅黑" pitchFamily="34" charset="-122"/>
              <a:ea typeface="微软雅黑" pitchFamily="34" charset="-122"/>
            </a:endParaRPr>
          </a:p>
          <a:p>
            <a:pPr eaLnBrk="1" hangingPunct="1">
              <a:lnSpc>
                <a:spcPct val="150000"/>
              </a:lnSpc>
              <a:buFontTx/>
              <a:buNone/>
            </a:pPr>
            <a:endParaRPr lang="zh-CN" altLang="en-US" sz="2200" b="1" dirty="0" smtClean="0">
              <a:latin typeface="微软雅黑" pitchFamily="34" charset="-122"/>
              <a:ea typeface="微软雅黑" pitchFamily="34" charset="-122"/>
            </a:endParaRPr>
          </a:p>
        </p:txBody>
      </p:sp>
      <p:grpSp>
        <p:nvGrpSpPr>
          <p:cNvPr id="5" name="Group 18"/>
          <p:cNvGrpSpPr>
            <a:grpSpLocks/>
          </p:cNvGrpSpPr>
          <p:nvPr/>
        </p:nvGrpSpPr>
        <p:grpSpPr bwMode="auto">
          <a:xfrm>
            <a:off x="1350963" y="4429125"/>
            <a:ext cx="577850" cy="503238"/>
            <a:chOff x="0" y="0"/>
            <a:chExt cx="363" cy="317"/>
          </a:xfrm>
        </p:grpSpPr>
        <p:sp>
          <p:nvSpPr>
            <p:cNvPr id="26641" name="Line 19"/>
            <p:cNvSpPr>
              <a:spLocks noChangeShapeType="1"/>
            </p:cNvSpPr>
            <p:nvPr/>
          </p:nvSpPr>
          <p:spPr bwMode="auto">
            <a:xfrm>
              <a:off x="0" y="136"/>
              <a:ext cx="363" cy="0"/>
            </a:xfrm>
            <a:prstGeom prst="line">
              <a:avLst/>
            </a:prstGeom>
            <a:noFill/>
            <a:ln w="53975">
              <a:solidFill>
                <a:srgbClr val="FF6600"/>
              </a:solidFill>
              <a:round/>
              <a:headEnd/>
              <a:tailEnd/>
            </a:ln>
          </p:spPr>
          <p:txBody>
            <a:bodyPr/>
            <a:lstStyle/>
            <a:p>
              <a:endParaRPr lang="zh-CN" altLang="en-US"/>
            </a:p>
          </p:txBody>
        </p:sp>
        <p:sp>
          <p:nvSpPr>
            <p:cNvPr id="26642" name="Line 20"/>
            <p:cNvSpPr>
              <a:spLocks noChangeShapeType="1"/>
            </p:cNvSpPr>
            <p:nvPr/>
          </p:nvSpPr>
          <p:spPr bwMode="auto">
            <a:xfrm>
              <a:off x="182" y="0"/>
              <a:ext cx="0" cy="317"/>
            </a:xfrm>
            <a:prstGeom prst="line">
              <a:avLst/>
            </a:prstGeom>
            <a:noFill/>
            <a:ln w="53975">
              <a:solidFill>
                <a:srgbClr val="FF6600"/>
              </a:solidFill>
              <a:round/>
              <a:headEnd/>
              <a:tailEnd/>
            </a:ln>
          </p:spPr>
          <p:txBody>
            <a:bodyPr/>
            <a:lstStyle/>
            <a:p>
              <a:endParaRPr lang="zh-CN" altLang="en-US"/>
            </a:p>
          </p:txBody>
        </p:sp>
      </p:grpSp>
      <p:grpSp>
        <p:nvGrpSpPr>
          <p:cNvPr id="6" name="Group 21"/>
          <p:cNvGrpSpPr>
            <a:grpSpLocks/>
          </p:cNvGrpSpPr>
          <p:nvPr/>
        </p:nvGrpSpPr>
        <p:grpSpPr bwMode="auto">
          <a:xfrm>
            <a:off x="4094163" y="4429125"/>
            <a:ext cx="576262" cy="503238"/>
            <a:chOff x="0" y="0"/>
            <a:chExt cx="363" cy="317"/>
          </a:xfrm>
        </p:grpSpPr>
        <p:sp>
          <p:nvSpPr>
            <p:cNvPr id="26639" name="Line 22"/>
            <p:cNvSpPr>
              <a:spLocks noChangeShapeType="1"/>
            </p:cNvSpPr>
            <p:nvPr/>
          </p:nvSpPr>
          <p:spPr bwMode="auto">
            <a:xfrm>
              <a:off x="0" y="136"/>
              <a:ext cx="363" cy="0"/>
            </a:xfrm>
            <a:prstGeom prst="line">
              <a:avLst/>
            </a:prstGeom>
            <a:noFill/>
            <a:ln w="53975">
              <a:solidFill>
                <a:srgbClr val="FF6600"/>
              </a:solidFill>
              <a:round/>
              <a:headEnd/>
              <a:tailEnd/>
            </a:ln>
          </p:spPr>
          <p:txBody>
            <a:bodyPr/>
            <a:lstStyle/>
            <a:p>
              <a:endParaRPr lang="zh-CN" altLang="en-US"/>
            </a:p>
          </p:txBody>
        </p:sp>
        <p:sp>
          <p:nvSpPr>
            <p:cNvPr id="26640" name="Line 23"/>
            <p:cNvSpPr>
              <a:spLocks noChangeShapeType="1"/>
            </p:cNvSpPr>
            <p:nvPr/>
          </p:nvSpPr>
          <p:spPr bwMode="auto">
            <a:xfrm>
              <a:off x="182" y="0"/>
              <a:ext cx="0" cy="317"/>
            </a:xfrm>
            <a:prstGeom prst="line">
              <a:avLst/>
            </a:prstGeom>
            <a:noFill/>
            <a:ln w="53975">
              <a:solidFill>
                <a:srgbClr val="FF6600"/>
              </a:solidFill>
              <a:round/>
              <a:headEnd/>
              <a:tailEnd/>
            </a:ln>
          </p:spPr>
          <p:txBody>
            <a:bodyPr/>
            <a:lstStyle/>
            <a:p>
              <a:endParaRPr lang="zh-CN" altLang="en-US"/>
            </a:p>
          </p:txBody>
        </p:sp>
      </p:grpSp>
      <p:sp>
        <p:nvSpPr>
          <p:cNvPr id="27" name="TextBox 26"/>
          <p:cNvSpPr txBox="1">
            <a:spLocks noChangeArrowheads="1"/>
          </p:cNvSpPr>
          <p:nvPr/>
        </p:nvSpPr>
        <p:spPr bwMode="auto">
          <a:xfrm>
            <a:off x="376668" y="332655"/>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smtClean="0">
                <a:solidFill>
                  <a:srgbClr val="FF0000"/>
                </a:solidFill>
                <a:latin typeface="微软雅黑" pitchFamily="34" charset="-122"/>
                <a:ea typeface="微软雅黑" pitchFamily="34" charset="-122"/>
              </a:rPr>
              <a:t>指标解释</a:t>
            </a:r>
            <a:endParaRPr lang="zh-CN" altLang="en-US" sz="3600" b="1" dirty="0">
              <a:solidFill>
                <a:srgbClr val="FF0000"/>
              </a:solidFill>
              <a:latin typeface="微软雅黑" pitchFamily="34" charset="-122"/>
              <a:ea typeface="微软雅黑" pitchFamily="34" charset="-122"/>
            </a:endParaRPr>
          </a:p>
        </p:txBody>
      </p:sp>
    </p:spTree>
    <p:extLst>
      <p:ext uri="{BB962C8B-B14F-4D97-AF65-F5344CB8AC3E}">
        <p14:creationId xmlns:p14="http://schemas.microsoft.com/office/powerpoint/2010/main" val="39938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nodePh="1">
                                  <p:stCondLst>
                                    <p:cond delay="0"/>
                                  </p:stCondLst>
                                  <p:endCondLst>
                                    <p:cond evt="begin" delay="0">
                                      <p:tn val="5"/>
                                    </p:cond>
                                  </p:endCondLst>
                                  <p:childTnLst>
                                    <p:set>
                                      <p:cBhvr>
                                        <p:cTn id="6" dur="1" fill="hold">
                                          <p:stCondLst>
                                            <p:cond delay="0"/>
                                          </p:stCondLst>
                                        </p:cTn>
                                        <p:tgtEl>
                                          <p:spTgt spid="17410"/>
                                        </p:tgtEl>
                                        <p:attrNameLst>
                                          <p:attrName>style.visibility</p:attrName>
                                        </p:attrNameLst>
                                      </p:cBhvr>
                                      <p:to>
                                        <p:strVal val="visible"/>
                                      </p:to>
                                    </p:set>
                                    <p:anim calcmode="lin" valueType="num">
                                      <p:cBhvr additive="base">
                                        <p:cTn id="7" dur="2000" fill="hold"/>
                                        <p:tgtEl>
                                          <p:spTgt spid="17410"/>
                                        </p:tgtEl>
                                        <p:attrNameLst>
                                          <p:attrName>ppt_x</p:attrName>
                                        </p:attrNameLst>
                                      </p:cBhvr>
                                      <p:tavLst>
                                        <p:tav tm="0">
                                          <p:val>
                                            <p:strVal val="0-#ppt_w/2"/>
                                          </p:val>
                                        </p:tav>
                                        <p:tav tm="100000">
                                          <p:val>
                                            <p:strVal val="#ppt_x"/>
                                          </p:val>
                                        </p:tav>
                                      </p:tavLst>
                                    </p:anim>
                                    <p:anim calcmode="lin" valueType="num">
                                      <p:cBhvr additive="base">
                                        <p:cTn id="8" dur="2000" fill="hold"/>
                                        <p:tgtEl>
                                          <p:spTgt spid="17410"/>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2000" fill="hold"/>
                                        <p:tgtEl>
                                          <p:spTgt spid="2"/>
                                        </p:tgtEl>
                                        <p:attrNameLst>
                                          <p:attrName>ppt_x</p:attrName>
                                        </p:attrNameLst>
                                      </p:cBhvr>
                                      <p:tavLst>
                                        <p:tav tm="0">
                                          <p:val>
                                            <p:strVal val="#ppt_x"/>
                                          </p:val>
                                        </p:tav>
                                        <p:tav tm="100000">
                                          <p:val>
                                            <p:strVal val="#ppt_x"/>
                                          </p:val>
                                        </p:tav>
                                      </p:tavLst>
                                    </p:anim>
                                    <p:anim calcmode="lin" valueType="num">
                                      <p:cBhvr additive="base">
                                        <p:cTn id="12" dur="20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000" fill="hold"/>
                                        <p:tgtEl>
                                          <p:spTgt spid="5"/>
                                        </p:tgtEl>
                                        <p:attrNameLst>
                                          <p:attrName>ppt_x</p:attrName>
                                        </p:attrNameLst>
                                      </p:cBhvr>
                                      <p:tavLst>
                                        <p:tav tm="0">
                                          <p:val>
                                            <p:strVal val="#ppt_x"/>
                                          </p:val>
                                        </p:tav>
                                        <p:tav tm="100000">
                                          <p:val>
                                            <p:strVal val="#ppt_x"/>
                                          </p:val>
                                        </p:tav>
                                      </p:tavLst>
                                    </p:anim>
                                    <p:anim calcmode="lin" valueType="num">
                                      <p:cBhvr additive="base">
                                        <p:cTn id="16" dur="20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2000" fill="hold"/>
                                        <p:tgtEl>
                                          <p:spTgt spid="3"/>
                                        </p:tgtEl>
                                        <p:attrNameLst>
                                          <p:attrName>ppt_x</p:attrName>
                                        </p:attrNameLst>
                                      </p:cBhvr>
                                      <p:tavLst>
                                        <p:tav tm="0">
                                          <p:val>
                                            <p:strVal val="#ppt_x"/>
                                          </p:val>
                                        </p:tav>
                                        <p:tav tm="100000">
                                          <p:val>
                                            <p:strVal val="#ppt_x"/>
                                          </p:val>
                                        </p:tav>
                                      </p:tavLst>
                                    </p:anim>
                                    <p:anim calcmode="lin" valueType="num">
                                      <p:cBhvr additive="base">
                                        <p:cTn id="20" dur="2000" fill="hold"/>
                                        <p:tgtEl>
                                          <p:spTgt spid="3"/>
                                        </p:tgtEl>
                                        <p:attrNameLst>
                                          <p:attrName>ppt_y</p:attrName>
                                        </p:attrNameLst>
                                      </p:cBhvr>
                                      <p:tavLst>
                                        <p:tav tm="0">
                                          <p:val>
                                            <p:strVal val="1+#ppt_h/2"/>
                                          </p:val>
                                        </p:tav>
                                        <p:tav tm="100000">
                                          <p:val>
                                            <p:strVal val="#ppt_y"/>
                                          </p:val>
                                        </p:tav>
                                      </p:tavLst>
                                    </p:anim>
                                  </p:childTnLst>
                                </p:cTn>
                              </p:par>
                            </p:childTnLst>
                          </p:cTn>
                        </p:par>
                        <p:par>
                          <p:cTn id="21" fill="hold">
                            <p:stCondLst>
                              <p:cond delay="2000"/>
                            </p:stCondLst>
                            <p:childTnLst>
                              <p:par>
                                <p:cTn id="22" presetID="3" presetClass="entr" presetSubtype="10" fill="hold" grpId="0" nodeType="afterEffect">
                                  <p:stCondLst>
                                    <p:cond delay="0"/>
                                  </p:stCondLst>
                                  <p:childTnLst>
                                    <p:set>
                                      <p:cBhvr>
                                        <p:cTn id="23" dur="1" fill="hold">
                                          <p:stCondLst>
                                            <p:cond delay="0"/>
                                          </p:stCondLst>
                                        </p:cTn>
                                        <p:tgtEl>
                                          <p:spTgt spid="465929"/>
                                        </p:tgtEl>
                                        <p:attrNameLst>
                                          <p:attrName>style.visibility</p:attrName>
                                        </p:attrNameLst>
                                      </p:cBhvr>
                                      <p:to>
                                        <p:strVal val="visible"/>
                                      </p:to>
                                    </p:set>
                                    <p:animEffect transition="in" filter="blinds(horizontal)">
                                      <p:cBhvr>
                                        <p:cTn id="24" dur="1000"/>
                                        <p:tgtEl>
                                          <p:spTgt spid="465929"/>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65931"/>
                                        </p:tgtEl>
                                        <p:attrNameLst>
                                          <p:attrName>style.visibility</p:attrName>
                                        </p:attrNameLst>
                                      </p:cBhvr>
                                      <p:to>
                                        <p:strVal val="visible"/>
                                      </p:to>
                                    </p:set>
                                    <p:anim calcmode="lin" valueType="num">
                                      <p:cBhvr additive="base">
                                        <p:cTn id="29" dur="2000" fill="hold"/>
                                        <p:tgtEl>
                                          <p:spTgt spid="465931"/>
                                        </p:tgtEl>
                                        <p:attrNameLst>
                                          <p:attrName>ppt_x</p:attrName>
                                        </p:attrNameLst>
                                      </p:cBhvr>
                                      <p:tavLst>
                                        <p:tav tm="0">
                                          <p:val>
                                            <p:strVal val="#ppt_x"/>
                                          </p:val>
                                        </p:tav>
                                        <p:tav tm="100000">
                                          <p:val>
                                            <p:strVal val="#ppt_x"/>
                                          </p:val>
                                        </p:tav>
                                      </p:tavLst>
                                    </p:anim>
                                    <p:anim calcmode="lin" valueType="num">
                                      <p:cBhvr additive="base">
                                        <p:cTn id="30" dur="2000" fill="hold"/>
                                        <p:tgtEl>
                                          <p:spTgt spid="465931"/>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additive="base">
                                        <p:cTn id="33" dur="2000" fill="hold"/>
                                        <p:tgtEl>
                                          <p:spTgt spid="6"/>
                                        </p:tgtEl>
                                        <p:attrNameLst>
                                          <p:attrName>ppt_x</p:attrName>
                                        </p:attrNameLst>
                                      </p:cBhvr>
                                      <p:tavLst>
                                        <p:tav tm="0">
                                          <p:val>
                                            <p:strVal val="#ppt_x"/>
                                          </p:val>
                                        </p:tav>
                                        <p:tav tm="100000">
                                          <p:val>
                                            <p:strVal val="#ppt_x"/>
                                          </p:val>
                                        </p:tav>
                                      </p:tavLst>
                                    </p:anim>
                                    <p:anim calcmode="lin" valueType="num">
                                      <p:cBhvr additive="base">
                                        <p:cTn id="34" dur="2000" fill="hold"/>
                                        <p:tgtEl>
                                          <p:spTgt spid="6"/>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2000" fill="hold"/>
                                        <p:tgtEl>
                                          <p:spTgt spid="4"/>
                                        </p:tgtEl>
                                        <p:attrNameLst>
                                          <p:attrName>ppt_x</p:attrName>
                                        </p:attrNameLst>
                                      </p:cBhvr>
                                      <p:tavLst>
                                        <p:tav tm="0">
                                          <p:val>
                                            <p:strVal val="#ppt_x"/>
                                          </p:val>
                                        </p:tav>
                                        <p:tav tm="100000">
                                          <p:val>
                                            <p:strVal val="#ppt_x"/>
                                          </p:val>
                                        </p:tav>
                                      </p:tavLst>
                                    </p:anim>
                                    <p:anim calcmode="lin" valueType="num">
                                      <p:cBhvr additive="base">
                                        <p:cTn id="38"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465935"/>
                                        </p:tgtEl>
                                        <p:attrNameLst>
                                          <p:attrName>style.visibility</p:attrName>
                                        </p:attrNameLst>
                                      </p:cBhvr>
                                      <p:to>
                                        <p:strVal val="visible"/>
                                      </p:to>
                                    </p:set>
                                    <p:animEffect transition="in" filter="blinds(horizontal)">
                                      <p:cBhvr>
                                        <p:cTn id="43" dur="500"/>
                                        <p:tgtEl>
                                          <p:spTgt spid="465935"/>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6" fill="hold" grpId="0" nodeType="clickEffect">
                                  <p:stCondLst>
                                    <p:cond delay="0"/>
                                  </p:stCondLst>
                                  <p:childTnLst>
                                    <p:set>
                                      <p:cBhvr>
                                        <p:cTn id="47" dur="1" fill="hold">
                                          <p:stCondLst>
                                            <p:cond delay="0"/>
                                          </p:stCondLst>
                                        </p:cTn>
                                        <p:tgtEl>
                                          <p:spTgt spid="465930"/>
                                        </p:tgtEl>
                                        <p:attrNameLst>
                                          <p:attrName>style.visibility</p:attrName>
                                        </p:attrNameLst>
                                      </p:cBhvr>
                                      <p:to>
                                        <p:strVal val="visible"/>
                                      </p:to>
                                    </p:set>
                                    <p:anim calcmode="lin" valueType="num">
                                      <p:cBhvr additive="base">
                                        <p:cTn id="48" dur="2000" fill="hold"/>
                                        <p:tgtEl>
                                          <p:spTgt spid="465930"/>
                                        </p:tgtEl>
                                        <p:attrNameLst>
                                          <p:attrName>ppt_x</p:attrName>
                                        </p:attrNameLst>
                                      </p:cBhvr>
                                      <p:tavLst>
                                        <p:tav tm="0">
                                          <p:val>
                                            <p:strVal val="1+#ppt_w/2"/>
                                          </p:val>
                                        </p:tav>
                                        <p:tav tm="100000">
                                          <p:val>
                                            <p:strVal val="#ppt_x"/>
                                          </p:val>
                                        </p:tav>
                                      </p:tavLst>
                                    </p:anim>
                                    <p:anim calcmode="lin" valueType="num">
                                      <p:cBhvr additive="base">
                                        <p:cTn id="49" dur="2000" fill="hold"/>
                                        <p:tgtEl>
                                          <p:spTgt spid="465930"/>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65936"/>
                                        </p:tgtEl>
                                        <p:attrNameLst>
                                          <p:attrName>style.visibility</p:attrName>
                                        </p:attrNameLst>
                                      </p:cBhvr>
                                      <p:to>
                                        <p:strVal val="visible"/>
                                      </p:to>
                                    </p:set>
                                    <p:animEffect transition="in" filter="blinds(horizontal)">
                                      <p:cBhvr>
                                        <p:cTn id="54" dur="500"/>
                                        <p:tgtEl>
                                          <p:spTgt spid="4659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p:bldP spid="465929" grpId="0" animBg="1"/>
      <p:bldP spid="465930" grpId="0" animBg="1"/>
      <p:bldP spid="465931" grpId="0" animBg="1"/>
      <p:bldP spid="465935" grpId="0" animBg="1"/>
      <p:bldP spid="46593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内容占位符 2"/>
          <p:cNvSpPr>
            <a:spLocks noGrp="1"/>
          </p:cNvSpPr>
          <p:nvPr>
            <p:ph idx="4294967295"/>
          </p:nvPr>
        </p:nvSpPr>
        <p:spPr>
          <a:xfrm>
            <a:off x="611560" y="2204864"/>
            <a:ext cx="8064896" cy="4309070"/>
          </a:xfrm>
        </p:spPr>
        <p:txBody>
          <a:bodyPr>
            <a:noAutofit/>
          </a:bodyPr>
          <a:lstStyle/>
          <a:p>
            <a:pPr>
              <a:lnSpc>
                <a:spcPts val="4000"/>
              </a:lnSpc>
              <a:buFontTx/>
              <a:buNone/>
            </a:pPr>
            <a:r>
              <a:rPr lang="en-US" altLang="zh-CN" sz="2200" b="1" dirty="0" smtClean="0">
                <a:latin typeface="微软雅黑" pitchFamily="34" charset="-122"/>
                <a:ea typeface="微软雅黑" pitchFamily="34" charset="-122"/>
              </a:rPr>
              <a:t>a. </a:t>
            </a:r>
            <a:r>
              <a:rPr lang="zh-CN" altLang="en-US" sz="2200" dirty="0" smtClean="0">
                <a:latin typeface="微软雅黑" pitchFamily="34" charset="-122"/>
                <a:ea typeface="微软雅黑" pitchFamily="34" charset="-122"/>
              </a:rPr>
              <a:t>漏填产业活动单位或某类正式鉴定合格新产品的产值；</a:t>
            </a:r>
            <a:endParaRPr lang="en-US" altLang="zh-CN" sz="2200" dirty="0" smtClean="0">
              <a:latin typeface="微软雅黑" pitchFamily="34" charset="-122"/>
              <a:ea typeface="微软雅黑" pitchFamily="34" charset="-122"/>
            </a:endParaRPr>
          </a:p>
          <a:p>
            <a:pPr>
              <a:lnSpc>
                <a:spcPts val="4000"/>
              </a:lnSpc>
              <a:buFontTx/>
              <a:buNone/>
            </a:pPr>
            <a:r>
              <a:rPr lang="en-US" altLang="zh-CN" sz="2200" b="1" dirty="0" smtClean="0">
                <a:latin typeface="微软雅黑" pitchFamily="34" charset="-122"/>
                <a:ea typeface="微软雅黑" pitchFamily="34" charset="-122"/>
              </a:rPr>
              <a:t>b. </a:t>
            </a:r>
            <a:r>
              <a:rPr lang="zh-CN" altLang="en-US" sz="2200" dirty="0" smtClean="0">
                <a:latin typeface="微软雅黑" pitchFamily="34" charset="-122"/>
                <a:ea typeface="微软雅黑" pitchFamily="34" charset="-122"/>
              </a:rPr>
              <a:t>漏报本企业销售的自制半成品价值；</a:t>
            </a:r>
            <a:endParaRPr lang="en-US" altLang="zh-CN" sz="2200" dirty="0" smtClean="0">
              <a:latin typeface="微软雅黑" pitchFamily="34" charset="-122"/>
              <a:ea typeface="微软雅黑" pitchFamily="34" charset="-122"/>
            </a:endParaRPr>
          </a:p>
          <a:p>
            <a:pPr>
              <a:lnSpc>
                <a:spcPts val="4000"/>
              </a:lnSpc>
              <a:buFontTx/>
              <a:buNone/>
            </a:pPr>
            <a:r>
              <a:rPr lang="en-US" altLang="zh-CN" sz="2200" b="1" dirty="0" smtClean="0">
                <a:latin typeface="微软雅黑" pitchFamily="34" charset="-122"/>
                <a:ea typeface="微软雅黑" pitchFamily="34" charset="-122"/>
              </a:rPr>
              <a:t>c. </a:t>
            </a:r>
            <a:r>
              <a:rPr lang="zh-CN" altLang="en-US" sz="2200" dirty="0" smtClean="0">
                <a:latin typeface="微软雅黑" pitchFamily="34" charset="-122"/>
                <a:ea typeface="微软雅黑" pitchFamily="34" charset="-122"/>
              </a:rPr>
              <a:t>漏报会计核算包括的自制半成品、在制品期末期初差额；</a:t>
            </a:r>
            <a:endParaRPr lang="en-US" altLang="zh-CN" sz="2200" dirty="0" smtClean="0">
              <a:latin typeface="微软雅黑" pitchFamily="34" charset="-122"/>
              <a:ea typeface="微软雅黑" pitchFamily="34" charset="-122"/>
            </a:endParaRPr>
          </a:p>
          <a:p>
            <a:pPr>
              <a:lnSpc>
                <a:spcPts val="4000"/>
              </a:lnSpc>
              <a:buFontTx/>
              <a:buNone/>
              <a:defRPr/>
            </a:pPr>
            <a:r>
              <a:rPr lang="en-US" altLang="zh-CN" sz="2200" b="1" dirty="0" smtClean="0">
                <a:latin typeface="微软雅黑" pitchFamily="34" charset="-122"/>
                <a:ea typeface="微软雅黑" pitchFamily="34" charset="-122"/>
              </a:rPr>
              <a:t>d. </a:t>
            </a:r>
            <a:r>
              <a:rPr lang="zh-CN" altLang="en-US" sz="2200" dirty="0" smtClean="0">
                <a:latin typeface="微软雅黑" pitchFamily="34" charset="-122"/>
                <a:ea typeface="微软雅黑" pitchFamily="34" charset="-122"/>
              </a:rPr>
              <a:t>漏报</a:t>
            </a:r>
            <a:r>
              <a:rPr lang="zh-CN" altLang="en-US" sz="2200" dirty="0">
                <a:latin typeface="微软雅黑" pitchFamily="34" charset="-122"/>
                <a:ea typeface="微软雅黑" pitchFamily="34" charset="-122"/>
              </a:rPr>
              <a:t>自制设备价值（注意：自制设备应按成本价统计）；</a:t>
            </a:r>
            <a:endParaRPr lang="en-US" altLang="zh-CN" sz="2200" dirty="0">
              <a:latin typeface="微软雅黑" pitchFamily="34" charset="-122"/>
              <a:ea typeface="微软雅黑" pitchFamily="34" charset="-122"/>
            </a:endParaRPr>
          </a:p>
          <a:p>
            <a:pPr>
              <a:lnSpc>
                <a:spcPts val="4000"/>
              </a:lnSpc>
              <a:buFontTx/>
              <a:buNone/>
              <a:defRPr/>
            </a:pPr>
            <a:r>
              <a:rPr lang="en-US" altLang="zh-CN" sz="2200" b="1" dirty="0" smtClean="0">
                <a:latin typeface="微软雅黑" pitchFamily="34" charset="-122"/>
                <a:ea typeface="微软雅黑" pitchFamily="34" charset="-122"/>
              </a:rPr>
              <a:t>e. </a:t>
            </a:r>
            <a:r>
              <a:rPr lang="zh-CN" altLang="en-US" sz="2200" dirty="0" smtClean="0">
                <a:latin typeface="微软雅黑" pitchFamily="34" charset="-122"/>
                <a:ea typeface="微软雅黑" pitchFamily="34" charset="-122"/>
              </a:rPr>
              <a:t>漏报</a:t>
            </a:r>
            <a:r>
              <a:rPr lang="zh-CN" altLang="en-US" sz="2200" dirty="0">
                <a:latin typeface="微软雅黑" pitchFamily="34" charset="-122"/>
                <a:ea typeface="微软雅黑" pitchFamily="34" charset="-122"/>
              </a:rPr>
              <a:t>提供给本企业在建工程、其他非工业生产部门</a:t>
            </a:r>
            <a:r>
              <a:rPr lang="zh-CN" altLang="en-US" sz="2200" dirty="0" smtClean="0">
                <a:latin typeface="微软雅黑" pitchFamily="34" charset="-122"/>
                <a:ea typeface="微软雅黑" pitchFamily="34" charset="-122"/>
              </a:rPr>
              <a:t>和活福利</a:t>
            </a:r>
            <a:r>
              <a:rPr lang="zh-CN" altLang="en-US" sz="2200" dirty="0">
                <a:latin typeface="微软雅黑" pitchFamily="34" charset="-122"/>
                <a:ea typeface="微软雅黑" pitchFamily="34" charset="-122"/>
              </a:rPr>
              <a:t>部门等的成品价值；</a:t>
            </a:r>
            <a:endParaRPr lang="en-US" altLang="zh-CN" sz="2200" dirty="0">
              <a:latin typeface="微软雅黑" pitchFamily="34" charset="-122"/>
              <a:ea typeface="微软雅黑" pitchFamily="34" charset="-122"/>
            </a:endParaRPr>
          </a:p>
          <a:p>
            <a:pPr>
              <a:lnSpc>
                <a:spcPts val="4000"/>
              </a:lnSpc>
              <a:buFontTx/>
              <a:buNone/>
              <a:defRPr/>
            </a:pPr>
            <a:r>
              <a:rPr lang="en-US" altLang="zh-CN" sz="2200" b="1" dirty="0" smtClean="0">
                <a:latin typeface="微软雅黑" pitchFamily="34" charset="-122"/>
                <a:ea typeface="微软雅黑" pitchFamily="34" charset="-122"/>
              </a:rPr>
              <a:t>f. </a:t>
            </a:r>
            <a:r>
              <a:rPr lang="zh-CN" altLang="en-US" sz="2200" dirty="0" smtClean="0">
                <a:latin typeface="微软雅黑" pitchFamily="34" charset="-122"/>
                <a:ea typeface="微软雅黑" pitchFamily="34" charset="-122"/>
              </a:rPr>
              <a:t>漏报</a:t>
            </a:r>
            <a:r>
              <a:rPr lang="zh-CN" altLang="en-US" sz="2200" dirty="0">
                <a:latin typeface="微软雅黑" pitchFamily="34" charset="-122"/>
                <a:ea typeface="微软雅黑" pitchFamily="34" charset="-122"/>
              </a:rPr>
              <a:t>对外加工费收入，或者以全价的错误口径计入</a:t>
            </a:r>
            <a:r>
              <a:rPr lang="zh-CN" altLang="en-US" sz="2200" dirty="0" smtClean="0">
                <a:latin typeface="微软雅黑" pitchFamily="34" charset="-122"/>
                <a:ea typeface="微软雅黑" pitchFamily="34" charset="-122"/>
              </a:rPr>
              <a:t>；</a:t>
            </a:r>
            <a:endParaRPr lang="en-US" altLang="zh-CN" sz="2200" dirty="0" smtClean="0">
              <a:latin typeface="微软雅黑" pitchFamily="34" charset="-122"/>
              <a:ea typeface="微软雅黑" pitchFamily="34" charset="-122"/>
            </a:endParaRPr>
          </a:p>
        </p:txBody>
      </p:sp>
      <p:sp>
        <p:nvSpPr>
          <p:cNvPr id="4" name="TextBox 3"/>
          <p:cNvSpPr txBox="1">
            <a:spLocks noChangeArrowheads="1"/>
          </p:cNvSpPr>
          <p:nvPr/>
        </p:nvSpPr>
        <p:spPr bwMode="auto">
          <a:xfrm>
            <a:off x="683568" y="1502012"/>
            <a:ext cx="1714500" cy="584775"/>
          </a:xfrm>
          <a:prstGeom prst="rect">
            <a:avLst/>
          </a:prstGeom>
          <a:noFill/>
          <a:ln w="9525">
            <a:noFill/>
            <a:miter lim="800000"/>
            <a:headEnd/>
            <a:tailEnd/>
          </a:ln>
        </p:spPr>
        <p:txBody>
          <a:bodyPr>
            <a:spAutoFit/>
          </a:bodyPr>
          <a:lstStyle/>
          <a:p>
            <a:r>
              <a:rPr lang="zh-CN" altLang="en-US" sz="3200" b="1" dirty="0">
                <a:solidFill>
                  <a:srgbClr val="FF0000"/>
                </a:solidFill>
                <a:latin typeface="微软雅黑" pitchFamily="34" charset="-122"/>
                <a:ea typeface="微软雅黑" pitchFamily="34" charset="-122"/>
              </a:rPr>
              <a:t>漏  报</a:t>
            </a:r>
          </a:p>
        </p:txBody>
      </p:sp>
      <p:sp>
        <p:nvSpPr>
          <p:cNvPr id="5" name="TextBox 4"/>
          <p:cNvSpPr txBox="1">
            <a:spLocks noChangeArrowheads="1"/>
          </p:cNvSpPr>
          <p:nvPr/>
        </p:nvSpPr>
        <p:spPr bwMode="auto">
          <a:xfrm>
            <a:off x="443762" y="467922"/>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a:solidFill>
                  <a:srgbClr val="FF0000"/>
                </a:solidFill>
                <a:latin typeface="微软雅黑" pitchFamily="34" charset="-122"/>
                <a:ea typeface="微软雅黑" pitchFamily="34" charset="-122"/>
              </a:rPr>
              <a:t>填报工业总产值容易出现的口径问题</a:t>
            </a:r>
          </a:p>
        </p:txBody>
      </p:sp>
    </p:spTree>
    <p:extLst>
      <p:ext uri="{BB962C8B-B14F-4D97-AF65-F5344CB8AC3E}">
        <p14:creationId xmlns:p14="http://schemas.microsoft.com/office/powerpoint/2010/main" val="126474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2771">
                                            <p:txEl>
                                              <p:pRg st="0" end="0"/>
                                            </p:txEl>
                                          </p:spTgt>
                                        </p:tgtEl>
                                        <p:attrNameLst>
                                          <p:attrName>style.visibility</p:attrName>
                                        </p:attrNameLst>
                                      </p:cBhvr>
                                      <p:to>
                                        <p:strVal val="visible"/>
                                      </p:to>
                                    </p:set>
                                    <p:anim calcmode="lin" valueType="num">
                                      <p:cBhvr additive="base">
                                        <p:cTn id="12"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27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2771">
                                            <p:txEl>
                                              <p:pRg st="1" end="1"/>
                                            </p:txEl>
                                          </p:spTgt>
                                        </p:tgtEl>
                                        <p:attrNameLst>
                                          <p:attrName>style.visibility</p:attrName>
                                        </p:attrNameLst>
                                      </p:cBhvr>
                                      <p:to>
                                        <p:strVal val="visible"/>
                                      </p:to>
                                    </p:set>
                                    <p:anim calcmode="lin" valueType="num">
                                      <p:cBhvr additive="base">
                                        <p:cTn id="18" dur="500" fill="hold"/>
                                        <p:tgtEl>
                                          <p:spTgt spid="32771">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27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2771">
                                            <p:txEl>
                                              <p:pRg st="2" end="2"/>
                                            </p:txEl>
                                          </p:spTgt>
                                        </p:tgtEl>
                                        <p:attrNameLst>
                                          <p:attrName>style.visibility</p:attrName>
                                        </p:attrNameLst>
                                      </p:cBhvr>
                                      <p:to>
                                        <p:strVal val="visible"/>
                                      </p:to>
                                    </p:set>
                                    <p:anim calcmode="lin" valueType="num">
                                      <p:cBhvr additive="base">
                                        <p:cTn id="24"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27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2771">
                                            <p:txEl>
                                              <p:pRg st="5" end="5"/>
                                            </p:txEl>
                                          </p:spTgt>
                                        </p:tgtEl>
                                        <p:attrNameLst>
                                          <p:attrName>style.visibility</p:attrName>
                                        </p:attrNameLst>
                                      </p:cBhvr>
                                      <p:to>
                                        <p:strVal val="visible"/>
                                      </p:to>
                                    </p:set>
                                    <p:anim calcmode="lin" valueType="num">
                                      <p:cBhvr additive="base">
                                        <p:cTn id="30" dur="500" fill="hold"/>
                                        <p:tgtEl>
                                          <p:spTgt spid="32771">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27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2771">
                                            <p:txEl>
                                              <p:pRg st="3" end="3"/>
                                            </p:txEl>
                                          </p:spTgt>
                                        </p:tgtEl>
                                        <p:attrNameLst>
                                          <p:attrName>style.visibility</p:attrName>
                                        </p:attrNameLst>
                                      </p:cBhvr>
                                      <p:to>
                                        <p:strVal val="visible"/>
                                      </p:to>
                                    </p:set>
                                    <p:anim calcmode="lin" valueType="num">
                                      <p:cBhvr additive="base">
                                        <p:cTn id="36" dur="5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27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2771">
                                            <p:txEl>
                                              <p:pRg st="4" end="4"/>
                                            </p:txEl>
                                          </p:spTgt>
                                        </p:tgtEl>
                                        <p:attrNameLst>
                                          <p:attrName>style.visibility</p:attrName>
                                        </p:attrNameLst>
                                      </p:cBhvr>
                                      <p:to>
                                        <p:strVal val="visible"/>
                                      </p:to>
                                    </p:set>
                                    <p:anim calcmode="lin" valueType="num">
                                      <p:cBhvr additive="base">
                                        <p:cTn id="42" dur="5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277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2"/>
          <p:cNvSpPr>
            <a:spLocks noGrp="1"/>
          </p:cNvSpPr>
          <p:nvPr>
            <p:ph idx="4294967295"/>
          </p:nvPr>
        </p:nvSpPr>
        <p:spPr>
          <a:xfrm>
            <a:off x="611560" y="2132856"/>
            <a:ext cx="8174112" cy="4163913"/>
          </a:xfrm>
        </p:spPr>
        <p:txBody>
          <a:bodyPr>
            <a:noAutofit/>
          </a:bodyPr>
          <a:lstStyle/>
          <a:p>
            <a:pPr>
              <a:lnSpc>
                <a:spcPts val="4000"/>
              </a:lnSpc>
              <a:buFontTx/>
              <a:buNone/>
              <a:defRPr/>
            </a:pPr>
            <a:r>
              <a:rPr lang="en-US" altLang="zh-CN" sz="2600" b="1" dirty="0" smtClean="0">
                <a:latin typeface="微软雅黑" pitchFamily="34" charset="-122"/>
                <a:ea typeface="微软雅黑" pitchFamily="34" charset="-122"/>
              </a:rPr>
              <a:t>g. </a:t>
            </a:r>
            <a:r>
              <a:rPr lang="zh-CN" altLang="en-US" sz="2600" dirty="0" smtClean="0">
                <a:latin typeface="微软雅黑" pitchFamily="34" charset="-122"/>
                <a:ea typeface="微软雅黑" pitchFamily="34" charset="-122"/>
              </a:rPr>
              <a:t>多报下属子公司的产品产值；</a:t>
            </a:r>
            <a:r>
              <a:rPr lang="en-US" altLang="zh-CN" sz="2600" dirty="0" smtClean="0">
                <a:latin typeface="微软雅黑" pitchFamily="34" charset="-122"/>
                <a:ea typeface="微软雅黑" pitchFamily="34" charset="-122"/>
              </a:rPr>
              <a:t>   </a:t>
            </a:r>
          </a:p>
          <a:p>
            <a:pPr>
              <a:lnSpc>
                <a:spcPts val="4000"/>
              </a:lnSpc>
              <a:buFontTx/>
              <a:buNone/>
              <a:defRPr/>
            </a:pPr>
            <a:r>
              <a:rPr lang="en-US" altLang="zh-CN" sz="2600" b="1" dirty="0" smtClean="0">
                <a:latin typeface="微软雅黑" pitchFamily="34" charset="-122"/>
                <a:ea typeface="微软雅黑" pitchFamily="34" charset="-122"/>
              </a:rPr>
              <a:t>h. </a:t>
            </a:r>
            <a:r>
              <a:rPr lang="zh-CN" altLang="en-US" sz="2600" dirty="0" smtClean="0">
                <a:latin typeface="微软雅黑" pitchFamily="34" charset="-122"/>
                <a:ea typeface="微软雅黑" pitchFamily="34" charset="-122"/>
              </a:rPr>
              <a:t>多报并非用于对外销售而是转入下一生产环节的中间产品的产值，即中间产品价值；</a:t>
            </a:r>
            <a:endParaRPr lang="en-US" altLang="zh-CN" sz="2600" dirty="0" smtClean="0">
              <a:latin typeface="微软雅黑" pitchFamily="34" charset="-122"/>
              <a:ea typeface="微软雅黑" pitchFamily="34" charset="-122"/>
            </a:endParaRPr>
          </a:p>
          <a:p>
            <a:pPr>
              <a:lnSpc>
                <a:spcPts val="4000"/>
              </a:lnSpc>
              <a:buFontTx/>
              <a:buNone/>
              <a:defRPr/>
            </a:pPr>
            <a:r>
              <a:rPr lang="en-US" altLang="zh-CN" sz="2600" b="1" dirty="0" smtClean="0">
                <a:latin typeface="微软雅黑" pitchFamily="34" charset="-122"/>
                <a:ea typeface="微软雅黑" pitchFamily="34" charset="-122"/>
              </a:rPr>
              <a:t>i.  </a:t>
            </a:r>
            <a:r>
              <a:rPr lang="zh-CN" altLang="en-US" sz="2600" dirty="0" smtClean="0">
                <a:latin typeface="微软雅黑" pitchFamily="34" charset="-122"/>
                <a:ea typeface="微软雅黑" pitchFamily="34" charset="-122"/>
              </a:rPr>
              <a:t>多报非工业生产活动的收入，例如：租赁收入；</a:t>
            </a:r>
            <a:endParaRPr lang="en-US" altLang="zh-CN" sz="2600" dirty="0" smtClean="0">
              <a:solidFill>
                <a:srgbClr val="FF0000"/>
              </a:solidFill>
              <a:latin typeface="微软雅黑" pitchFamily="34" charset="-122"/>
              <a:ea typeface="微软雅黑" pitchFamily="34" charset="-122"/>
            </a:endParaRPr>
          </a:p>
          <a:p>
            <a:pPr>
              <a:lnSpc>
                <a:spcPts val="4000"/>
              </a:lnSpc>
              <a:buFontTx/>
              <a:buNone/>
              <a:defRPr/>
            </a:pPr>
            <a:r>
              <a:rPr lang="en-US" altLang="zh-CN" sz="2600" b="1" dirty="0" smtClean="0">
                <a:latin typeface="微软雅黑" pitchFamily="34" charset="-122"/>
                <a:ea typeface="微软雅黑" pitchFamily="34" charset="-122"/>
              </a:rPr>
              <a:t>j. </a:t>
            </a:r>
            <a:r>
              <a:rPr lang="zh-CN" altLang="en-US" sz="2600" dirty="0" smtClean="0">
                <a:latin typeface="微软雅黑" pitchFamily="34" charset="-122"/>
                <a:ea typeface="微软雅黑" pitchFamily="34" charset="-122"/>
              </a:rPr>
              <a:t>多报购进后未经本企业加工就直接转售的商品的价值。</a:t>
            </a:r>
            <a:endParaRPr lang="en-US" altLang="zh-CN" sz="2600" dirty="0" smtClean="0">
              <a:latin typeface="微软雅黑" pitchFamily="34" charset="-122"/>
              <a:ea typeface="微软雅黑" pitchFamily="34" charset="-122"/>
            </a:endParaRPr>
          </a:p>
          <a:p>
            <a:pPr>
              <a:lnSpc>
                <a:spcPts val="4000"/>
              </a:lnSpc>
              <a:buFontTx/>
              <a:buNone/>
              <a:defRPr/>
            </a:pPr>
            <a:r>
              <a:rPr lang="en-US" altLang="zh-CN" sz="2800" dirty="0" smtClean="0">
                <a:latin typeface="+mn-ea"/>
              </a:rPr>
              <a:t>    </a:t>
            </a:r>
            <a:endParaRPr lang="zh-CN" altLang="en-US" sz="2800" dirty="0" smtClean="0">
              <a:latin typeface="+mn-ea"/>
            </a:endParaRPr>
          </a:p>
        </p:txBody>
      </p:sp>
      <p:sp>
        <p:nvSpPr>
          <p:cNvPr id="4" name="TextBox 3"/>
          <p:cNvSpPr txBox="1">
            <a:spLocks noChangeArrowheads="1"/>
          </p:cNvSpPr>
          <p:nvPr/>
        </p:nvSpPr>
        <p:spPr bwMode="auto">
          <a:xfrm>
            <a:off x="611560" y="1399116"/>
            <a:ext cx="1714500" cy="584775"/>
          </a:xfrm>
          <a:prstGeom prst="rect">
            <a:avLst/>
          </a:prstGeom>
          <a:noFill/>
          <a:ln w="9525">
            <a:noFill/>
            <a:miter lim="800000"/>
            <a:headEnd/>
            <a:tailEnd/>
          </a:ln>
        </p:spPr>
        <p:txBody>
          <a:bodyPr>
            <a:spAutoFit/>
          </a:bodyPr>
          <a:lstStyle/>
          <a:p>
            <a:r>
              <a:rPr lang="zh-CN" altLang="en-US" sz="3200" b="1" dirty="0">
                <a:solidFill>
                  <a:srgbClr val="FF0000"/>
                </a:solidFill>
                <a:latin typeface="微软雅黑" pitchFamily="34" charset="-122"/>
                <a:ea typeface="微软雅黑" pitchFamily="34" charset="-122"/>
              </a:rPr>
              <a:t>多 报</a:t>
            </a:r>
          </a:p>
        </p:txBody>
      </p:sp>
      <p:sp>
        <p:nvSpPr>
          <p:cNvPr id="5" name="TextBox 4"/>
          <p:cNvSpPr txBox="1">
            <a:spLocks noChangeArrowheads="1"/>
          </p:cNvSpPr>
          <p:nvPr/>
        </p:nvSpPr>
        <p:spPr bwMode="auto">
          <a:xfrm>
            <a:off x="443762" y="467922"/>
            <a:ext cx="9744862" cy="646331"/>
          </a:xfrm>
          <a:prstGeom prst="rect">
            <a:avLst/>
          </a:prstGeom>
          <a:noFill/>
          <a:ln w="9525">
            <a:noFill/>
            <a:miter lim="800000"/>
            <a:headEnd/>
            <a:tailEnd/>
          </a:ln>
        </p:spPr>
        <p:txBody>
          <a:bodyPr wrap="square">
            <a:spAutoFit/>
          </a:bodyPr>
          <a:lstStyle/>
          <a:p>
            <a:r>
              <a:rPr lang="en-US" altLang="zh-CN" sz="3600" b="1" dirty="0" smtClean="0">
                <a:solidFill>
                  <a:srgbClr val="FF0000"/>
                </a:solidFill>
                <a:latin typeface="微软雅黑" pitchFamily="34" charset="-122"/>
                <a:ea typeface="微软雅黑" pitchFamily="34" charset="-122"/>
              </a:rPr>
              <a:t>·</a:t>
            </a:r>
            <a:r>
              <a:rPr lang="zh-CN" altLang="en-US" sz="3600" b="1" dirty="0">
                <a:solidFill>
                  <a:srgbClr val="FF0000"/>
                </a:solidFill>
                <a:latin typeface="微软雅黑" pitchFamily="34" charset="-122"/>
                <a:ea typeface="微软雅黑" pitchFamily="34" charset="-122"/>
              </a:rPr>
              <a:t>填报工业总产值容易出现的口径问题</a:t>
            </a:r>
          </a:p>
        </p:txBody>
      </p:sp>
    </p:spTree>
    <p:extLst>
      <p:ext uri="{BB962C8B-B14F-4D97-AF65-F5344CB8AC3E}">
        <p14:creationId xmlns:p14="http://schemas.microsoft.com/office/powerpoint/2010/main" val="1266807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4818">
                                            <p:txEl>
                                              <p:pRg st="0" end="0"/>
                                            </p:txEl>
                                          </p:spTgt>
                                        </p:tgtEl>
                                        <p:attrNameLst>
                                          <p:attrName>style.visibility</p:attrName>
                                        </p:attrNameLst>
                                      </p:cBhvr>
                                      <p:to>
                                        <p:strVal val="visible"/>
                                      </p:to>
                                    </p:set>
                                    <p:anim calcmode="lin" valueType="num">
                                      <p:cBhvr additive="base">
                                        <p:cTn id="12" dur="500" fill="hold"/>
                                        <p:tgtEl>
                                          <p:spTgt spid="3481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48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4818">
                                            <p:txEl>
                                              <p:pRg st="1" end="1"/>
                                            </p:txEl>
                                          </p:spTgt>
                                        </p:tgtEl>
                                        <p:attrNameLst>
                                          <p:attrName>style.visibility</p:attrName>
                                        </p:attrNameLst>
                                      </p:cBhvr>
                                      <p:to>
                                        <p:strVal val="visible"/>
                                      </p:to>
                                    </p:set>
                                    <p:anim calcmode="lin" valueType="num">
                                      <p:cBhvr additive="base">
                                        <p:cTn id="18" dur="500" fill="hold"/>
                                        <p:tgtEl>
                                          <p:spTgt spid="3481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48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4818">
                                            <p:txEl>
                                              <p:pRg st="2" end="2"/>
                                            </p:txEl>
                                          </p:spTgt>
                                        </p:tgtEl>
                                        <p:attrNameLst>
                                          <p:attrName>style.visibility</p:attrName>
                                        </p:attrNameLst>
                                      </p:cBhvr>
                                      <p:to>
                                        <p:strVal val="visible"/>
                                      </p:to>
                                    </p:set>
                                    <p:anim calcmode="lin" valueType="num">
                                      <p:cBhvr additive="base">
                                        <p:cTn id="24" dur="500" fill="hold"/>
                                        <p:tgtEl>
                                          <p:spTgt spid="34818">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48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4818">
                                            <p:txEl>
                                              <p:pRg st="3" end="3"/>
                                            </p:txEl>
                                          </p:spTgt>
                                        </p:tgtEl>
                                        <p:attrNameLst>
                                          <p:attrName>style.visibility</p:attrName>
                                        </p:attrNameLst>
                                      </p:cBhvr>
                                      <p:to>
                                        <p:strVal val="visible"/>
                                      </p:to>
                                    </p:set>
                                    <p:anim calcmode="lin" valueType="num">
                                      <p:cBhvr additive="base">
                                        <p:cTn id="30" dur="500" fill="hold"/>
                                        <p:tgtEl>
                                          <p:spTgt spid="34818">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481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docProps/app.xml><?xml version="1.0" encoding="utf-8"?>
<Properties xmlns="http://schemas.openxmlformats.org/officeDocument/2006/extended-properties" xmlns:vt="http://schemas.openxmlformats.org/officeDocument/2006/docPropsVTypes">
  <TotalTime>894</TotalTime>
  <Words>1953</Words>
  <Application>Microsoft Office PowerPoint</Application>
  <PresentationFormat>全屏显示(4:3)</PresentationFormat>
  <Paragraphs>252</Paragraphs>
  <Slides>29</Slides>
  <Notes>10</Notes>
  <HiddenSlides>0</HiddenSlides>
  <MMClips>0</MMClips>
  <ScaleCrop>false</ScaleCrop>
  <HeadingPairs>
    <vt:vector size="4" baseType="variant">
      <vt:variant>
        <vt:lpstr>主题</vt:lpstr>
      </vt:variant>
      <vt:variant>
        <vt:i4>2</vt:i4>
      </vt:variant>
      <vt:variant>
        <vt:lpstr>幻灯片标题</vt:lpstr>
      </vt:variant>
      <vt:variant>
        <vt:i4>29</vt:i4>
      </vt:variant>
    </vt:vector>
  </HeadingPairs>
  <TitlesOfParts>
    <vt:vector size="31" baseType="lpstr">
      <vt:lpstr>Office 主题​​</vt:lpstr>
      <vt:lpstr>Office 主题</vt:lpstr>
      <vt:lpstr>北京市第四次全国经济普查方案暨2018年统计年报和2019年定期 统计报表制度培训</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总项=∑其中项之和（实心符号）</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北京市第四次全国经济普查方案暨2018年统计年报和2019年定期 统计报表制度培训课件</dc:title>
  <dc:creator>Windows 用户</dc:creator>
  <cp:lastModifiedBy>Windows 用户</cp:lastModifiedBy>
  <cp:revision>46</cp:revision>
  <dcterms:created xsi:type="dcterms:W3CDTF">2018-12-10T01:12:28Z</dcterms:created>
  <dcterms:modified xsi:type="dcterms:W3CDTF">2019-01-03T06:44:05Z</dcterms:modified>
</cp:coreProperties>
</file>