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5"/>
  </p:notesMasterIdLst>
  <p:sldIdLst>
    <p:sldId id="258" r:id="rId4"/>
    <p:sldId id="261" r:id="rId5"/>
    <p:sldId id="265" r:id="rId6"/>
    <p:sldId id="267" r:id="rId7"/>
    <p:sldId id="281" r:id="rId8"/>
    <p:sldId id="282" r:id="rId9"/>
    <p:sldId id="272" r:id="rId10"/>
    <p:sldId id="273" r:id="rId11"/>
    <p:sldId id="274" r:id="rId12"/>
    <p:sldId id="275" r:id="rId13"/>
    <p:sldId id="277" r:id="rId14"/>
    <p:sldId id="278" r:id="rId16"/>
    <p:sldId id="279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5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248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jpeg"/><Relationship Id="rId2" Type="http://schemas.openxmlformats.org/officeDocument/2006/relationships/tags" Target="../tags/tag63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image" Target="../media/image2.jpe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image" Target="../media/image3.jpeg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image" Target="../media/image5.jpeg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image" Target="../media/image4.jpeg"/><Relationship Id="rId2" Type="http://schemas.openxmlformats.org/officeDocument/2006/relationships/tags" Target="../tags/tag127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0" Type="http://schemas.openxmlformats.org/officeDocument/2006/relationships/tags" Target="../tags/tag17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kingsoft\Desktop\酒店管理\bedroom-door-entrance-guest-room-271639.jpgbedroom-door-entrance-guest-room-27163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-20320" y="0"/>
            <a:ext cx="1223264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-20320" y="0"/>
            <a:ext cx="6135370" cy="6857365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等腰三角形 8"/>
          <p:cNvSpPr/>
          <p:nvPr userDrawn="1">
            <p:custDataLst>
              <p:tags r:id="rId5"/>
            </p:custDataLst>
          </p:nvPr>
        </p:nvSpPr>
        <p:spPr>
          <a:xfrm rot="18240000">
            <a:off x="4483735" y="4043680"/>
            <a:ext cx="332740" cy="332740"/>
          </a:xfrm>
          <a:prstGeom prst="triangl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>
            <p:custDataLst>
              <p:tags r:id="rId6"/>
            </p:custDataLst>
          </p:nvPr>
        </p:nvGrpSpPr>
        <p:grpSpPr>
          <a:xfrm>
            <a:off x="11418570" y="6128385"/>
            <a:ext cx="552450" cy="551815"/>
            <a:chOff x="17982" y="9651"/>
            <a:chExt cx="870" cy="869"/>
          </a:xfrm>
        </p:grpSpPr>
        <p:sp>
          <p:nvSpPr>
            <p:cNvPr id="11" name="等腰三角形 10"/>
            <p:cNvSpPr/>
            <p:nvPr>
              <p:custDataLst>
                <p:tags r:id="rId7"/>
              </p:custDataLst>
            </p:nvPr>
          </p:nvSpPr>
          <p:spPr>
            <a:xfrm rot="8700000">
              <a:off x="17982" y="10163"/>
              <a:ext cx="357" cy="357"/>
            </a:xfrm>
            <a:prstGeom prst="triangle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>
              <p:custDataLst>
                <p:tags r:id="rId8"/>
              </p:custDataLst>
            </p:nvPr>
          </p:nvSpPr>
          <p:spPr>
            <a:xfrm rot="19020000">
              <a:off x="18077" y="9651"/>
              <a:ext cx="775" cy="775"/>
            </a:xfrm>
            <a:prstGeom prst="triangle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任意多边形 23"/>
          <p:cNvSpPr/>
          <p:nvPr userDrawn="1">
            <p:custDataLst>
              <p:tags r:id="rId9"/>
            </p:custDataLst>
          </p:nvPr>
        </p:nvSpPr>
        <p:spPr>
          <a:xfrm flipV="1">
            <a:off x="-20320" y="0"/>
            <a:ext cx="1121410" cy="1121410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1766" h="1766">
                <a:moveTo>
                  <a:pt x="0" y="0"/>
                </a:moveTo>
                <a:lnTo>
                  <a:pt x="1766" y="1766"/>
                </a:lnTo>
                <a:lnTo>
                  <a:pt x="0" y="1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10"/>
            </p:custDataLst>
          </p:nvPr>
        </p:nvGrpSpPr>
        <p:grpSpPr>
          <a:xfrm>
            <a:off x="-20320" y="4441190"/>
            <a:ext cx="2416810" cy="2416810"/>
            <a:chOff x="-32" y="6994"/>
            <a:chExt cx="3806" cy="3806"/>
          </a:xfrm>
        </p:grpSpPr>
        <p:sp>
          <p:nvSpPr>
            <p:cNvPr id="15" name="任意多边形 21"/>
            <p:cNvSpPr/>
            <p:nvPr>
              <p:custDataLst>
                <p:tags r:id="rId11"/>
              </p:custDataLst>
            </p:nvPr>
          </p:nvSpPr>
          <p:spPr>
            <a:xfrm>
              <a:off x="-32" y="7487"/>
              <a:ext cx="3312" cy="3312"/>
            </a:xfrm>
            <a:custGeom>
              <a:avLst/>
              <a:gdLst>
                <a:gd name="it" fmla="*/ h 7 12"/>
                <a:gd name="ir" fmla="*/ w 7 12"/>
                <a:gd name="ib" fmla="*/ h 11 12"/>
              </a:gdLst>
              <a:ahLst/>
              <a:cxnLst>
                <a:cxn ang="3">
                  <a:pos x="l" y="t"/>
                </a:cxn>
                <a:cxn ang="cd2">
                  <a:pos x="l" y="vc"/>
                </a:cxn>
                <a:cxn ang="cd4">
                  <a:pos x="l" y="b"/>
                </a:cxn>
                <a:cxn ang="cd4">
                  <a:pos x="hc" y="b"/>
                </a:cxn>
                <a:cxn ang="cd4">
                  <a:pos x="r" y="b"/>
                </a:cxn>
                <a:cxn ang="0">
                  <a:pos x="hc" y="vc"/>
                </a:cxn>
              </a:cxnLst>
              <a:rect l="l" t="t" r="r" b="b"/>
              <a:pathLst>
                <a:path w="3312" h="3312">
                  <a:moveTo>
                    <a:pt x="0" y="0"/>
                  </a:moveTo>
                  <a:lnTo>
                    <a:pt x="3312" y="3312"/>
                  </a:lnTo>
                  <a:lnTo>
                    <a:pt x="0" y="33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28"/>
            <p:cNvSpPr/>
            <p:nvPr>
              <p:custDataLst>
                <p:tags r:id="rId12"/>
              </p:custDataLst>
            </p:nvPr>
          </p:nvSpPr>
          <p:spPr>
            <a:xfrm>
              <a:off x="-32" y="6994"/>
              <a:ext cx="3806" cy="3806"/>
            </a:xfrm>
            <a:custGeom>
              <a:avLst/>
              <a:gdLst>
                <a:gd name="it" fmla="*/ h 7 12"/>
                <a:gd name="ir" fmla="*/ w 7 12"/>
                <a:gd name="ib" fmla="*/ h 11 12"/>
              </a:gdLst>
              <a:ahLst/>
              <a:cxnLst>
                <a:cxn ang="3">
                  <a:pos x="l" y="t"/>
                </a:cxn>
                <a:cxn ang="cd2">
                  <a:pos x="l" y="vc"/>
                </a:cxn>
                <a:cxn ang="cd4">
                  <a:pos x="l" y="b"/>
                </a:cxn>
                <a:cxn ang="cd4">
                  <a:pos x="hc" y="b"/>
                </a:cxn>
                <a:cxn ang="cd4">
                  <a:pos x="r" y="b"/>
                </a:cxn>
                <a:cxn ang="0">
                  <a:pos x="hc" y="vc"/>
                </a:cxn>
              </a:cxnLst>
              <a:rect l="l" t="t" r="r" b="b"/>
              <a:pathLst>
                <a:path w="3806" h="3806">
                  <a:moveTo>
                    <a:pt x="0" y="0"/>
                  </a:moveTo>
                  <a:lnTo>
                    <a:pt x="3806" y="3806"/>
                  </a:lnTo>
                  <a:lnTo>
                    <a:pt x="0" y="38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6"/>
            </p:custDataLst>
          </p:nvPr>
        </p:nvSpPr>
        <p:spPr>
          <a:xfrm>
            <a:off x="673735" y="2138045"/>
            <a:ext cx="5441315" cy="1192351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540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7"/>
            </p:custDataLst>
          </p:nvPr>
        </p:nvSpPr>
        <p:spPr>
          <a:xfrm>
            <a:off x="673735" y="3626507"/>
            <a:ext cx="5441315" cy="659888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7398385" y="-13970"/>
            <a:ext cx="3887470" cy="688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 descr="C:\Users\kingsoft\Desktop\酒店管理\white-bedding-cover-beside-brown-wooden-side-table-189293.jpgwhite-bedding-cover-beside-brown-wooden-side-table-18929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74395" y="2270125"/>
            <a:ext cx="5809615" cy="33318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7742930" y="2663825"/>
            <a:ext cx="3244215" cy="2122170"/>
          </a:xfrm>
        </p:spPr>
        <p:txBody>
          <a:bodyPr lIns="90000" tIns="46800" rIns="90000" bIns="46800" anchor="t" anchorCtr="0">
            <a:normAutofit/>
          </a:bodyPr>
          <a:lstStyle>
            <a:lvl1pPr>
              <a:defRPr sz="2000" b="0" i="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-15240"/>
            <a:ext cx="2540635" cy="6873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 descr="C:\Users\kingsoft\Desktop\酒店管理\bed-bedroom-comfort-contemporary-545046.jpgbed-bedroom-comfort-contemporary-54504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 t="-334"/>
          <a:stretch>
            <a:fillRect/>
          </a:stretch>
        </p:blipFill>
        <p:spPr>
          <a:xfrm>
            <a:off x="1019175" y="1699260"/>
            <a:ext cx="3457575" cy="41452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kingsoft\Desktop\酒店管理\apartment-bed-bedroom-comfort-545034.jpgapartment-bed-bedroom-comfort-54503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-1270" y="24682"/>
            <a:ext cx="12192635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-1270" y="1908810"/>
            <a:ext cx="7366635" cy="2566035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10946130" y="1908810"/>
            <a:ext cx="1245235" cy="2566035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内容占位符 3" descr="C:\Users\kingsoft\Desktop\酒店管理\bed-bedroom-comfort-contemporary-545046.jpgbed-bedroom-comfort-contemporary-545046"/>
          <p:cNvPicPr>
            <a:picLocks noGrp="1"/>
          </p:cNvPicPr>
          <p:nvPr userDrawn="1">
            <p:custDataLst>
              <p:tags r:id="rId6"/>
            </p:custDataLst>
          </p:nvPr>
        </p:nvPicPr>
        <p:blipFill>
          <a:blip r:embed="rId7">
            <a:lum bright="6000"/>
          </a:blip>
          <a:srcRect/>
          <a:stretch>
            <a:fillRect/>
          </a:stretch>
        </p:blipFill>
        <p:spPr>
          <a:xfrm>
            <a:off x="7669530" y="1908810"/>
            <a:ext cx="2971800" cy="25654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275340" y="2145265"/>
            <a:ext cx="4956660" cy="1308735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0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275340" y="3554626"/>
            <a:ext cx="4956660" cy="574912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87.xml"/><Relationship Id="rId23" Type="http://schemas.openxmlformats.org/officeDocument/2006/relationships/tags" Target="../tags/tag186.xml"/><Relationship Id="rId22" Type="http://schemas.openxmlformats.org/officeDocument/2006/relationships/tags" Target="../tags/tag185.xml"/><Relationship Id="rId21" Type="http://schemas.openxmlformats.org/officeDocument/2006/relationships/tags" Target="../tags/tag184.xml"/><Relationship Id="rId20" Type="http://schemas.openxmlformats.org/officeDocument/2006/relationships/tags" Target="../tags/tag18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82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89.xml"/><Relationship Id="rId2" Type="http://schemas.openxmlformats.org/officeDocument/2006/relationships/image" Target="../media/image6.png"/><Relationship Id="rId1" Type="http://schemas.openxmlformats.org/officeDocument/2006/relationships/tags" Target="../tags/tag18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image" Target="../media/image6.png"/><Relationship Id="rId7" Type="http://schemas.openxmlformats.org/officeDocument/2006/relationships/tags" Target="../tags/tag232.xml"/><Relationship Id="rId6" Type="http://schemas.openxmlformats.org/officeDocument/2006/relationships/image" Target="../media/image20.png"/><Relationship Id="rId5" Type="http://schemas.openxmlformats.org/officeDocument/2006/relationships/tags" Target="../tags/tag231.xml"/><Relationship Id="rId4" Type="http://schemas.openxmlformats.org/officeDocument/2006/relationships/image" Target="../media/image19.png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0" Type="http://schemas.openxmlformats.org/officeDocument/2006/relationships/slideLayout" Target="../slideLayouts/slideLayout28.xml"/><Relationship Id="rId1" Type="http://schemas.openxmlformats.org/officeDocument/2006/relationships/tags" Target="../tags/tag22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237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8.xml"/><Relationship Id="rId10" Type="http://schemas.openxmlformats.org/officeDocument/2006/relationships/tags" Target="../tags/tag238.xml"/><Relationship Id="rId1" Type="http://schemas.openxmlformats.org/officeDocument/2006/relationships/tags" Target="../tags/tag23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2" Type="http://schemas.openxmlformats.org/officeDocument/2006/relationships/slideLayout" Target="../slideLayouts/slideLayout28.xml"/><Relationship Id="rId11" Type="http://schemas.openxmlformats.org/officeDocument/2006/relationships/tags" Target="../tags/tag244.xml"/><Relationship Id="rId10" Type="http://schemas.openxmlformats.org/officeDocument/2006/relationships/image" Target="../media/image6.png"/><Relationship Id="rId1" Type="http://schemas.openxmlformats.org/officeDocument/2006/relationships/tags" Target="../tags/tag239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2.xml"/><Relationship Id="rId5" Type="http://schemas.openxmlformats.org/officeDocument/2006/relationships/tags" Target="../tags/tag247.xml"/><Relationship Id="rId4" Type="http://schemas.openxmlformats.org/officeDocument/2006/relationships/image" Target="../media/image30.png"/><Relationship Id="rId3" Type="http://schemas.openxmlformats.org/officeDocument/2006/relationships/tags" Target="../tags/tag246.xml"/><Relationship Id="rId2" Type="http://schemas.openxmlformats.org/officeDocument/2006/relationships/image" Target="../media/image29.png"/><Relationship Id="rId1" Type="http://schemas.openxmlformats.org/officeDocument/2006/relationships/tags" Target="../tags/tag24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tags" Target="../tags/tag194.xml"/><Relationship Id="rId7" Type="http://schemas.openxmlformats.org/officeDocument/2006/relationships/image" Target="../media/image6.png"/><Relationship Id="rId6" Type="http://schemas.openxmlformats.org/officeDocument/2006/relationships/tags" Target="../tags/tag19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image" Target="../media/image6.png"/><Relationship Id="rId7" Type="http://schemas.openxmlformats.org/officeDocument/2006/relationships/tags" Target="../tags/tag199.xml"/><Relationship Id="rId6" Type="http://schemas.openxmlformats.org/officeDocument/2006/relationships/image" Target="../media/image10.jpeg"/><Relationship Id="rId5" Type="http://schemas.openxmlformats.org/officeDocument/2006/relationships/tags" Target="../tags/tag198.xml"/><Relationship Id="rId4" Type="http://schemas.openxmlformats.org/officeDocument/2006/relationships/image" Target="../media/image9.jpeg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0" Type="http://schemas.openxmlformats.org/officeDocument/2006/relationships/slideLayout" Target="../slideLayouts/slideLayout28.xml"/><Relationship Id="rId1" Type="http://schemas.openxmlformats.org/officeDocument/2006/relationships/tags" Target="../tags/tag19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202.xml"/><Relationship Id="rId2" Type="http://schemas.openxmlformats.org/officeDocument/2006/relationships/image" Target="../media/image6.png"/><Relationship Id="rId1" Type="http://schemas.openxmlformats.org/officeDocument/2006/relationships/tags" Target="../tags/tag20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image" Target="../media/image12.jpeg"/><Relationship Id="rId6" Type="http://schemas.openxmlformats.org/officeDocument/2006/relationships/tags" Target="../tags/tag206.xml"/><Relationship Id="rId5" Type="http://schemas.openxmlformats.org/officeDocument/2006/relationships/image" Target="../media/image11.jpeg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8.xml"/><Relationship Id="rId1" Type="http://schemas.openxmlformats.org/officeDocument/2006/relationships/tags" Target="../tags/tag20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image" Target="../media/image14.jpeg"/><Relationship Id="rId5" Type="http://schemas.openxmlformats.org/officeDocument/2006/relationships/tags" Target="../tags/tag211.xml"/><Relationship Id="rId4" Type="http://schemas.openxmlformats.org/officeDocument/2006/relationships/image" Target="../media/image13.jpeg"/><Relationship Id="rId3" Type="http://schemas.openxmlformats.org/officeDocument/2006/relationships/tags" Target="../tags/tag210.xml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8.xml"/><Relationship Id="rId1" Type="http://schemas.openxmlformats.org/officeDocument/2006/relationships/tags" Target="../tags/tag20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216.xml"/><Relationship Id="rId2" Type="http://schemas.openxmlformats.org/officeDocument/2006/relationships/image" Target="../media/image6.png"/><Relationship Id="rId1" Type="http://schemas.openxmlformats.org/officeDocument/2006/relationships/tags" Target="../tags/tag2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image" Target="../media/image6.png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218.xml"/><Relationship Id="rId10" Type="http://schemas.openxmlformats.org/officeDocument/2006/relationships/slideLayout" Target="../slideLayouts/slideLayout28.xml"/><Relationship Id="rId1" Type="http://schemas.openxmlformats.org/officeDocument/2006/relationships/tags" Target="../tags/tag21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tags" Target="../tags/tag227.xml"/><Relationship Id="rId7" Type="http://schemas.openxmlformats.org/officeDocument/2006/relationships/image" Target="../media/image6.png"/><Relationship Id="rId6" Type="http://schemas.openxmlformats.org/officeDocument/2006/relationships/tags" Target="../tags/tag22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p>
            <a:r>
              <a:rPr lang="zh-CN" altLang="en-US" sz="3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北京经济技术开发区路南区N20项目介绍</a:t>
            </a:r>
            <a:endParaRPr lang="zh-CN" altLang="en-US" sz="3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zh-CN" altLang="en-US"/>
              <a:t>亦嘉交响悦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9415" y="-19050"/>
            <a:ext cx="2333625" cy="800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投币式洗衣房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公寓配建自助式投币洗衣房，专人负责定期消杀，为住户提供干净卫生的洗衣环境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11" name="文本占位符 7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242950" y="4816800"/>
            <a:ext cx="5342400" cy="781200"/>
          </a:xfrm>
          <a:prstGeom prst="rect">
            <a:avLst/>
          </a:prstGeom>
        </p:spPr>
        <p:txBody>
          <a:bodyPr vert="horz" lIns="101600" tIns="0" rIns="82550" bIns="0" rtlCol="0"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快递收发点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>
                <a:latin typeface="微软雅黑" panose="020B0503020204020204" charset="-122"/>
                <a:sym typeface="+mn-ea"/>
              </a:rPr>
              <a:t>公寓配建快递收发点，满足租户日常生活需求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72135" y="6271895"/>
            <a:ext cx="536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注：生活服务配套设施，以实际改造结果为准。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内容占位符 2"/>
          <p:cNvPicPr/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83200" y="1670400"/>
            <a:ext cx="5367600" cy="2894400"/>
          </a:xfrm>
          <a:prstGeom prst="rect">
            <a:avLst/>
          </a:prstGeom>
        </p:spPr>
      </p:pic>
      <p:pic>
        <p:nvPicPr>
          <p:cNvPr id="6" name="内容占位符 5"/>
          <p:cNvPicPr/>
          <p:nvPr>
            <p:ph sz="quarter" idx="14"/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42400" y="1670400"/>
            <a:ext cx="5367600" cy="28944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70205" y="-19050"/>
            <a:ext cx="2333625" cy="8001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>
          <a:xfrm>
            <a:off x="2151380" y="5161280"/>
            <a:ext cx="7818120" cy="1110615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配套商服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800">
                <a:latin typeface="微软雅黑" panose="020B0503020204020204" charset="-122"/>
                <a:sym typeface="+mn-ea"/>
              </a:rPr>
              <a:t>公寓配备超市、餐饮小吃街、药店、理发店等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572135" y="6271895"/>
            <a:ext cx="536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注：生活服务配套设施，以实际改造结果为准。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5" name="图片 124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3200" y="1176655"/>
            <a:ext cx="5328000" cy="218249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6281135" y="1176655"/>
            <a:ext cx="5328000" cy="21816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583565" y="3494405"/>
            <a:ext cx="4611370" cy="213042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7"/>
          <a:stretch>
            <a:fillRect/>
          </a:stretch>
        </p:blipFill>
        <p:spPr>
          <a:xfrm>
            <a:off x="6998335" y="3493770"/>
            <a:ext cx="4611600" cy="2131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370205" y="-19050"/>
            <a:ext cx="2333625" cy="8001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>
          <a:xfrm>
            <a:off x="572400" y="5293050"/>
            <a:ext cx="5342400" cy="7812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智能化公寓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公寓配建室内健身房，以满足住户日常运动健身需求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11" name="文本占位符 7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242950" y="5293050"/>
            <a:ext cx="5342400" cy="781200"/>
          </a:xfrm>
          <a:prstGeom prst="rect">
            <a:avLst/>
          </a:prstGeom>
        </p:spPr>
        <p:txBody>
          <a:bodyPr vert="horz" lIns="101600" tIns="0" rIns="82550" bIns="0" rtlCol="0"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配套停车场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公寓配建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多功能会议室，可承办各类型会议、公司团建等活动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72135" y="6271895"/>
            <a:ext cx="536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注：生活服务配套设施，以实际改造结果为准。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4095" y="1142365"/>
            <a:ext cx="2736000" cy="3096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8849075" y="2197100"/>
            <a:ext cx="2736000" cy="3096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7"/>
          <a:stretch>
            <a:fillRect/>
          </a:stretch>
        </p:blipFill>
        <p:spPr>
          <a:xfrm>
            <a:off x="583200" y="1142365"/>
            <a:ext cx="2736000" cy="30960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8"/>
          <a:stretch>
            <a:fillRect/>
          </a:stretch>
        </p:blipFill>
        <p:spPr>
          <a:xfrm>
            <a:off x="3328035" y="2197100"/>
            <a:ext cx="2736000" cy="3096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370205" y="-19050"/>
            <a:ext cx="2333625" cy="8001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75590" y="2649855"/>
            <a:ext cx="6813550" cy="2086610"/>
          </a:xfrm>
        </p:spPr>
        <p:txBody>
          <a:bodyPr>
            <a:noAutofit/>
          </a:bodyPr>
          <a:p>
            <a:pPr algn="l" fontAlgn="ctr">
              <a:lnSpc>
                <a:spcPct val="15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联系我们</a:t>
            </a: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营销热线：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010-53943001</a:t>
            </a: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邮箱：YJJXY@bdaxinyuan.com</a:t>
            </a:r>
            <a:b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341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5273" y="4600575"/>
            <a:ext cx="1584325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59915" y="4600575"/>
            <a:ext cx="1584325" cy="1511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612000" y="1506565"/>
            <a:ext cx="10975975" cy="828000"/>
          </a:xfrm>
          <a:prstGeom prst="rect">
            <a:avLst/>
          </a:prstGeom>
        </p:spPr>
        <p:txBody>
          <a:bodyPr vert="horz" lIns="101600" tIns="0" rIns="82550" bIns="0" rtlCol="0"/>
          <a:lstStyle>
            <a:lvl1pPr marL="228600" indent="-228600" algn="ctr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 defTabSz="457200">
              <a:lnSpc>
                <a:spcPct val="120000"/>
              </a:lnSpc>
            </a:pPr>
            <a:r>
              <a:rPr lang="zh-CN" altLang="en-US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项目东侧为区县级消防站，与北侧、东侧建筑距离最近均不小于30m，且中间为绿化分隔。</a:t>
            </a:r>
            <a:r>
              <a:rPr lang="zh-CN" altLang="en-US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南临融兴街，西临瑞合东二路，均为城市主干道；</a:t>
            </a:r>
            <a:r>
              <a:rPr lang="zh-CN" altLang="en-US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距亦庄T1线融兴街站700M，交通出行便利。</a:t>
            </a:r>
            <a:endParaRPr lang="zh-CN" altLang="en-US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defTabSz="457200">
              <a:lnSpc>
                <a:spcPct val="120000"/>
              </a:lnSpc>
            </a:pPr>
            <a:r>
              <a:rPr lang="zh-CN" altLang="en-US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城市供排水、市政燃气、市政供热 、城市公共交通和道路齐备。</a:t>
            </a:r>
            <a:endParaRPr lang="zh-CN" altLang="en-US" spc="150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endParaRPr lang="zh-CN" altLang="en-US" spc="150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612000" y="781200"/>
            <a:ext cx="10976400" cy="6264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 fontScale="90000"/>
          </a:bodyPr>
          <a:lstStyle>
            <a:lvl1pPr algn="ctr" fontAlgn="auto">
              <a:lnSpc>
                <a:spcPct val="100000"/>
              </a:lnSpc>
              <a:spcBef>
                <a:spcPct val="0"/>
              </a:spcBef>
              <a:buNone/>
              <a:defRPr sz="3600" b="1" u="none" strike="noStrike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>
                <a:sym typeface="Arial" panose="020B0604020202020204" pitchFamily="34" charset="0"/>
              </a:rPr>
              <a:t>项目简介</a:t>
            </a:r>
            <a:endParaRPr lang="zh-CN" altLang="en-US">
              <a:sym typeface="Arial" panose="020B0604020202020204" pitchFamily="34" charset="0"/>
            </a:endParaRPr>
          </a:p>
        </p:txBody>
      </p:sp>
      <p:pic>
        <p:nvPicPr>
          <p:cNvPr id="5" name="图片 4" descr="图片包含 游戏机, 电子, 电路&#10;&#10;描述已自动生成"/>
          <p:cNvPicPr/>
          <p:nvPr>
            <p:custDataLst>
              <p:tags r:id="rId3"/>
            </p:custDataLst>
          </p:nvPr>
        </p:nvPicPr>
        <p:blipFill rotWithShape="1">
          <a:blip r:embed="rId4">
            <a:lum bright="6000"/>
          </a:blip>
          <a:srcRect t="4728" b="5352"/>
          <a:stretch>
            <a:fillRect/>
          </a:stretch>
        </p:blipFill>
        <p:spPr>
          <a:xfrm>
            <a:off x="4298400" y="2815200"/>
            <a:ext cx="7290000" cy="343080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612000" y="2815200"/>
            <a:ext cx="3592800" cy="3430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70205" y="-19050"/>
            <a:ext cx="2333625" cy="8001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>
          <a:xfrm>
            <a:off x="572400" y="4350075"/>
            <a:ext cx="5342400" cy="78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dirty="0">
                <a:latin typeface="微软雅黑" panose="020B0503020204020204" charset="-122"/>
                <a:sym typeface="+mn-ea"/>
              </a:rPr>
              <a:t>亦嘉交响悦总用地面积33536平方米，总建筑面积120408平方米，其中客房楼 82111平方米、综合服务楼7938平方米、配套及地下设施约4万平方米，公共活动空间约922平方米，容积率2.7，绿化率15%。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  <p:custDataLst>
              <p:tags r:id="rId2"/>
            </p:custDataLst>
          </p:nvPr>
        </p:nvSpPr>
        <p:spPr>
          <a:xfrm>
            <a:off x="6253200" y="4346475"/>
            <a:ext cx="5367600" cy="78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dirty="0">
                <a:latin typeface="微软雅黑" panose="020B0503020204020204" charset="-122"/>
                <a:sym typeface="+mn-ea"/>
              </a:rPr>
              <a:t>亦嘉交响悦设有4栋客房楼，层高9层，均为精装客房；项目设有</a:t>
            </a:r>
            <a:r>
              <a:rPr lang="en-US" altLang="zh-CN" dirty="0">
                <a:latin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charset="-122"/>
                <a:sym typeface="+mn-ea"/>
              </a:rPr>
              <a:t>栋综合服务楼，楼内拟配建图书阅览室、增设健身房、超市、餐厅、活动室等生活服务设施，为住户打造一站式服务；项目设有停车位403个，其中地下车位398个，地面大巴车位</a:t>
            </a:r>
            <a:r>
              <a:rPr lang="en-US" altLang="zh-CN" dirty="0">
                <a:latin typeface="微软雅黑" panose="020B0503020204020204" charset="-122"/>
                <a:sym typeface="+mn-ea"/>
              </a:rPr>
              <a:t>8</a:t>
            </a:r>
            <a:r>
              <a:rPr lang="zh-CN" altLang="en-US" dirty="0">
                <a:latin typeface="微软雅黑" panose="020B0503020204020204" charset="-122"/>
                <a:sym typeface="+mn-ea"/>
              </a:rPr>
              <a:t>个，可同时满足客户日常出行要需求，以及举办大型会议需求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sym typeface="+mn-ea"/>
            </a:endParaRPr>
          </a:p>
        </p:txBody>
      </p:sp>
      <p:pic>
        <p:nvPicPr>
          <p:cNvPr id="3" name="内容占位符 2" descr="建筑与房屋的城市空拍图&#10;&#10;描述已自动生成"/>
          <p:cNvPicPr/>
          <p:nvPr>
            <p:ph sz="quarter" idx="13"/>
            <p:custDataLst>
              <p:tags r:id="rId3"/>
            </p:custDataLst>
          </p:nvPr>
        </p:nvPicPr>
        <p:blipFill rotWithShape="1">
          <a:blip r:embed="rId4">
            <a:lum bright="12000" contrast="12000"/>
          </a:blip>
          <a:srcRect b="1991"/>
          <a:stretch>
            <a:fillRect/>
          </a:stretch>
        </p:blipFill>
        <p:spPr>
          <a:xfrm>
            <a:off x="583835" y="1206850"/>
            <a:ext cx="5335200" cy="2883600"/>
          </a:xfrm>
          <a:prstGeom prst="rect">
            <a:avLst/>
          </a:prstGeom>
        </p:spPr>
      </p:pic>
      <p:pic>
        <p:nvPicPr>
          <p:cNvPr id="7" name="内容占位符 6" descr="建筑的摆设布局&#10;&#10;描述已自动生成"/>
          <p:cNvPicPr/>
          <p:nvPr>
            <p:ph sz="quarter" idx="14"/>
            <p:custDataLst>
              <p:tags r:id="rId5"/>
            </p:custDataLst>
          </p:nvPr>
        </p:nvPicPr>
        <p:blipFill rotWithShape="1">
          <a:blip r:embed="rId6"/>
          <a:srcRect t="3915" b="3069"/>
          <a:stretch>
            <a:fillRect/>
          </a:stretch>
        </p:blipFill>
        <p:spPr>
          <a:xfrm>
            <a:off x="6242400" y="1206000"/>
            <a:ext cx="5335200" cy="288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70205" y="-19050"/>
            <a:ext cx="2333625" cy="8001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公寓客房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70205" y="-19050"/>
            <a:ext cx="2333625" cy="800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70205" y="-19050"/>
            <a:ext cx="2333625" cy="800100"/>
          </a:xfrm>
          <a:prstGeom prst="rect">
            <a:avLst/>
          </a:prstGeom>
        </p:spPr>
      </p:pic>
      <p:sp>
        <p:nvSpPr>
          <p:cNvPr id="5" name="Title 6"/>
          <p:cNvSpPr txBox="1"/>
          <p:nvPr>
            <p:custDataLst>
              <p:tags r:id="rId3"/>
            </p:custDataLst>
          </p:nvPr>
        </p:nvSpPr>
        <p:spPr>
          <a:xfrm>
            <a:off x="415172" y="92654"/>
            <a:ext cx="10976675" cy="68825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t" anchorCtr="0">
            <a:normAutofit fontScale="875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kumimoji="0" lang="zh-CN" altLang="en-US" sz="4000" b="1" i="0" u="none" strike="noStrike" kern="1200" cap="none" spc="150" normalizeH="0" noProof="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酒店式公寓</a:t>
            </a:r>
            <a:endParaRPr kumimoji="0" lang="zh-CN" altLang="en-US" sz="4000" b="1" i="0" u="none" strike="noStrike" kern="1200" cap="none" spc="150" normalizeH="0" noProof="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5" descr="D:\刘莹\N20项目介绍\项目照片\微信图片_20230104165850.jpg微信图片_20230104165850"/>
          <p:cNvPicPr/>
          <p:nvPr>
            <p:ph sz="quarter" idx="13"/>
            <p:custDataLst>
              <p:tags r:id="rId4"/>
            </p:custDataLst>
          </p:nvPr>
        </p:nvPicPr>
        <p:blipFill rotWithShape="1">
          <a:blip r:embed="rId5"/>
          <a:srcRect t="2148" b="2148"/>
          <a:stretch>
            <a:fillRect/>
          </a:stretch>
        </p:blipFill>
        <p:spPr>
          <a:xfrm>
            <a:off x="562610" y="1354455"/>
            <a:ext cx="5410800" cy="3452400"/>
          </a:xfrm>
          <a:prstGeom prst="rect">
            <a:avLst/>
          </a:prstGeom>
        </p:spPr>
      </p:pic>
      <p:pic>
        <p:nvPicPr>
          <p:cNvPr id="10" name="内容占位符 9" descr="D:\刘莹\N20项目介绍\项目照片\微信图片_20230104165854.jpg微信图片_20230104165854"/>
          <p:cNvPicPr/>
          <p:nvPr>
            <p:ph sz="quarter" idx="14"/>
            <p:custDataLst>
              <p:tags r:id="rId6"/>
            </p:custDataLst>
          </p:nvPr>
        </p:nvPicPr>
        <p:blipFill rotWithShape="1">
          <a:blip r:embed="rId7"/>
          <a:srcRect t="1981" b="1981"/>
          <a:stretch>
            <a:fillRect/>
          </a:stretch>
        </p:blipFill>
        <p:spPr>
          <a:xfrm>
            <a:off x="6436360" y="1354455"/>
            <a:ext cx="5410800" cy="3452400"/>
          </a:xfrm>
          <a:prstGeom prst="rect">
            <a:avLst/>
          </a:prstGeom>
        </p:spPr>
      </p:pic>
      <p:sp>
        <p:nvSpPr>
          <p:cNvPr id="14" name="Title 6"/>
          <p:cNvSpPr txBox="1"/>
          <p:nvPr>
            <p:custDataLst>
              <p:tags r:id="rId8"/>
            </p:custDataLst>
          </p:nvPr>
        </p:nvSpPr>
        <p:spPr>
          <a:xfrm>
            <a:off x="605037" y="5054530"/>
            <a:ext cx="10976675" cy="1033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zh-CN" altLang="en-US" sz="1800" spc="1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客房均为精装标准间，阳台设置晾晒空间</a:t>
            </a:r>
            <a:endParaRPr lang="zh-CN" altLang="en-US" sz="1800" spc="1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公寓内设置网络、电视、无线wifi端口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zh-CN" altLang="en-US" sz="1800" spc="100">
                <a:ea typeface="微软雅黑" panose="020B0503020204020204" charset="-122"/>
                <a:sym typeface="+mn-ea"/>
              </a:rPr>
              <a:t>公寓内服务配套设施齐备，为客户提供优质、舒适的生活环境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70205" y="-19050"/>
            <a:ext cx="2333625" cy="800100"/>
          </a:xfrm>
          <a:prstGeom prst="rect">
            <a:avLst/>
          </a:prstGeom>
        </p:spPr>
      </p:pic>
      <p:pic>
        <p:nvPicPr>
          <p:cNvPr id="6" name="内容占位符 5" descr="D:\刘莹\N20项目介绍\项目照片\微信图片_20230104165829.jpg微信图片_20230104165829"/>
          <p:cNvPicPr/>
          <p:nvPr>
            <p:ph sz="quarter" idx="13"/>
            <p:custDataLst>
              <p:tags r:id="rId3"/>
            </p:custDataLst>
          </p:nvPr>
        </p:nvPicPr>
        <p:blipFill rotWithShape="1">
          <a:blip r:embed="rId4"/>
          <a:srcRect t="2148" b="2148"/>
          <a:stretch>
            <a:fillRect/>
          </a:stretch>
        </p:blipFill>
        <p:spPr>
          <a:xfrm>
            <a:off x="502285" y="1434465"/>
            <a:ext cx="5410800" cy="3452400"/>
          </a:xfrm>
          <a:prstGeom prst="rect">
            <a:avLst/>
          </a:prstGeom>
        </p:spPr>
      </p:pic>
      <p:pic>
        <p:nvPicPr>
          <p:cNvPr id="10" name="内容占位符 9" descr="D:\刘莹\N20项目介绍\项目照片\微信图片_20230104165843.jpg微信图片_20230104165843"/>
          <p:cNvPicPr/>
          <p:nvPr>
            <p:ph sz="quarter" idx="14"/>
            <p:custDataLst>
              <p:tags r:id="rId5"/>
            </p:custDataLst>
          </p:nvPr>
        </p:nvPicPr>
        <p:blipFill rotWithShape="1">
          <a:blip r:embed="rId6"/>
          <a:srcRect t="1981" b="1981"/>
          <a:stretch>
            <a:fillRect/>
          </a:stretch>
        </p:blipFill>
        <p:spPr>
          <a:xfrm>
            <a:off x="6375400" y="1434465"/>
            <a:ext cx="5410800" cy="3452400"/>
          </a:xfrm>
          <a:prstGeom prst="rect">
            <a:avLst/>
          </a:prstGeom>
        </p:spPr>
      </p:pic>
      <p:sp>
        <p:nvSpPr>
          <p:cNvPr id="13" name="Title 6"/>
          <p:cNvSpPr txBox="1"/>
          <p:nvPr>
            <p:custDataLst>
              <p:tags r:id="rId7"/>
            </p:custDataLst>
          </p:nvPr>
        </p:nvSpPr>
        <p:spPr>
          <a:xfrm>
            <a:off x="415172" y="92654"/>
            <a:ext cx="10976675" cy="68825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t" anchorCtr="0">
            <a:normAutofit fontScale="875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kumimoji="0" lang="zh-CN" altLang="en-US" sz="4000" b="1" i="0" u="none" strike="noStrike" kern="1200" cap="none" spc="150" normalizeH="0" noProof="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酒店式公寓</a:t>
            </a:r>
            <a:endParaRPr kumimoji="0" lang="zh-CN" altLang="en-US" sz="4000" b="1" i="0" u="none" strike="noStrike" kern="1200" cap="none" spc="150" normalizeH="0" noProof="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Title 6"/>
          <p:cNvSpPr txBox="1"/>
          <p:nvPr>
            <p:custDataLst>
              <p:tags r:id="rId8"/>
            </p:custDataLst>
          </p:nvPr>
        </p:nvSpPr>
        <p:spPr>
          <a:xfrm>
            <a:off x="605037" y="5205660"/>
            <a:ext cx="10976675" cy="1033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t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公寓供应</a:t>
            </a:r>
            <a:r>
              <a:rPr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24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小时热水，客房内配置分体空调，供暖季由市政供暖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zh-CN" altLang="en-US" sz="1800" spc="1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公寓目前为商水商电，后续结合政策申请调改为民水民电。</a:t>
            </a:r>
            <a:endParaRPr lang="zh-CN" altLang="en-US" sz="1800" spc="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5400"/>
              <a:t>生活服务配套</a:t>
            </a:r>
            <a:endParaRPr lang="zh-CN" altLang="en-US" sz="540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zh-CN" altLang="en-US"/>
              <a:t>升级改造中</a:t>
            </a:r>
            <a:r>
              <a:rPr lang="en-US" altLang="zh-CN"/>
              <a:t>...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70205" y="-19050"/>
            <a:ext cx="2333625" cy="800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健身房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公寓配建室内健身房，以满足住户日常运动健身需求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</p:txBody>
      </p:sp>
      <p:pic>
        <p:nvPicPr>
          <p:cNvPr id="122" name="内容占位符 121"/>
          <p:cNvPicPr/>
          <p:nvPr>
            <p:ph sz="quarter" idx="13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3200" y="1670400"/>
            <a:ext cx="5367600" cy="2894330"/>
          </a:xfrm>
          <a:prstGeom prst="rect">
            <a:avLst/>
          </a:prstGeom>
        </p:spPr>
      </p:pic>
      <p:pic>
        <p:nvPicPr>
          <p:cNvPr id="7" name="内容占位符 6"/>
          <p:cNvPicPr/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6242685" y="1670400"/>
            <a:ext cx="5367020" cy="2894400"/>
          </a:xfrm>
          <a:prstGeom prst="rect">
            <a:avLst/>
          </a:prstGeom>
        </p:spPr>
      </p:pic>
      <p:sp>
        <p:nvSpPr>
          <p:cNvPr id="11" name="文本占位符 7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242950" y="4816800"/>
            <a:ext cx="5342400" cy="781200"/>
          </a:xfrm>
          <a:prstGeom prst="rect">
            <a:avLst/>
          </a:prstGeom>
        </p:spPr>
        <p:txBody>
          <a:bodyPr vert="horz" lIns="101600" tIns="0" rIns="82550" bIns="0" rtlCol="0"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多功能会议室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公寓配建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多功能会议室，可承办各类型会议、公司团建等活动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72135" y="6271895"/>
            <a:ext cx="536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注：生活服务配套设施，以实际改造结果为准。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70205" y="-19050"/>
            <a:ext cx="2333625" cy="8001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>
          <a:xfrm>
            <a:off x="2186940" y="5027930"/>
            <a:ext cx="7818120" cy="78105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综合活动室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综合活动室包含游戏室、放映室、会客室等，满足住户休闲娱乐需求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572135" y="6271895"/>
            <a:ext cx="5367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注：生活服务配套设施，以实际改造结果为准。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3" name="内容占位符 122"/>
          <p:cNvPicPr/>
          <p:nvPr>
            <p:ph sz="quarter" idx="13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3200" y="1670400"/>
            <a:ext cx="5367600" cy="2894330"/>
          </a:xfrm>
          <a:prstGeom prst="rect">
            <a:avLst/>
          </a:prstGeom>
        </p:spPr>
      </p:pic>
      <p:pic>
        <p:nvPicPr>
          <p:cNvPr id="5" name="内容占位符 4"/>
          <p:cNvPicPr/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6242400" y="1670400"/>
            <a:ext cx="5367600" cy="28943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370205" y="-19050"/>
            <a:ext cx="2333625" cy="8001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74224.050"/>
  <p:tag name="KSO_WM_BEAUTIFY_FLAG" val="#wm#"/>
  <p:tag name="KSO_WM_UNIT_ID" val="_6**"/>
  <p:tag name="KSO_WM_UNIT_PLACING_PICTURE_COLLAGE_VIEWPORT" val="{&quot;height&quot;:7488.2793318575177,&quot;width&quot;:9949}"/>
  <p:tag name="KSO_WM_UNIT_PLACING_PICTURE_USER_VIEWPORT" val="{&quot;height&quot;:6528,&quot;width&quot;:5445}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127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230925.831"/>
  <p:tag name="KSO_WM_BEAUTIFY_FLAG" val="#wm#"/>
  <p:tag name="KSO_WM_UNIT_ID" val="_11**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VALUE" val="801*148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_11*d*1"/>
  <p:tag name="KSO_WM_UNIT_LAYERLEVEL" val="1"/>
  <p:tag name="KSO_WM_TAG_VERSION" val="1.0"/>
  <p:tag name="KSO_WM_BEAUTIFY_FLAG" val="#wm#"/>
  <p:tag name="KSO_WM_UNIT_PLACING_PICTURE_INFO" val="{&quot;code&quot;:&quot;[1]&quot;,&quot;full_picture&quot;:false,&quot;last_crop_picture&quot;:&quot;[1]&quot;,&quot;scheme&quot;:&quot;1-1&quot;,&quot;spacing&quot;:5}"/>
  <p:tag name="KSO_WM_UNIT_PLACING_PICTURE" val="190005.808"/>
  <p:tag name="KSO_WM_UNIT_SUPPORT_UNIT_TYPE" val="[&quot;all&quot;]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428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428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42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TEMPLATE_THUMBS_INDEX" val="1、4、7、8、9、12、16、18、19、20、21、23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19*f*1"/>
  <p:tag name="KSO_WM_TEMPLATE_CATEGORY" val="custom"/>
  <p:tag name="KSO_WM_TEMPLATE_INDEX" val="20205428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</p:tagLst>
</file>

<file path=ppt/tags/tag1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428_19*a*1"/>
  <p:tag name="KSO_WM_TEMPLATE_CATEGORY" val="custom"/>
  <p:tag name="KSO_WM_TEMPLATE_INDEX" val="20205428"/>
  <p:tag name="KSO_WM_UNIT_LAYERLEVEL" val="1"/>
  <p:tag name="KSO_WM_TAG_VERSION" val="1.0"/>
  <p:tag name="KSO_WM_BEAUTIFY_FLAG" val="#wm#"/>
  <p:tag name="KSO_WM_UNIT_PRESET_TEXT" val="单击此处添加标题"/>
</p:tagLst>
</file>

<file path=ppt/tags/tag192.xml><?xml version="1.0" encoding="utf-8"?>
<p:tagLst xmlns:p="http://schemas.openxmlformats.org/presentationml/2006/main">
  <p:tag name="KSO_WM_BEAUTIFY_FLAG" val=""/>
  <p:tag name="KSO_WM_UNIT_PLACING_PICTURE_USER_VIEWPORT" val="{&quot;height&quot;:9711.374803149607,&quot;width&quot;:18000}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SLIDE_ID" val="custom20205428_19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9"/>
  <p:tag name="KSO_WM_SLIDE_SIZE" val="864*430"/>
  <p:tag name="KSO_WM_SLIDE_POSITION" val="48*61"/>
  <p:tag name="KSO_WM_TAG_VERSION" val="1.0"/>
  <p:tag name="KSO_WM_BEAUTIFY_FLAG" val="#wm#"/>
  <p:tag name="KSO_WM_TEMPLATE_CATEGORY" val="custom"/>
  <p:tag name="KSO_WM_TEMPLATE_INDEX" val="20205428"/>
  <p:tag name="KSO_WM_SLIDE_LAYOUT" val="a_d_f"/>
  <p:tag name="KSO_WM_SLIDE_LAYOUT_CNT" val="1_2_1"/>
</p:tagLst>
</file>

<file path=ppt/tags/tag19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21*f*1"/>
  <p:tag name="KSO_WM_TEMPLATE_CATEGORY" val="custom"/>
  <p:tag name="KSO_WM_TEMPLATE_INDEX" val="20205428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</p:tagLst>
</file>

<file path=ppt/tags/tag196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05428_21*f*2"/>
  <p:tag name="KSO_WM_TEMPLATE_CATEGORY" val="custom"/>
  <p:tag name="KSO_WM_TEMPLATE_INDEX" val="20205428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ID" val="custom20205428_21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21"/>
  <p:tag name="KSO_WM_SLIDE_SIZE" val="869*422"/>
  <p:tag name="KSO_WM_SLIDE_POSITION" val="45*18"/>
  <p:tag name="KSO_WM_TAG_VERSION" val="1.0"/>
  <p:tag name="KSO_WM_BEAUTIFY_FLAG" val="#wm#"/>
  <p:tag name="KSO_WM_TEMPLATE_CATEGORY" val="custom"/>
  <p:tag name="KSO_WM_TEMPLATE_INDEX" val="20205428"/>
  <p:tag name="KSO_WM_SLIDE_LAYOUT" val="a_d_f"/>
  <p:tag name="KSO_WM_SLIDE_LAYOUT_CNT" val="1_2_2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428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428_9*a*1"/>
  <p:tag name="KSO_WM_TEMPLATE_CATEGORY" val="custom"/>
  <p:tag name="KSO_WM_TEMPLATE_INDEX" val="20205428"/>
  <p:tag name="KSO_WM_UNIT_LAYERLEVEL" val="1"/>
  <p:tag name="KSO_WM_TAG_VERSION" val="1.0"/>
  <p:tag name="KSO_WM_BEAUTIFY_FLAG" val=""/>
  <p:tag name="KSO_WM_UNIT_BLOCK" val="1"/>
  <p:tag name="KSO_WM_UNIT_ISNUMDGMTITLE" val="0"/>
</p:tagLst>
</file>

<file path=ppt/tags/tag205.xml><?xml version="1.0" encoding="utf-8"?>
<p:tagLst xmlns:p="http://schemas.openxmlformats.org/presentationml/2006/main">
  <p:tag name="KSO_WM_UNIT_VALUE" val="958*150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5428_9*d*1"/>
  <p:tag name="KSO_WM_TEMPLATE_CATEGORY" val="custom"/>
  <p:tag name="KSO_WM_TEMPLATE_INDEX" val="20205428"/>
  <p:tag name="KSO_WM_UNIT_LAYERLEVEL" val="1"/>
  <p:tag name="KSO_WM_TAG_VERSION" val="1.0"/>
  <p:tag name="KSO_WM_BEAUTIFY_FLAG" val=""/>
  <p:tag name="KSO_WM_UNIT_PLACING_PICTURE_INFO" val="{&quot;code&quot;:&quot;a[2]&quot;,&quot;full_picture&quot;:false,&quot;last_crop_picture&quot;:&quot;a[2]&quot;,&quot;scheme&quot;:&quot;2-2&quot;,&quot;spacing&quot;:6}"/>
  <p:tag name="KSO_WM_UNIT_SUPPORT_UNIT_TYPE" val="[&quot;all&quot;]"/>
  <p:tag name="KSO_WM_UNIT_BLOCK" val="0"/>
  <p:tag name="KSO_WM_UNIT_SM_LIMIT_TYPE" val="1"/>
  <p:tag name="KSO_WM_UNIT_PLACING_PICTURE" val="115935.859"/>
  <p:tag name="KSO_WM_UNIT_PLACING_PICTURE_USER_VIEWPORT" val="{&quot;height&quot;:4558,&quot;width&quot;:6836}"/>
</p:tagLst>
</file>

<file path=ppt/tags/tag206.xml><?xml version="1.0" encoding="utf-8"?>
<p:tagLst xmlns:p="http://schemas.openxmlformats.org/presentationml/2006/main">
  <p:tag name="KSO_WM_UNIT_VALUE" val="958*14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05428_9*d*2"/>
  <p:tag name="KSO_WM_TEMPLATE_CATEGORY" val="custom"/>
  <p:tag name="KSO_WM_TEMPLATE_INDEX" val="20205428"/>
  <p:tag name="KSO_WM_UNIT_LAYERLEVEL" val="1"/>
  <p:tag name="KSO_WM_TAG_VERSION" val="1.0"/>
  <p:tag name="KSO_WM_BEAUTIFY_FLAG" val=""/>
  <p:tag name="KSO_WM_UNIT_PLACING_PICTURE_INFO" val="{&quot;code&quot;:&quot;a[2]&quot;,&quot;full_picture&quot;:false,&quot;last_crop_picture&quot;:&quot;a[2]&quot;,&quot;scheme&quot;:&quot;2-2&quot;,&quot;spacing&quot;:6}"/>
  <p:tag name="KSO_WM_UNIT_SUPPORT_UNIT_TYPE" val="[&quot;all&quot;]"/>
  <p:tag name="KSO_WM_UNIT_BLOCK" val="0"/>
  <p:tag name="KSO_WM_UNIT_SM_LIMIT_TYPE" val="1"/>
  <p:tag name="KSO_WM_UNIT_PLACING_PICTURE" val="115935.859"/>
  <p:tag name="KSO_WM_UNIT_PLACING_PICTURE_USER_VIEWPORT" val="{&quot;height&quot;:4558,&quot;width&quot;:6836}"/>
</p:tagLst>
</file>

<file path=ppt/tags/tag207.xml><?xml version="1.0" encoding="utf-8"?>
<p:tagLst xmlns:p="http://schemas.openxmlformats.org/presentationml/2006/main">
  <p:tag name="KSO_WM_UNIT_PRESET_TEXT" val="您的正文已经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VALUE" val="9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9*f*1"/>
  <p:tag name="KSO_WM_TEMPLATE_CATEGORY" val="custom"/>
  <p:tag name="KSO_WM_TEMPLATE_INDEX" val="20205428"/>
  <p:tag name="KSO_WM_UNIT_LAYERLEVEL" val="1"/>
  <p:tag name="KSO_WM_TAG_VERSION" val="1.0"/>
  <p:tag name="KSO_WM_BEAUTIFY_FLAG" val=""/>
  <p:tag name="KSO_WM_UNIT_DEFAULT_FONT" val="14;18;2"/>
  <p:tag name="KSO_WM_UNIT_BLOCK" val="0"/>
</p:tagLst>
</file>

<file path=ppt/tags/tag208.xml><?xml version="1.0" encoding="utf-8"?>
<p:tagLst xmlns:p="http://schemas.openxmlformats.org/presentationml/2006/main">
  <p:tag name="KSO_WM_SLIDE_ID" val="custom20205428_21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21"/>
  <p:tag name="KSO_WM_SLIDE_SIZE" val="869*422"/>
  <p:tag name="KSO_WM_SLIDE_POSITION" val="45*18"/>
  <p:tag name="KSO_WM_TAG_VERSION" val="1.0"/>
  <p:tag name="KSO_WM_BEAUTIFY_FLAG" val="#wm#"/>
  <p:tag name="KSO_WM_TEMPLATE_CATEGORY" val="custom"/>
  <p:tag name="KSO_WM_TEMPLATE_INDEX" val="20205428"/>
  <p:tag name="KSO_WM_SLIDE_LAYOUT" val="a_d_f"/>
  <p:tag name="KSO_WM_SLIDE_LAYOUT_CNT" val="1_2_2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VALUE" val="958*150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5428_9*d*1"/>
  <p:tag name="KSO_WM_TEMPLATE_CATEGORY" val="custom"/>
  <p:tag name="KSO_WM_TEMPLATE_INDEX" val="20205428"/>
  <p:tag name="KSO_WM_UNIT_LAYERLEVEL" val="1"/>
  <p:tag name="KSO_WM_TAG_VERSION" val="1.0"/>
  <p:tag name="KSO_WM_BEAUTIFY_FLAG" val=""/>
  <p:tag name="KSO_WM_UNIT_PLACING_PICTURE_INFO" val="{&quot;code&quot;:&quot;a[2]&quot;,&quot;full_picture&quot;:false,&quot;last_crop_picture&quot;:&quot;a[2]&quot;,&quot;scheme&quot;:&quot;2-2&quot;,&quot;spacing&quot;:6}"/>
  <p:tag name="KSO_WM_UNIT_SUPPORT_UNIT_TYPE" val="[&quot;all&quot;]"/>
  <p:tag name="KSO_WM_UNIT_BLOCK" val="0"/>
  <p:tag name="KSO_WM_UNIT_SM_LIMIT_TYPE" val="1"/>
  <p:tag name="KSO_WM_UNIT_PLACING_PICTURE" val="115935.859"/>
  <p:tag name="KSO_WM_UNIT_PLACING_PICTURE_USER_VIEWPORT" val="{&quot;height&quot;:4558,&quot;width&quot;:6836}"/>
</p:tagLst>
</file>

<file path=ppt/tags/tag211.xml><?xml version="1.0" encoding="utf-8"?>
<p:tagLst xmlns:p="http://schemas.openxmlformats.org/presentationml/2006/main">
  <p:tag name="KSO_WM_UNIT_VALUE" val="958*14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05428_9*d*2"/>
  <p:tag name="KSO_WM_TEMPLATE_CATEGORY" val="custom"/>
  <p:tag name="KSO_WM_TEMPLATE_INDEX" val="20205428"/>
  <p:tag name="KSO_WM_UNIT_LAYERLEVEL" val="1"/>
  <p:tag name="KSO_WM_TAG_VERSION" val="1.0"/>
  <p:tag name="KSO_WM_BEAUTIFY_FLAG" val=""/>
  <p:tag name="KSO_WM_UNIT_PLACING_PICTURE_INFO" val="{&quot;code&quot;:&quot;a[2]&quot;,&quot;full_picture&quot;:false,&quot;last_crop_picture&quot;:&quot;a[2]&quot;,&quot;scheme&quot;:&quot;2-2&quot;,&quot;spacing&quot;:6}"/>
  <p:tag name="KSO_WM_UNIT_SUPPORT_UNIT_TYPE" val="[&quot;all&quot;]"/>
  <p:tag name="KSO_WM_UNIT_BLOCK" val="0"/>
  <p:tag name="KSO_WM_UNIT_SM_LIMIT_TYPE" val="1"/>
  <p:tag name="KSO_WM_UNIT_PLACING_PICTURE" val="115935.859"/>
  <p:tag name="KSO_WM_UNIT_PLACING_PICTURE_USER_VIEWPORT" val="{&quot;height&quot;:4558,&quot;width&quot;:6836}"/>
</p:tagLst>
</file>

<file path=ppt/tags/tag212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428_9*a*1"/>
  <p:tag name="KSO_WM_TEMPLATE_CATEGORY" val="custom"/>
  <p:tag name="KSO_WM_TEMPLATE_INDEX" val="20205428"/>
  <p:tag name="KSO_WM_UNIT_LAYERLEVEL" val="1"/>
  <p:tag name="KSO_WM_TAG_VERSION" val="1.0"/>
  <p:tag name="KSO_WM_BEAUTIFY_FLAG" val=""/>
  <p:tag name="KSO_WM_UNIT_BLOCK" val="1"/>
  <p:tag name="KSO_WM_UNIT_ISNUMDGMTITLE" val="0"/>
</p:tagLst>
</file>

<file path=ppt/tags/tag213.xml><?xml version="1.0" encoding="utf-8"?>
<p:tagLst xmlns:p="http://schemas.openxmlformats.org/presentationml/2006/main">
  <p:tag name="KSO_WM_UNIT_PRESET_TEXT" val="您的正文已经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VALUE" val="9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9*f*1"/>
  <p:tag name="KSO_WM_TEMPLATE_CATEGORY" val="custom"/>
  <p:tag name="KSO_WM_TEMPLATE_INDEX" val="20205428"/>
  <p:tag name="KSO_WM_UNIT_LAYERLEVEL" val="1"/>
  <p:tag name="KSO_WM_TAG_VERSION" val="1.0"/>
  <p:tag name="KSO_WM_BEAUTIFY_FLAG" val=""/>
  <p:tag name="KSO_WM_UNIT_DEFAULT_FONT" val="14;18;2"/>
  <p:tag name="KSO_WM_UNIT_BLOCK" val="0"/>
</p:tagLst>
</file>

<file path=ppt/tags/tag214.xml><?xml version="1.0" encoding="utf-8"?>
<p:tagLst xmlns:p="http://schemas.openxmlformats.org/presentationml/2006/main">
  <p:tag name="KSO_WM_SLIDE_ID" val="custom20205428_21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21"/>
  <p:tag name="KSO_WM_SLIDE_SIZE" val="869*422"/>
  <p:tag name="KSO_WM_SLIDE_POSITION" val="45*18"/>
  <p:tag name="KSO_WM_TAG_VERSION" val="1.0"/>
  <p:tag name="KSO_WM_BEAUTIFY_FLAG" val="#wm#"/>
  <p:tag name="KSO_WM_TEMPLATE_CATEGORY" val="custom"/>
  <p:tag name="KSO_WM_TEMPLATE_INDEX" val="20205428"/>
  <p:tag name="KSO_WM_SLIDE_LAYOUT" val="a_d_f"/>
  <p:tag name="KSO_WM_SLIDE_LAYOUT_CNT" val="1_2_2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428"/>
</p:tagLst>
</file>

<file path=ppt/tags/tag217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21*f*1"/>
  <p:tag name="KSO_WM_TEMPLATE_CATEGORY" val="custom"/>
  <p:tag name="KSO_WM_TEMPLATE_INDEX" val="20205428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21*f*1"/>
  <p:tag name="KSO_WM_TEMPLATE_CATEGORY" val="custom"/>
  <p:tag name="KSO_WM_TEMPLATE_INDEX" val="20205428"/>
  <p:tag name="KSO_WM_UNIT_LAYERLEVEL" val="1"/>
  <p:tag name="KSO_WM_TAG_VERSION" val="1.0"/>
  <p:tag name="KSO_WM_BEAUTIFY_FLAG" val=""/>
  <p:tag name="KSO_WM_UNIT_PRESET_TEXT" val="点击此处添加正文，文字是您思想的提炼，为了演示发布的良好效果，请言简意赅的阐述您的观点。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SLIDE_ID" val="custom20205428_21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21"/>
  <p:tag name="KSO_WM_SLIDE_SIZE" val="869*422"/>
  <p:tag name="KSO_WM_SLIDE_POSITION" val="45*18"/>
  <p:tag name="KSO_WM_TAG_VERSION" val="1.0"/>
  <p:tag name="KSO_WM_BEAUTIFY_FLAG" val="#wm#"/>
  <p:tag name="KSO_WM_TEMPLATE_CATEGORY" val="custom"/>
  <p:tag name="KSO_WM_TEMPLATE_INDEX" val="20205428"/>
  <p:tag name="KSO_WM_SLIDE_LAYOUT" val="a_d_f"/>
  <p:tag name="KSO_WM_SLIDE_LAYOUT_CNT" val="1_2_2"/>
</p:tagLst>
</file>

<file path=ppt/tags/tag22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21*f*1"/>
  <p:tag name="KSO_WM_TEMPLATE_CATEGORY" val="custom"/>
  <p:tag name="KSO_WM_TEMPLATE_INDEX" val="20205428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SLIDE_ID" val="custom20205428_21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21"/>
  <p:tag name="KSO_WM_SLIDE_SIZE" val="869*422"/>
  <p:tag name="KSO_WM_SLIDE_POSITION" val="45*18"/>
  <p:tag name="KSO_WM_TAG_VERSION" val="1.0"/>
  <p:tag name="KSO_WM_BEAUTIFY_FLAG" val="#wm#"/>
  <p:tag name="KSO_WM_TEMPLATE_CATEGORY" val="custom"/>
  <p:tag name="KSO_WM_TEMPLATE_INDEX" val="20205428"/>
  <p:tag name="KSO_WM_SLIDE_LAYOUT" val="a_d_f"/>
  <p:tag name="KSO_WM_SLIDE_LAYOUT_CNT" val="1_2_2"/>
</p:tagLst>
</file>

<file path=ppt/tags/tag22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21*f*1"/>
  <p:tag name="KSO_WM_TEMPLATE_CATEGORY" val="custom"/>
  <p:tag name="KSO_WM_TEMPLATE_INDEX" val="20205428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</p:tagLst>
</file>

<file path=ppt/tags/tag22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21*f*1"/>
  <p:tag name="KSO_WM_TEMPLATE_CATEGORY" val="custom"/>
  <p:tag name="KSO_WM_TEMPLATE_INDEX" val="20205428"/>
  <p:tag name="KSO_WM_UNIT_LAYERLEVEL" val="1"/>
  <p:tag name="KSO_WM_TAG_VERSION" val="1.0"/>
  <p:tag name="KSO_WM_BEAUTIFY_FLAG" val=""/>
  <p:tag name="KSO_WM_UNIT_PRESET_TEXT" val="点击此处添加正文，文字是您思想的提炼，为了演示发布的良好效果，请言简意赅的阐述您的观点。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SLIDE_ID" val="custom20205428_21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21"/>
  <p:tag name="KSO_WM_SLIDE_SIZE" val="869*422"/>
  <p:tag name="KSO_WM_SLIDE_POSITION" val="45*18"/>
  <p:tag name="KSO_WM_TAG_VERSION" val="1.0"/>
  <p:tag name="KSO_WM_BEAUTIFY_FLAG" val="#wm#"/>
  <p:tag name="KSO_WM_TEMPLATE_CATEGORY" val="custom"/>
  <p:tag name="KSO_WM_TEMPLATE_INDEX" val="20205428"/>
  <p:tag name="KSO_WM_SLIDE_LAYOUT" val="a_d_f"/>
  <p:tag name="KSO_WM_SLIDE_LAYOUT_CNT" val="1_2_2"/>
</p:tagLst>
</file>

<file path=ppt/tags/tag23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21*f*1"/>
  <p:tag name="KSO_WM_TEMPLATE_CATEGORY" val="custom"/>
  <p:tag name="KSO_WM_TEMPLATE_INDEX" val="20205428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SLIDE_ID" val="custom20205428_21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21"/>
  <p:tag name="KSO_WM_SLIDE_SIZE" val="869*422"/>
  <p:tag name="KSO_WM_SLIDE_POSITION" val="45*18"/>
  <p:tag name="KSO_WM_TAG_VERSION" val="1.0"/>
  <p:tag name="KSO_WM_BEAUTIFY_FLAG" val="#wm#"/>
  <p:tag name="KSO_WM_TEMPLATE_CATEGORY" val="custom"/>
  <p:tag name="KSO_WM_TEMPLATE_INDEX" val="20205428"/>
  <p:tag name="KSO_WM_SLIDE_LAYOUT" val="a_d_f"/>
  <p:tag name="KSO_WM_SLIDE_LAYOUT_CNT" val="1_2_2"/>
</p:tagLst>
</file>

<file path=ppt/tags/tag23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21*f*1"/>
  <p:tag name="KSO_WM_TEMPLATE_CATEGORY" val="custom"/>
  <p:tag name="KSO_WM_TEMPLATE_INDEX" val="20205428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5428_21*f*1"/>
  <p:tag name="KSO_WM_TEMPLATE_CATEGORY" val="custom"/>
  <p:tag name="KSO_WM_TEMPLATE_INDEX" val="20205428"/>
  <p:tag name="KSO_WM_UNIT_LAYERLEVEL" val="1"/>
  <p:tag name="KSO_WM_TAG_VERSION" val="1.0"/>
  <p:tag name="KSO_WM_BEAUTIFY_FLAG" val=""/>
  <p:tag name="KSO_WM_UNIT_PRESET_TEXT" val="点击此处添加正文，文字是您思想的提炼，为了演示发布的良好效果，请言简意赅的阐述您的观点。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SLIDE_ID" val="custom20205428_21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21"/>
  <p:tag name="KSO_WM_SLIDE_SIZE" val="869*422"/>
  <p:tag name="KSO_WM_SLIDE_POSITION" val="45*18"/>
  <p:tag name="KSO_WM_TAG_VERSION" val="1.0"/>
  <p:tag name="KSO_WM_BEAUTIFY_FLAG" val="#wm#"/>
  <p:tag name="KSO_WM_TEMPLATE_CATEGORY" val="custom"/>
  <p:tag name="KSO_WM_TEMPLATE_INDEX" val="20205428"/>
  <p:tag name="KSO_WM_SLIDE_LAYOUT" val="a_d_f"/>
  <p:tag name="KSO_WM_SLIDE_LAYOUT_CNT" val="1_2_2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428"/>
</p:tagLst>
</file>

<file path=ppt/tags/tag248.xml><?xml version="1.0" encoding="utf-8"?>
<p:tagLst xmlns:p="http://schemas.openxmlformats.org/presentationml/2006/main">
  <p:tag name="COMMONDATA" val="eyJoZGlkIjoiNDI0N2NiMzQ4MDJmYjZjMzhhNjc2YjM2MTdkZGM5ODUifQ=="/>
  <p:tag name="KSO_WPP_MARK_KEY" val="4bb9f7bc-1661-4499-abd3-0a06501874e5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74224.050"/>
  <p:tag name="KSO_WM_BEAUTIFY_FLAG" val="#wm#"/>
  <p:tag name="KSO_WM_UNIT_ID" val="_1**"/>
  <p:tag name="KSO_WM_UNIT_PLACING_PICTURE_USER_VIEWPORT" val="{&quot;height&quot;:10800,&quot;width&quot;:19264}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5"/>
  <p:tag name="KSO_WM_UNIT_LAYERLEVEL" val="1"/>
  <p:tag name="KSO_WM_TAG_VERSION" val="1.0"/>
  <p:tag name="KSO_WM_BEAUTIFY_FLAG" val="#wm#"/>
  <p:tag name="KSO_WM_UNIT_TYPE" val="y"/>
  <p:tag name="KSO_WM_UNIT_INDEX" val="5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UNIT_TYPE" val="y"/>
  <p:tag name="KSO_WM_UNIT_INDEX" val="4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74922.135"/>
  <p:tag name="KSO_WM_BEAUTIFY_FLAG" val="#wm#"/>
  <p:tag name="KSO_WM_UNIT_ID" val="_3**"/>
  <p:tag name="KSO_WM_UNIT_PLACING_PICTURE_USER_VIEWPORT" val="{&quot;height&quot;:5247,&quot;width&quot;:9149}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022805">
      <a:dk1>
        <a:sysClr val="windowText" lastClr="000000"/>
      </a:dk1>
      <a:lt1>
        <a:sysClr val="window" lastClr="FFFFFF"/>
      </a:lt1>
      <a:dk2>
        <a:srgbClr val="FAF1E7"/>
      </a:dk2>
      <a:lt2>
        <a:srgbClr val="FFFFFF"/>
      </a:lt2>
      <a:accent1>
        <a:srgbClr val="DBA665"/>
      </a:accent1>
      <a:accent2>
        <a:srgbClr val="D0997D"/>
      </a:accent2>
      <a:accent3>
        <a:srgbClr val="C68C94"/>
      </a:accent3>
      <a:accent4>
        <a:srgbClr val="BB7FAC"/>
      </a:accent4>
      <a:accent5>
        <a:srgbClr val="B172C3"/>
      </a:accent5>
      <a:accent6>
        <a:srgbClr val="A665DB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930</Words>
  <Application>WPS 演示</Application>
  <PresentationFormat>宽屏</PresentationFormat>
  <Paragraphs>67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微软雅黑</vt:lpstr>
      <vt:lpstr>汉仪旗黑-85S</vt:lpstr>
      <vt:lpstr>黑体</vt:lpstr>
      <vt:lpstr>Segoe UI</vt:lpstr>
      <vt:lpstr>Arial Unicode MS</vt:lpstr>
      <vt:lpstr>Calibri</vt:lpstr>
      <vt:lpstr>Office 主题​​</vt:lpstr>
      <vt:lpstr>1_Office 主题​​</vt:lpstr>
      <vt:lpstr>北京经济技术开发区路南区N20项目介绍</vt:lpstr>
      <vt:lpstr>PowerPoint 演示文稿</vt:lpstr>
      <vt:lpstr>PowerPoint 演示文稿</vt:lpstr>
      <vt:lpstr>公寓客房</vt:lpstr>
      <vt:lpstr>PowerPoint 演示文稿</vt:lpstr>
      <vt:lpstr>PowerPoint 演示文稿</vt:lpstr>
      <vt:lpstr>生活服务配套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联系我们  营销热线：010-53943001 营销热线：15011500396 邮箱：YJJXY@bdaxinyuan.com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陈莉萍</cp:lastModifiedBy>
  <cp:revision>173</cp:revision>
  <dcterms:created xsi:type="dcterms:W3CDTF">2019-06-19T02:08:00Z</dcterms:created>
  <dcterms:modified xsi:type="dcterms:W3CDTF">2023-07-03T06:56:14Z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74FA8A6B54824AEB8C810E40C4C43F4E</vt:lpwstr>
  </property>
</Properties>
</file>